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9"/>
  </p:notesMasterIdLst>
  <p:sldIdLst>
    <p:sldId id="256" r:id="rId2"/>
    <p:sldId id="274" r:id="rId3"/>
    <p:sldId id="257" r:id="rId4"/>
    <p:sldId id="258" r:id="rId5"/>
    <p:sldId id="273" r:id="rId6"/>
    <p:sldId id="259" r:id="rId7"/>
    <p:sldId id="270" r:id="rId8"/>
    <p:sldId id="261" r:id="rId9"/>
    <p:sldId id="262" r:id="rId10"/>
    <p:sldId id="263" r:id="rId11"/>
    <p:sldId id="264" r:id="rId12"/>
    <p:sldId id="265" r:id="rId13"/>
    <p:sldId id="269" r:id="rId14"/>
    <p:sldId id="266" r:id="rId15"/>
    <p:sldId id="268" r:id="rId16"/>
    <p:sldId id="267" r:id="rId17"/>
    <p:sldId id="272"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Ágoston" initials="Á" lastIdx="0"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76" autoAdjust="0"/>
    <p:restoredTop sz="94576" autoAdjust="0"/>
  </p:normalViewPr>
  <p:slideViewPr>
    <p:cSldViewPr>
      <p:cViewPr varScale="1">
        <p:scale>
          <a:sx n="73" d="100"/>
          <a:sy n="73" d="100"/>
        </p:scale>
        <p:origin x="-1086" y="-102"/>
      </p:cViewPr>
      <p:guideLst>
        <p:guide orient="horz" pos="2160"/>
        <p:guide pos="2880"/>
      </p:guideLst>
    </p:cSldViewPr>
  </p:slideViewPr>
  <p:outlineViewPr>
    <p:cViewPr>
      <p:scale>
        <a:sx n="33" d="100"/>
        <a:sy n="33" d="100"/>
      </p:scale>
      <p:origin x="0" y="1368"/>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átum hely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45420D-4EAF-40EA-903D-96FC94912714}" type="datetimeFigureOut">
              <a:rPr lang="fr-FR" smtClean="0"/>
              <a:pPr/>
              <a:t>09/11/2012</a:t>
            </a:fld>
            <a:endParaRPr lang="fr-FR"/>
          </a:p>
        </p:txBody>
      </p:sp>
      <p:sp>
        <p:nvSpPr>
          <p:cNvPr id="4" name="Diakép hely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Jegyzetek hely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fr-FR"/>
          </a:p>
        </p:txBody>
      </p:sp>
      <p:sp>
        <p:nvSpPr>
          <p:cNvPr id="6" name="Élőláb hely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Dia számának hely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07886F-B226-4628-90DD-CF2D10AADC5A}" type="slidenum">
              <a:rPr lang="fr-FR" smtClean="0"/>
              <a:pPr/>
              <a:t>‹#›</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normAutofit/>
          </a:bodyPr>
          <a:lstStyle/>
          <a:p>
            <a:endParaRPr lang="fr-FR" dirty="0"/>
          </a:p>
        </p:txBody>
      </p:sp>
      <p:sp>
        <p:nvSpPr>
          <p:cNvPr id="4" name="Dia számának helye 3"/>
          <p:cNvSpPr>
            <a:spLocks noGrp="1"/>
          </p:cNvSpPr>
          <p:nvPr>
            <p:ph type="sldNum" sz="quarter" idx="10"/>
          </p:nvPr>
        </p:nvSpPr>
        <p:spPr/>
        <p:txBody>
          <a:bodyPr/>
          <a:lstStyle/>
          <a:p>
            <a:fld id="{C807886F-B226-4628-90DD-CF2D10AADC5A}" type="slidenum">
              <a:rPr lang="fr-FR" smtClean="0"/>
              <a:pPr/>
              <a:t>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bg>
      <p:bgRef idx="1002">
        <a:schemeClr val="bg2"/>
      </p:bgRef>
    </p:bg>
    <p:spTree>
      <p:nvGrpSpPr>
        <p:cNvPr id="1" name=""/>
        <p:cNvGrpSpPr/>
        <p:nvPr/>
      </p:nvGrpSpPr>
      <p:grpSpPr>
        <a:xfrm>
          <a:off x="0" y="0"/>
          <a:ext cx="0" cy="0"/>
          <a:chOff x="0" y="0"/>
          <a:chExt cx="0" cy="0"/>
        </a:xfrm>
      </p:grpSpPr>
      <p:sp>
        <p:nvSpPr>
          <p:cNvPr id="9" name="Cím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hu-HU" smtClean="0"/>
              <a:t>Mintacím szerkesztése</a:t>
            </a:r>
            <a:endParaRPr kumimoji="0" lang="en-US"/>
          </a:p>
        </p:txBody>
      </p:sp>
      <p:sp>
        <p:nvSpPr>
          <p:cNvPr id="17" name="Alcím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u-HU" smtClean="0"/>
              <a:t>Alcím mintájának szerkesztése</a:t>
            </a:r>
            <a:endParaRPr kumimoji="0" lang="en-US"/>
          </a:p>
        </p:txBody>
      </p:sp>
      <p:sp>
        <p:nvSpPr>
          <p:cNvPr id="30" name="Dátum helye 29"/>
          <p:cNvSpPr>
            <a:spLocks noGrp="1"/>
          </p:cNvSpPr>
          <p:nvPr>
            <p:ph type="dt" sz="half" idx="10"/>
          </p:nvPr>
        </p:nvSpPr>
        <p:spPr/>
        <p:txBody>
          <a:bodyPr/>
          <a:lstStyle/>
          <a:p>
            <a:fld id="{D7E80357-178D-4CB8-95A4-7E7082F87313}" type="datetime1">
              <a:rPr lang="fr-FR" smtClean="0"/>
              <a:pPr/>
              <a:t>09/11/2012</a:t>
            </a:fld>
            <a:endParaRPr lang="fr-FR"/>
          </a:p>
        </p:txBody>
      </p:sp>
      <p:sp>
        <p:nvSpPr>
          <p:cNvPr id="19" name="Élőláb helye 18"/>
          <p:cNvSpPr>
            <a:spLocks noGrp="1"/>
          </p:cNvSpPr>
          <p:nvPr>
            <p:ph type="ftr" sz="quarter" idx="11"/>
          </p:nvPr>
        </p:nvSpPr>
        <p:spPr/>
        <p:txBody>
          <a:bodyPr/>
          <a:lstStyle/>
          <a:p>
            <a:endParaRPr lang="fr-FR"/>
          </a:p>
        </p:txBody>
      </p:sp>
      <p:sp>
        <p:nvSpPr>
          <p:cNvPr id="27" name="Dia számának helye 26"/>
          <p:cNvSpPr>
            <a:spLocks noGrp="1"/>
          </p:cNvSpPr>
          <p:nvPr>
            <p:ph type="sldNum" sz="quarter" idx="12"/>
          </p:nvPr>
        </p:nvSpPr>
        <p:spPr/>
        <p:txBody>
          <a:bodyPr/>
          <a:lstStyle/>
          <a:p>
            <a:fld id="{32325638-C7C9-498D-9694-86E877399A25}" type="slidenum">
              <a:rPr lang="fr-FR" smtClean="0"/>
              <a:pPr/>
              <a:t>‹#›</a:t>
            </a:fld>
            <a:endParaRPr lang="fr-FR"/>
          </a:p>
        </p:txBody>
      </p:sp>
    </p:spTree>
  </p:cSld>
  <p:clrMapOvr>
    <a:overrideClrMapping bg1="dk1" tx1="lt1" bg2="dk2" tx2="lt2" accent1="accent1" accent2="accent2" accent3="accent3" accent4="accent4" accent5="accent5" accent6="accent6" hlink="hlink" folHlink="folHlink"/>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kumimoji="0" lang="hu-HU" smtClean="0"/>
              <a:t>Mintacím szerkesztése</a:t>
            </a:r>
            <a:endParaRPr kumimoji="0" lang="en-US"/>
          </a:p>
        </p:txBody>
      </p:sp>
      <p:sp>
        <p:nvSpPr>
          <p:cNvPr id="3" name="Függőleges szöveg helye 2"/>
          <p:cNvSpPr>
            <a:spLocks noGrp="1"/>
          </p:cNvSpPr>
          <p:nvPr>
            <p:ph type="body" orient="vert" idx="1"/>
          </p:nvPr>
        </p:nvSpPr>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p>
            <a:fld id="{9840C9A1-D07B-4984-964D-9256EFAD8980}" type="datetime1">
              <a:rPr lang="fr-FR" smtClean="0"/>
              <a:pPr/>
              <a:t>09/11/2012</a:t>
            </a:fld>
            <a:endParaRPr lang="fr-FR"/>
          </a:p>
        </p:txBody>
      </p:sp>
      <p:sp>
        <p:nvSpPr>
          <p:cNvPr id="5" name="Élőláb helye 4"/>
          <p:cNvSpPr>
            <a:spLocks noGrp="1"/>
          </p:cNvSpPr>
          <p:nvPr>
            <p:ph type="ftr" sz="quarter" idx="11"/>
          </p:nvPr>
        </p:nvSpPr>
        <p:spPr/>
        <p:txBody>
          <a:bodyPr/>
          <a:lstStyle/>
          <a:p>
            <a:endParaRPr lang="fr-FR"/>
          </a:p>
        </p:txBody>
      </p:sp>
      <p:sp>
        <p:nvSpPr>
          <p:cNvPr id="6" name="Dia számának helye 5"/>
          <p:cNvSpPr>
            <a:spLocks noGrp="1"/>
          </p:cNvSpPr>
          <p:nvPr>
            <p:ph type="sldNum" sz="quarter" idx="12"/>
          </p:nvPr>
        </p:nvSpPr>
        <p:spPr/>
        <p:txBody>
          <a:bodyPr/>
          <a:lstStyle/>
          <a:p>
            <a:fld id="{32325638-C7C9-498D-9694-86E877399A25}" type="slidenum">
              <a:rPr lang="fr-FR" smtClean="0"/>
              <a:pPr/>
              <a:t>‹#›</a:t>
            </a:fld>
            <a:endParaRPr lang="fr-FR"/>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914401"/>
            <a:ext cx="2057400" cy="5211763"/>
          </a:xfrm>
        </p:spPr>
        <p:txBody>
          <a:bodyPr vert="eaVert"/>
          <a:lstStyle/>
          <a:p>
            <a:r>
              <a:rPr kumimoji="0" lang="hu-HU" smtClean="0"/>
              <a:t>Mintacím szerkesztése</a:t>
            </a:r>
            <a:endParaRPr kumimoji="0" lang="en-US"/>
          </a:p>
        </p:txBody>
      </p:sp>
      <p:sp>
        <p:nvSpPr>
          <p:cNvPr id="3" name="Függőleges szöveg helye 2"/>
          <p:cNvSpPr>
            <a:spLocks noGrp="1"/>
          </p:cNvSpPr>
          <p:nvPr>
            <p:ph type="body" orient="vert" idx="1"/>
          </p:nvPr>
        </p:nvSpPr>
        <p:spPr>
          <a:xfrm>
            <a:off x="457200" y="914401"/>
            <a:ext cx="6019800" cy="5211763"/>
          </a:xfrm>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p>
            <a:fld id="{569ECC8A-AF4C-4579-8FBF-FCF79ABF1D9A}" type="datetime1">
              <a:rPr lang="fr-FR" smtClean="0"/>
              <a:pPr/>
              <a:t>09/11/2012</a:t>
            </a:fld>
            <a:endParaRPr lang="fr-FR"/>
          </a:p>
        </p:txBody>
      </p:sp>
      <p:sp>
        <p:nvSpPr>
          <p:cNvPr id="5" name="Élőláb helye 4"/>
          <p:cNvSpPr>
            <a:spLocks noGrp="1"/>
          </p:cNvSpPr>
          <p:nvPr>
            <p:ph type="ftr" sz="quarter" idx="11"/>
          </p:nvPr>
        </p:nvSpPr>
        <p:spPr/>
        <p:txBody>
          <a:bodyPr/>
          <a:lstStyle/>
          <a:p>
            <a:endParaRPr lang="fr-FR"/>
          </a:p>
        </p:txBody>
      </p:sp>
      <p:sp>
        <p:nvSpPr>
          <p:cNvPr id="6" name="Dia számának helye 5"/>
          <p:cNvSpPr>
            <a:spLocks noGrp="1"/>
          </p:cNvSpPr>
          <p:nvPr>
            <p:ph type="sldNum" sz="quarter" idx="12"/>
          </p:nvPr>
        </p:nvSpPr>
        <p:spPr/>
        <p:txBody>
          <a:bodyPr/>
          <a:lstStyle/>
          <a:p>
            <a:fld id="{32325638-C7C9-498D-9694-86E877399A25}" type="slidenum">
              <a:rPr lang="fr-FR" smtClean="0"/>
              <a:pPr/>
              <a:t>‹#›</a:t>
            </a:fld>
            <a:endParaRPr lang="fr-FR"/>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kumimoji="0" lang="hu-HU" smtClean="0"/>
              <a:t>Mintacím szerkesztése</a:t>
            </a:r>
            <a:endParaRPr kumimoji="0" lang="en-US"/>
          </a:p>
        </p:txBody>
      </p:sp>
      <p:sp>
        <p:nvSpPr>
          <p:cNvPr id="3" name="Tartalom helye 2"/>
          <p:cNvSpPr>
            <a:spLocks noGrp="1"/>
          </p:cNvSpPr>
          <p:nvPr>
            <p:ph idx="1"/>
          </p:nvPr>
        </p:nvSpPr>
        <p:spPr/>
        <p:txBody>
          <a:body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p>
            <a:fld id="{E3466855-DC45-4825-8710-6123469831E4}" type="datetime1">
              <a:rPr lang="fr-FR" smtClean="0"/>
              <a:pPr/>
              <a:t>09/11/2012</a:t>
            </a:fld>
            <a:endParaRPr lang="fr-FR"/>
          </a:p>
        </p:txBody>
      </p:sp>
      <p:sp>
        <p:nvSpPr>
          <p:cNvPr id="5" name="Élőláb helye 4"/>
          <p:cNvSpPr>
            <a:spLocks noGrp="1"/>
          </p:cNvSpPr>
          <p:nvPr>
            <p:ph type="ftr" sz="quarter" idx="11"/>
          </p:nvPr>
        </p:nvSpPr>
        <p:spPr/>
        <p:txBody>
          <a:bodyPr/>
          <a:lstStyle/>
          <a:p>
            <a:endParaRPr lang="fr-FR"/>
          </a:p>
        </p:txBody>
      </p:sp>
      <p:sp>
        <p:nvSpPr>
          <p:cNvPr id="6" name="Dia számának helye 5"/>
          <p:cNvSpPr>
            <a:spLocks noGrp="1"/>
          </p:cNvSpPr>
          <p:nvPr>
            <p:ph type="sldNum" sz="quarter" idx="12"/>
          </p:nvPr>
        </p:nvSpPr>
        <p:spPr/>
        <p:txBody>
          <a:bodyPr/>
          <a:lstStyle/>
          <a:p>
            <a:fld id="{32325638-C7C9-498D-9694-86E877399A25}" type="slidenum">
              <a:rPr lang="fr-FR" smtClean="0"/>
              <a:pPr/>
              <a:t>‹#›</a:t>
            </a:fld>
            <a:endParaRPr lang="fr-FR"/>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bg>
      <p:bgRef idx="1002">
        <a:schemeClr val="bg2"/>
      </p:bgRef>
    </p:bg>
    <p:spTree>
      <p:nvGrpSpPr>
        <p:cNvPr id="1" name=""/>
        <p:cNvGrpSpPr/>
        <p:nvPr/>
      </p:nvGrpSpPr>
      <p:grpSpPr>
        <a:xfrm>
          <a:off x="0" y="0"/>
          <a:ext cx="0" cy="0"/>
          <a:chOff x="0" y="0"/>
          <a:chExt cx="0" cy="0"/>
        </a:xfrm>
      </p:grpSpPr>
      <p:sp>
        <p:nvSpPr>
          <p:cNvPr id="2" name="Cím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hu-HU" smtClean="0"/>
              <a:t>Mintacím szerkesztése</a:t>
            </a:r>
            <a:endParaRPr kumimoji="0" lang="en-US"/>
          </a:p>
        </p:txBody>
      </p:sp>
      <p:sp>
        <p:nvSpPr>
          <p:cNvPr id="3" name="Szöveg hely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u-HU" smtClean="0"/>
              <a:t>Mintaszöveg szerkesztése</a:t>
            </a:r>
          </a:p>
        </p:txBody>
      </p:sp>
      <p:sp>
        <p:nvSpPr>
          <p:cNvPr id="4" name="Dátum helye 3"/>
          <p:cNvSpPr>
            <a:spLocks noGrp="1"/>
          </p:cNvSpPr>
          <p:nvPr>
            <p:ph type="dt" sz="half" idx="10"/>
          </p:nvPr>
        </p:nvSpPr>
        <p:spPr/>
        <p:txBody>
          <a:bodyPr/>
          <a:lstStyle/>
          <a:p>
            <a:fld id="{9E211C39-88F0-469E-A7DB-7B0AAA8C556B}" type="datetime1">
              <a:rPr lang="fr-FR" smtClean="0"/>
              <a:pPr/>
              <a:t>09/11/2012</a:t>
            </a:fld>
            <a:endParaRPr lang="fr-FR"/>
          </a:p>
        </p:txBody>
      </p:sp>
      <p:sp>
        <p:nvSpPr>
          <p:cNvPr id="5" name="Élőláb helye 4"/>
          <p:cNvSpPr>
            <a:spLocks noGrp="1"/>
          </p:cNvSpPr>
          <p:nvPr>
            <p:ph type="ftr" sz="quarter" idx="11"/>
          </p:nvPr>
        </p:nvSpPr>
        <p:spPr/>
        <p:txBody>
          <a:bodyPr/>
          <a:lstStyle/>
          <a:p>
            <a:endParaRPr lang="fr-FR"/>
          </a:p>
        </p:txBody>
      </p:sp>
      <p:sp>
        <p:nvSpPr>
          <p:cNvPr id="6" name="Dia számának helye 5"/>
          <p:cNvSpPr>
            <a:spLocks noGrp="1"/>
          </p:cNvSpPr>
          <p:nvPr>
            <p:ph type="sldNum" sz="quarter" idx="12"/>
          </p:nvPr>
        </p:nvSpPr>
        <p:spPr/>
        <p:txBody>
          <a:bodyPr/>
          <a:lstStyle/>
          <a:p>
            <a:fld id="{32325638-C7C9-498D-9694-86E877399A25}" type="slidenum">
              <a:rPr lang="fr-FR" smtClean="0"/>
              <a:pPr/>
              <a:t>‹#›</a:t>
            </a:fld>
            <a:endParaRPr lang="fr-FR"/>
          </a:p>
        </p:txBody>
      </p:sp>
    </p:spTree>
  </p:cSld>
  <p:clrMapOvr>
    <a:overrideClrMapping bg1="dk1" tx1="lt1" bg2="dk2" tx2="lt2" accent1="accent1" accent2="accent2" accent3="accent3" accent4="accent4" accent5="accent5" accent6="accent6" hlink="hlink" folHlink="folHlink"/>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a:xfrm>
            <a:off x="457200" y="704088"/>
            <a:ext cx="8229600" cy="1143000"/>
          </a:xfrm>
        </p:spPr>
        <p:txBody>
          <a:bodyPr/>
          <a:lstStyle/>
          <a:p>
            <a:r>
              <a:rPr kumimoji="0" lang="hu-HU" smtClean="0"/>
              <a:t>Mintacím szerkesztése</a:t>
            </a:r>
            <a:endParaRPr kumimoji="0" lang="en-US"/>
          </a:p>
        </p:txBody>
      </p:sp>
      <p:sp>
        <p:nvSpPr>
          <p:cNvPr id="3" name="Tartalom helye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Tartalom helye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átum helye 4"/>
          <p:cNvSpPr>
            <a:spLocks noGrp="1"/>
          </p:cNvSpPr>
          <p:nvPr>
            <p:ph type="dt" sz="half" idx="10"/>
          </p:nvPr>
        </p:nvSpPr>
        <p:spPr/>
        <p:txBody>
          <a:bodyPr/>
          <a:lstStyle/>
          <a:p>
            <a:fld id="{6CF3710A-7612-4090-8390-B8A7711BCD58}" type="datetime1">
              <a:rPr lang="fr-FR" smtClean="0"/>
              <a:pPr/>
              <a:t>09/11/2012</a:t>
            </a:fld>
            <a:endParaRPr lang="fr-FR"/>
          </a:p>
        </p:txBody>
      </p:sp>
      <p:sp>
        <p:nvSpPr>
          <p:cNvPr id="6" name="Élőláb helye 5"/>
          <p:cNvSpPr>
            <a:spLocks noGrp="1"/>
          </p:cNvSpPr>
          <p:nvPr>
            <p:ph type="ftr" sz="quarter" idx="11"/>
          </p:nvPr>
        </p:nvSpPr>
        <p:spPr/>
        <p:txBody>
          <a:bodyPr/>
          <a:lstStyle/>
          <a:p>
            <a:endParaRPr lang="fr-FR"/>
          </a:p>
        </p:txBody>
      </p:sp>
      <p:sp>
        <p:nvSpPr>
          <p:cNvPr id="7" name="Dia számának helye 6"/>
          <p:cNvSpPr>
            <a:spLocks noGrp="1"/>
          </p:cNvSpPr>
          <p:nvPr>
            <p:ph type="sldNum" sz="quarter" idx="12"/>
          </p:nvPr>
        </p:nvSpPr>
        <p:spPr/>
        <p:txBody>
          <a:bodyPr/>
          <a:lstStyle/>
          <a:p>
            <a:fld id="{32325638-C7C9-498D-9694-86E877399A25}" type="slidenum">
              <a:rPr lang="fr-FR" smtClean="0"/>
              <a:pPr/>
              <a:t>‹#›</a:t>
            </a:fld>
            <a:endParaRPr lang="fr-FR"/>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457200" y="704088"/>
            <a:ext cx="8229600" cy="1143000"/>
          </a:xfrm>
        </p:spPr>
        <p:txBody>
          <a:bodyPr tIns="45720" anchor="b"/>
          <a:lstStyle>
            <a:lvl1pPr>
              <a:defRPr/>
            </a:lvl1pPr>
          </a:lstStyle>
          <a:p>
            <a:r>
              <a:rPr kumimoji="0" lang="hu-HU" smtClean="0"/>
              <a:t>Mintacím szerkesztése</a:t>
            </a:r>
            <a:endParaRPr kumimoji="0" lang="en-US"/>
          </a:p>
        </p:txBody>
      </p:sp>
      <p:sp>
        <p:nvSpPr>
          <p:cNvPr id="3" name="Szöveg hely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sp>
        <p:nvSpPr>
          <p:cNvPr id="4" name="Szöveg hely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sp>
        <p:nvSpPr>
          <p:cNvPr id="5" name="Tartalom helye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6" name="Tartalom helye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7" name="Dátum helye 6"/>
          <p:cNvSpPr>
            <a:spLocks noGrp="1"/>
          </p:cNvSpPr>
          <p:nvPr>
            <p:ph type="dt" sz="half" idx="10"/>
          </p:nvPr>
        </p:nvSpPr>
        <p:spPr/>
        <p:txBody>
          <a:bodyPr/>
          <a:lstStyle/>
          <a:p>
            <a:fld id="{99C8D1A4-3D22-4974-96C7-CFB3E1CA36EB}" type="datetime1">
              <a:rPr lang="fr-FR" smtClean="0"/>
              <a:pPr/>
              <a:t>09/11/2012</a:t>
            </a:fld>
            <a:endParaRPr lang="fr-FR"/>
          </a:p>
        </p:txBody>
      </p:sp>
      <p:sp>
        <p:nvSpPr>
          <p:cNvPr id="8" name="Élőláb helye 7"/>
          <p:cNvSpPr>
            <a:spLocks noGrp="1"/>
          </p:cNvSpPr>
          <p:nvPr>
            <p:ph type="ftr" sz="quarter" idx="11"/>
          </p:nvPr>
        </p:nvSpPr>
        <p:spPr/>
        <p:txBody>
          <a:bodyPr/>
          <a:lstStyle/>
          <a:p>
            <a:endParaRPr lang="fr-FR"/>
          </a:p>
        </p:txBody>
      </p:sp>
      <p:sp>
        <p:nvSpPr>
          <p:cNvPr id="9" name="Dia számának helye 8"/>
          <p:cNvSpPr>
            <a:spLocks noGrp="1"/>
          </p:cNvSpPr>
          <p:nvPr>
            <p:ph type="sldNum" sz="quarter" idx="12"/>
          </p:nvPr>
        </p:nvSpPr>
        <p:spPr/>
        <p:txBody>
          <a:bodyPr/>
          <a:lstStyle/>
          <a:p>
            <a:fld id="{32325638-C7C9-498D-9694-86E877399A25}" type="slidenum">
              <a:rPr lang="fr-FR" smtClean="0"/>
              <a:pPr/>
              <a:t>‹#›</a:t>
            </a:fld>
            <a:endParaRPr lang="fr-FR"/>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hu-HU" smtClean="0"/>
              <a:t>Mintacím szerkesztése</a:t>
            </a:r>
            <a:endParaRPr kumimoji="0" lang="en-US"/>
          </a:p>
        </p:txBody>
      </p:sp>
      <p:sp>
        <p:nvSpPr>
          <p:cNvPr id="3" name="Dátum helye 2"/>
          <p:cNvSpPr>
            <a:spLocks noGrp="1"/>
          </p:cNvSpPr>
          <p:nvPr>
            <p:ph type="dt" sz="half" idx="10"/>
          </p:nvPr>
        </p:nvSpPr>
        <p:spPr/>
        <p:txBody>
          <a:bodyPr/>
          <a:lstStyle/>
          <a:p>
            <a:fld id="{9FA2C42C-A80C-4B0F-BE9B-FD3AE3A87EF0}" type="datetime1">
              <a:rPr lang="fr-FR" smtClean="0"/>
              <a:pPr/>
              <a:t>09/11/2012</a:t>
            </a:fld>
            <a:endParaRPr lang="fr-FR"/>
          </a:p>
        </p:txBody>
      </p:sp>
      <p:sp>
        <p:nvSpPr>
          <p:cNvPr id="4" name="Élőláb helye 3"/>
          <p:cNvSpPr>
            <a:spLocks noGrp="1"/>
          </p:cNvSpPr>
          <p:nvPr>
            <p:ph type="ftr" sz="quarter" idx="11"/>
          </p:nvPr>
        </p:nvSpPr>
        <p:spPr/>
        <p:txBody>
          <a:bodyPr/>
          <a:lstStyle/>
          <a:p>
            <a:endParaRPr lang="fr-FR"/>
          </a:p>
        </p:txBody>
      </p:sp>
      <p:sp>
        <p:nvSpPr>
          <p:cNvPr id="5" name="Dia számának helye 4"/>
          <p:cNvSpPr>
            <a:spLocks noGrp="1"/>
          </p:cNvSpPr>
          <p:nvPr>
            <p:ph type="sldNum" sz="quarter" idx="12"/>
          </p:nvPr>
        </p:nvSpPr>
        <p:spPr/>
        <p:txBody>
          <a:bodyPr/>
          <a:lstStyle/>
          <a:p>
            <a:fld id="{32325638-C7C9-498D-9694-86E877399A25}" type="slidenum">
              <a:rPr lang="fr-FR" smtClean="0"/>
              <a:pPr/>
              <a:t>‹#›</a:t>
            </a:fld>
            <a:endParaRPr lang="fr-FR"/>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F17960C2-A5D7-4A53-A1FD-AB1C8C35FBA3}" type="datetime1">
              <a:rPr lang="fr-FR" smtClean="0"/>
              <a:pPr/>
              <a:t>09/11/2012</a:t>
            </a:fld>
            <a:endParaRPr lang="fr-FR"/>
          </a:p>
        </p:txBody>
      </p:sp>
      <p:sp>
        <p:nvSpPr>
          <p:cNvPr id="3" name="Élőláb helye 2"/>
          <p:cNvSpPr>
            <a:spLocks noGrp="1"/>
          </p:cNvSpPr>
          <p:nvPr>
            <p:ph type="ftr" sz="quarter" idx="11"/>
          </p:nvPr>
        </p:nvSpPr>
        <p:spPr/>
        <p:txBody>
          <a:bodyPr/>
          <a:lstStyle/>
          <a:p>
            <a:endParaRPr lang="fr-FR"/>
          </a:p>
        </p:txBody>
      </p:sp>
      <p:sp>
        <p:nvSpPr>
          <p:cNvPr id="4" name="Dia számának helye 3"/>
          <p:cNvSpPr>
            <a:spLocks noGrp="1"/>
          </p:cNvSpPr>
          <p:nvPr>
            <p:ph type="sldNum" sz="quarter" idx="12"/>
          </p:nvPr>
        </p:nvSpPr>
        <p:spPr/>
        <p:txBody>
          <a:bodyPr/>
          <a:lstStyle/>
          <a:p>
            <a:fld id="{32325638-C7C9-498D-9694-86E877399A25}" type="slidenum">
              <a:rPr lang="fr-FR" smtClean="0"/>
              <a:pPr/>
              <a:t>‹#›</a:t>
            </a:fld>
            <a:endParaRPr lang="fr-FR"/>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hu-HU" smtClean="0"/>
              <a:t>Mintacím szerkesztése</a:t>
            </a:r>
            <a:endParaRPr kumimoji="0" lang="en-US"/>
          </a:p>
        </p:txBody>
      </p:sp>
      <p:sp>
        <p:nvSpPr>
          <p:cNvPr id="3" name="Szöveg hely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hu-HU" smtClean="0"/>
              <a:t>Mintaszöveg szerkesztése</a:t>
            </a:r>
          </a:p>
        </p:txBody>
      </p:sp>
      <p:sp>
        <p:nvSpPr>
          <p:cNvPr id="4" name="Tartalom helye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átum helye 4"/>
          <p:cNvSpPr>
            <a:spLocks noGrp="1"/>
          </p:cNvSpPr>
          <p:nvPr>
            <p:ph type="dt" sz="half" idx="10"/>
          </p:nvPr>
        </p:nvSpPr>
        <p:spPr/>
        <p:txBody>
          <a:bodyPr/>
          <a:lstStyle/>
          <a:p>
            <a:fld id="{5F8827B4-E3DB-4749-AC2D-0BB4029181A5}" type="datetime1">
              <a:rPr lang="fr-FR" smtClean="0"/>
              <a:pPr/>
              <a:t>09/11/2012</a:t>
            </a:fld>
            <a:endParaRPr lang="fr-FR"/>
          </a:p>
        </p:txBody>
      </p:sp>
      <p:sp>
        <p:nvSpPr>
          <p:cNvPr id="6" name="Élőláb helye 5"/>
          <p:cNvSpPr>
            <a:spLocks noGrp="1"/>
          </p:cNvSpPr>
          <p:nvPr>
            <p:ph type="ftr" sz="quarter" idx="11"/>
          </p:nvPr>
        </p:nvSpPr>
        <p:spPr/>
        <p:txBody>
          <a:bodyPr/>
          <a:lstStyle/>
          <a:p>
            <a:endParaRPr lang="fr-FR"/>
          </a:p>
        </p:txBody>
      </p:sp>
      <p:sp>
        <p:nvSpPr>
          <p:cNvPr id="7" name="Dia számának helye 6"/>
          <p:cNvSpPr>
            <a:spLocks noGrp="1"/>
          </p:cNvSpPr>
          <p:nvPr>
            <p:ph type="sldNum" sz="quarter" idx="12"/>
          </p:nvPr>
        </p:nvSpPr>
        <p:spPr/>
        <p:txBody>
          <a:bodyPr/>
          <a:lstStyle/>
          <a:p>
            <a:fld id="{32325638-C7C9-498D-9694-86E877399A25}" type="slidenum">
              <a:rPr lang="fr-FR" smtClean="0"/>
              <a:pPr/>
              <a:t>‹#›</a:t>
            </a:fld>
            <a:endParaRPr lang="fr-FR"/>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9" name="Egy sarkán kerekítve levágott téglalap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Derékszögű háromszög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Cím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hu-HU" smtClean="0"/>
              <a:t>Mintacím szerkesztése</a:t>
            </a:r>
            <a:endParaRPr kumimoji="0" lang="en-US"/>
          </a:p>
        </p:txBody>
      </p:sp>
      <p:sp>
        <p:nvSpPr>
          <p:cNvPr id="4" name="Szöveg hely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hu-HU" smtClean="0"/>
              <a:t>Mintaszöveg szerkesztése</a:t>
            </a:r>
          </a:p>
        </p:txBody>
      </p:sp>
      <p:sp>
        <p:nvSpPr>
          <p:cNvPr id="5" name="Dátum helye 4"/>
          <p:cNvSpPr>
            <a:spLocks noGrp="1"/>
          </p:cNvSpPr>
          <p:nvPr>
            <p:ph type="dt" sz="half" idx="10"/>
          </p:nvPr>
        </p:nvSpPr>
        <p:spPr/>
        <p:txBody>
          <a:bodyPr/>
          <a:lstStyle/>
          <a:p>
            <a:fld id="{B179A44E-FE46-4369-948D-435D96A9B1C1}" type="datetime1">
              <a:rPr lang="fr-FR" smtClean="0"/>
              <a:pPr/>
              <a:t>09/11/2012</a:t>
            </a:fld>
            <a:endParaRPr lang="fr-FR"/>
          </a:p>
        </p:txBody>
      </p:sp>
      <p:sp>
        <p:nvSpPr>
          <p:cNvPr id="6" name="Élőláb helye 5"/>
          <p:cNvSpPr>
            <a:spLocks noGrp="1"/>
          </p:cNvSpPr>
          <p:nvPr>
            <p:ph type="ftr" sz="quarter" idx="11"/>
          </p:nvPr>
        </p:nvSpPr>
        <p:spPr/>
        <p:txBody>
          <a:bodyPr/>
          <a:lstStyle/>
          <a:p>
            <a:endParaRPr lang="fr-FR"/>
          </a:p>
        </p:txBody>
      </p:sp>
      <p:sp>
        <p:nvSpPr>
          <p:cNvPr id="7" name="Dia számának helye 6"/>
          <p:cNvSpPr>
            <a:spLocks noGrp="1"/>
          </p:cNvSpPr>
          <p:nvPr>
            <p:ph type="sldNum" sz="quarter" idx="12"/>
          </p:nvPr>
        </p:nvSpPr>
        <p:spPr>
          <a:xfrm>
            <a:off x="8077200" y="6356350"/>
            <a:ext cx="609600" cy="365125"/>
          </a:xfrm>
        </p:spPr>
        <p:txBody>
          <a:bodyPr/>
          <a:lstStyle/>
          <a:p>
            <a:fld id="{32325638-C7C9-498D-9694-86E877399A25}" type="slidenum">
              <a:rPr lang="fr-FR" smtClean="0"/>
              <a:pPr/>
              <a:t>‹#›</a:t>
            </a:fld>
            <a:endParaRPr lang="fr-FR"/>
          </a:p>
        </p:txBody>
      </p:sp>
      <p:sp>
        <p:nvSpPr>
          <p:cNvPr id="3" name="Kép hely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hu-HU" smtClean="0"/>
              <a:t>Kép beszúrásához kattintson az ikonra</a:t>
            </a:r>
            <a:endParaRPr kumimoji="0" lang="en-US" dirty="0"/>
          </a:p>
        </p:txBody>
      </p:sp>
      <p:sp>
        <p:nvSpPr>
          <p:cNvPr id="10" name="Szabadkézi sokszög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Szabadkézi sokszög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Szabadkézi sokszög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Szabadkézi sokszög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Cím hely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hu-HU" smtClean="0"/>
              <a:t>Mintacím szerkesztése</a:t>
            </a:r>
            <a:endParaRPr kumimoji="0" lang="en-US"/>
          </a:p>
        </p:txBody>
      </p:sp>
      <p:sp>
        <p:nvSpPr>
          <p:cNvPr id="30" name="Szöveg hely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hu-HU" smtClean="0"/>
              <a:t>Mintaszöveg szerkesztése</a:t>
            </a:r>
          </a:p>
          <a:p>
            <a:pPr lvl="1" eaLnBrk="1" latinLnBrk="0" hangingPunct="1"/>
            <a:r>
              <a:rPr kumimoji="0" lang="hu-HU" smtClean="0"/>
              <a:t>Második szint</a:t>
            </a:r>
          </a:p>
          <a:p>
            <a:pPr lvl="2" eaLnBrk="1" latinLnBrk="0" hangingPunct="1"/>
            <a:r>
              <a:rPr kumimoji="0" lang="hu-HU" smtClean="0"/>
              <a:t>Harmadik szint</a:t>
            </a:r>
          </a:p>
          <a:p>
            <a:pPr lvl="3" eaLnBrk="1" latinLnBrk="0" hangingPunct="1"/>
            <a:r>
              <a:rPr kumimoji="0" lang="hu-HU" smtClean="0"/>
              <a:t>Negyedik szint</a:t>
            </a:r>
          </a:p>
          <a:p>
            <a:pPr lvl="4" eaLnBrk="1" latinLnBrk="0" hangingPunct="1"/>
            <a:r>
              <a:rPr kumimoji="0" lang="hu-HU" smtClean="0"/>
              <a:t>Ötödik szint</a:t>
            </a:r>
            <a:endParaRPr kumimoji="0" lang="en-US"/>
          </a:p>
        </p:txBody>
      </p:sp>
      <p:sp>
        <p:nvSpPr>
          <p:cNvPr id="10" name="Dátum hely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1ED4DC8-523C-4B54-8A05-C5514C0EFBF1}" type="datetime1">
              <a:rPr lang="fr-FR" smtClean="0"/>
              <a:pPr/>
              <a:t>09/11/2012</a:t>
            </a:fld>
            <a:endParaRPr lang="fr-FR"/>
          </a:p>
        </p:txBody>
      </p:sp>
      <p:sp>
        <p:nvSpPr>
          <p:cNvPr id="22" name="Élőláb hely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Dia számának hely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2325638-C7C9-498D-9694-86E877399A25}" type="slidenum">
              <a:rPr lang="fr-FR" smtClean="0"/>
              <a:pPr/>
              <a:t>‹#›</a:t>
            </a:fld>
            <a:endParaRPr lang="fr-FR"/>
          </a:p>
        </p:txBody>
      </p:sp>
      <p:grpSp>
        <p:nvGrpSpPr>
          <p:cNvPr id="2" name="Csoportba foglalás 1"/>
          <p:cNvGrpSpPr/>
          <p:nvPr/>
        </p:nvGrpSpPr>
        <p:grpSpPr>
          <a:xfrm>
            <a:off x="-19017" y="202408"/>
            <a:ext cx="9180548" cy="649224"/>
            <a:chOff x="-19045" y="216550"/>
            <a:chExt cx="9180548" cy="649224"/>
          </a:xfrm>
        </p:grpSpPr>
        <p:sp>
          <p:nvSpPr>
            <p:cNvPr id="12" name="Szabadkézi sokszög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Szabadkézi sokszög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fade/>
  </p:transition>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ideo" Target="file:///G:\_A%20BKV%20sz&#243;viv&#337;je%20a%20graffitisekr&#337;l.mp4"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normAutofit fontScale="90000"/>
          </a:bodyPr>
          <a:lstStyle/>
          <a:p>
            <a:r>
              <a:rPr lang="hu-HU" dirty="0" smtClean="0"/>
              <a:t>A szóvivői lét tragikuma.</a:t>
            </a:r>
            <a:br>
              <a:rPr lang="hu-HU" dirty="0" smtClean="0"/>
            </a:br>
            <a:r>
              <a:rPr lang="hu-HU" dirty="0" smtClean="0"/>
              <a:t>Egy modern jelenség problémavilága</a:t>
            </a:r>
            <a:endParaRPr lang="fr-FR" dirty="0"/>
          </a:p>
        </p:txBody>
      </p:sp>
      <p:sp>
        <p:nvSpPr>
          <p:cNvPr id="3" name="Alcím 2"/>
          <p:cNvSpPr>
            <a:spLocks noGrp="1"/>
          </p:cNvSpPr>
          <p:nvPr>
            <p:ph type="subTitle" idx="1"/>
          </p:nvPr>
        </p:nvSpPr>
        <p:spPr>
          <a:xfrm>
            <a:off x="533400" y="3356992"/>
            <a:ext cx="7927032" cy="2520280"/>
          </a:xfrm>
        </p:spPr>
        <p:txBody>
          <a:bodyPr>
            <a:normAutofit/>
          </a:bodyPr>
          <a:lstStyle/>
          <a:p>
            <a:r>
              <a:rPr lang="hu-HU" dirty="0" smtClean="0"/>
              <a:t>Fáber Ágoston</a:t>
            </a:r>
          </a:p>
          <a:p>
            <a:r>
              <a:rPr lang="hu-HU" dirty="0" smtClean="0"/>
              <a:t>(</a:t>
            </a:r>
            <a:r>
              <a:rPr lang="hu-HU" dirty="0" err="1" smtClean="0"/>
              <a:t>ELTE-TáTK</a:t>
            </a:r>
            <a:r>
              <a:rPr lang="hu-HU" dirty="0" smtClean="0"/>
              <a:t> – EHESS)</a:t>
            </a:r>
          </a:p>
          <a:p>
            <a:r>
              <a:rPr lang="fr-FR" b="1" dirty="0" smtClean="0">
                <a:latin typeface="Arial Narrow" pitchFamily="34" charset="0"/>
              </a:rPr>
              <a:t>Progresszió – Regresszió</a:t>
            </a:r>
            <a:r>
              <a:rPr lang="hu-HU" b="1" dirty="0" smtClean="0">
                <a:latin typeface="Arial Narrow" pitchFamily="34" charset="0"/>
              </a:rPr>
              <a:t>. Az MSZT éves konferenciája</a:t>
            </a:r>
          </a:p>
          <a:p>
            <a:r>
              <a:rPr lang="fr-FR" b="1" dirty="0" smtClean="0">
                <a:latin typeface="Arial Narrow" pitchFamily="34" charset="0"/>
              </a:rPr>
              <a:t>2012. november 9-10.</a:t>
            </a:r>
          </a:p>
          <a:p>
            <a:r>
              <a:rPr lang="pt-BR" b="1" dirty="0" smtClean="0">
                <a:latin typeface="Arial Narrow" pitchFamily="34" charset="0"/>
              </a:rPr>
              <a:t>Közép–Európai Egyetem</a:t>
            </a:r>
            <a:endParaRPr lang="fr-FR" dirty="0">
              <a:latin typeface="Arial Narrow" pitchFamily="34" charset="0"/>
            </a:endParaRPr>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Érdekesség:</a:t>
            </a:r>
            <a:endParaRPr lang="fr-FR" dirty="0"/>
          </a:p>
        </p:txBody>
      </p:sp>
      <p:sp>
        <p:nvSpPr>
          <p:cNvPr id="3" name="Tartalom helye 2"/>
          <p:cNvSpPr>
            <a:spLocks noGrp="1"/>
          </p:cNvSpPr>
          <p:nvPr>
            <p:ph idx="1"/>
          </p:nvPr>
        </p:nvSpPr>
        <p:spPr/>
        <p:txBody>
          <a:bodyPr/>
          <a:lstStyle/>
          <a:p>
            <a:pPr marL="514350" indent="-514350">
              <a:buFont typeface="+mj-lt"/>
              <a:buAutoNum type="arabicParenR"/>
            </a:pPr>
            <a:r>
              <a:rPr lang="hu-HU" dirty="0" smtClean="0"/>
              <a:t>nem emberi cselekvők képviselete (</a:t>
            </a:r>
            <a:r>
              <a:rPr lang="hu-HU" dirty="0" err="1" smtClean="0"/>
              <a:t>Latour-Boltanski</a:t>
            </a:r>
            <a:r>
              <a:rPr lang="hu-HU" dirty="0" smtClean="0"/>
              <a:t>)</a:t>
            </a:r>
          </a:p>
          <a:p>
            <a:pPr marL="514350" indent="-514350">
              <a:buFont typeface="+mj-lt"/>
              <a:buAutoNum type="arabicParenR"/>
            </a:pPr>
            <a:r>
              <a:rPr lang="hu-HU" dirty="0" smtClean="0"/>
              <a:t>emberi cselekvők képviselete (</a:t>
            </a:r>
            <a:r>
              <a:rPr lang="hu-HU" dirty="0" err="1" smtClean="0"/>
              <a:t>Boltanski-Bourdieu</a:t>
            </a:r>
            <a:r>
              <a:rPr lang="hu-HU" dirty="0" smtClean="0"/>
              <a:t>)</a:t>
            </a:r>
          </a:p>
          <a:p>
            <a:pPr marL="514350" indent="-514350">
              <a:buFont typeface="+mj-lt"/>
              <a:buAutoNum type="arabicParenR"/>
            </a:pPr>
            <a:r>
              <a:rPr lang="hu-HU" dirty="0" smtClean="0"/>
              <a:t>Isten képviselete (Bourdieu): az előző kettő valamennyire mérhető, ez bajosan. Ki jeleníti meg Isten akaratát a legpontosabban?</a:t>
            </a:r>
            <a:endParaRPr lang="fr-FR" dirty="0"/>
          </a:p>
        </p:txBody>
      </p:sp>
      <p:sp>
        <p:nvSpPr>
          <p:cNvPr id="4" name="Dia számának helye 3"/>
          <p:cNvSpPr>
            <a:spLocks noGrp="1"/>
          </p:cNvSpPr>
          <p:nvPr>
            <p:ph type="sldNum" sz="quarter" idx="12"/>
          </p:nvPr>
        </p:nvSpPr>
        <p:spPr/>
        <p:txBody>
          <a:bodyPr/>
          <a:lstStyle/>
          <a:p>
            <a:fld id="{32325638-C7C9-498D-9694-86E877399A25}" type="slidenum">
              <a:rPr lang="fr-FR" smtClean="0"/>
              <a:pPr/>
              <a:t>10</a:t>
            </a:fld>
            <a:endParaRPr lang="fr-FR"/>
          </a:p>
        </p:txBody>
      </p:sp>
    </p:spTree>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Szociológiai ellentmondás </a:t>
            </a:r>
            <a:endParaRPr lang="fr-FR" dirty="0"/>
          </a:p>
        </p:txBody>
      </p:sp>
      <p:sp>
        <p:nvSpPr>
          <p:cNvPr id="3" name="Tartalom helye 2"/>
          <p:cNvSpPr>
            <a:spLocks noGrp="1"/>
          </p:cNvSpPr>
          <p:nvPr>
            <p:ph idx="1"/>
          </p:nvPr>
        </p:nvSpPr>
        <p:spPr/>
        <p:txBody>
          <a:bodyPr/>
          <a:lstStyle/>
          <a:p>
            <a:pPr marL="514350" indent="-514350">
              <a:buNone/>
            </a:pPr>
            <a:r>
              <a:rPr lang="hu-HU" dirty="0" smtClean="0"/>
              <a:t>- A szóvivő sajátos helyzete a szervezeteken belül (alul lévők vs. felül lévők </a:t>
            </a:r>
          </a:p>
          <a:p>
            <a:pPr marL="880110" lvl="1" indent="-514350">
              <a:buNone/>
            </a:pPr>
            <a:r>
              <a:rPr lang="hu-HU" dirty="0" smtClean="0"/>
              <a:t>	(</a:t>
            </a:r>
            <a:r>
              <a:rPr lang="fr-FR" dirty="0" smtClean="0"/>
              <a:t>ellentmondásos pozíció</a:t>
            </a:r>
            <a:r>
              <a:rPr lang="hu-HU" dirty="0" smtClean="0"/>
              <a:t>: </a:t>
            </a:r>
            <a:r>
              <a:rPr lang="hu-HU" dirty="0" err="1" smtClean="0"/>
              <a:t>eg</a:t>
            </a:r>
            <a:r>
              <a:rPr lang="fr-FR" dirty="0" smtClean="0"/>
              <a:t>y intézmény, párt vagy vállalat irányításában közvetlenül nem vesznek részt, mégis bejárásuk van a kulisszák mögé. Nem döntéshozók, de a döntéshozók fontos bizalmasai. Saját jogon nincs hatalmuk, de megbízatásukból adódóan a hatalmasok képviseletében lépnek fel</a:t>
            </a:r>
            <a:r>
              <a:rPr lang="hu-HU" dirty="0" smtClean="0"/>
              <a:t>)</a:t>
            </a:r>
          </a:p>
          <a:p>
            <a:pPr marL="514350" indent="-514350">
              <a:buFont typeface="+mj-lt"/>
              <a:buAutoNum type="arabicParenR"/>
            </a:pPr>
            <a:endParaRPr lang="fr-FR" dirty="0"/>
          </a:p>
        </p:txBody>
      </p:sp>
      <p:sp>
        <p:nvSpPr>
          <p:cNvPr id="4" name="Dia számának helye 3"/>
          <p:cNvSpPr>
            <a:spLocks noGrp="1"/>
          </p:cNvSpPr>
          <p:nvPr>
            <p:ph type="sldNum" sz="quarter" idx="12"/>
          </p:nvPr>
        </p:nvSpPr>
        <p:spPr/>
        <p:txBody>
          <a:bodyPr/>
          <a:lstStyle/>
          <a:p>
            <a:fld id="{32325638-C7C9-498D-9694-86E877399A25}" type="slidenum">
              <a:rPr lang="fr-FR" smtClean="0"/>
              <a:pPr/>
              <a:t>11</a:t>
            </a:fld>
            <a:endParaRPr lang="fr-FR"/>
          </a:p>
        </p:txBody>
      </p:sp>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dirty="0" smtClean="0"/>
              <a:t>Szociológiai ellentmondás (folyt.)</a:t>
            </a:r>
            <a:endParaRPr lang="fr-FR" dirty="0"/>
          </a:p>
        </p:txBody>
      </p:sp>
      <p:sp>
        <p:nvSpPr>
          <p:cNvPr id="3" name="Tartalom helye 2"/>
          <p:cNvSpPr>
            <a:spLocks noGrp="1"/>
          </p:cNvSpPr>
          <p:nvPr>
            <p:ph idx="1"/>
          </p:nvPr>
        </p:nvSpPr>
        <p:spPr/>
        <p:txBody>
          <a:bodyPr>
            <a:normAutofit lnSpcReduction="10000"/>
          </a:bodyPr>
          <a:lstStyle/>
          <a:p>
            <a:pPr marL="514350" indent="-514350">
              <a:buNone/>
            </a:pPr>
            <a:r>
              <a:rPr lang="hu-HU" dirty="0" smtClean="0"/>
              <a:t>- Tekintélytisztelet vs. kreatív és önálló problémamegoltás</a:t>
            </a:r>
          </a:p>
          <a:p>
            <a:pPr marL="514350" indent="-514350">
              <a:buNone/>
            </a:pPr>
            <a:r>
              <a:rPr lang="hu-HU" dirty="0" smtClean="0"/>
              <a:t>- Engedelmesség vs. önkifejezés könnyedsége, a nyelv „virtuóz birtoklása”</a:t>
            </a:r>
          </a:p>
          <a:p>
            <a:pPr marL="514350" indent="-514350">
              <a:buNone/>
            </a:pPr>
            <a:r>
              <a:rPr lang="hu-HU" dirty="0" smtClean="0"/>
              <a:t>- Közérthetőség minden társadalmi réteg számára   </a:t>
            </a:r>
          </a:p>
          <a:p>
            <a:pPr marL="514350" indent="-514350">
              <a:buNone/>
            </a:pPr>
            <a:r>
              <a:rPr lang="fr-FR" dirty="0" smtClean="0"/>
              <a:t>A rá vonatkozó normák kétféleségét nem csak hogy el kell fogadnia, de konzisztens megjelenítésükre is képesnek kell mutatkoznia. Úgy kell a nyelv virtuóz birtoklását megjelenítenie, hogy közben a megjelenítés módja összességében mégsem lehet virtuóz</a:t>
            </a:r>
            <a:endParaRPr lang="fr-FR" dirty="0"/>
          </a:p>
        </p:txBody>
      </p:sp>
      <p:sp>
        <p:nvSpPr>
          <p:cNvPr id="4" name="Dia számának helye 3"/>
          <p:cNvSpPr>
            <a:spLocks noGrp="1"/>
          </p:cNvSpPr>
          <p:nvPr>
            <p:ph type="sldNum" sz="quarter" idx="12"/>
          </p:nvPr>
        </p:nvSpPr>
        <p:spPr/>
        <p:txBody>
          <a:bodyPr/>
          <a:lstStyle/>
          <a:p>
            <a:fld id="{32325638-C7C9-498D-9694-86E877399A25}" type="slidenum">
              <a:rPr lang="fr-FR" smtClean="0"/>
              <a:pPr/>
              <a:t>12</a:t>
            </a:fld>
            <a:endParaRPr lang="fr-FR"/>
          </a:p>
        </p:txBody>
      </p:sp>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Szociológiai ellentmondás </a:t>
            </a:r>
            <a:r>
              <a:rPr lang="el-GR" dirty="0" smtClean="0"/>
              <a:t>Σ</a:t>
            </a:r>
            <a:endParaRPr lang="fr-FR" dirty="0"/>
          </a:p>
        </p:txBody>
      </p:sp>
      <p:sp>
        <p:nvSpPr>
          <p:cNvPr id="3" name="Tartalom helye 2"/>
          <p:cNvSpPr>
            <a:spLocks noGrp="1"/>
          </p:cNvSpPr>
          <p:nvPr>
            <p:ph idx="1"/>
          </p:nvPr>
        </p:nvSpPr>
        <p:spPr/>
        <p:txBody>
          <a:bodyPr/>
          <a:lstStyle/>
          <a:p>
            <a:pPr>
              <a:buNone/>
            </a:pPr>
            <a:r>
              <a:rPr lang="hu-HU" dirty="0" smtClean="0"/>
              <a:t>Társadalmilag óriási távolságot kell átfognia („hasadt habitus”):</a:t>
            </a:r>
          </a:p>
          <a:p>
            <a:r>
              <a:rPr lang="hu-HU" dirty="0" smtClean="0"/>
              <a:t>Kommunikációval</a:t>
            </a:r>
          </a:p>
          <a:p>
            <a:r>
              <a:rPr lang="hu-HU" dirty="0" smtClean="0"/>
              <a:t>Viselkedésével</a:t>
            </a:r>
          </a:p>
          <a:p>
            <a:r>
              <a:rPr lang="hu-HU" dirty="0" smtClean="0"/>
              <a:t>Nyelvhasználatban</a:t>
            </a:r>
          </a:p>
          <a:p>
            <a:r>
              <a:rPr lang="hu-HU" dirty="0" smtClean="0"/>
              <a:t>Pufferként (belső vállalati kommunikáció)</a:t>
            </a:r>
          </a:p>
          <a:p>
            <a:pPr>
              <a:buNone/>
            </a:pPr>
            <a:r>
              <a:rPr lang="hu-HU" dirty="0" smtClean="0"/>
              <a:t>Ha ezt a távolságot nem sikerül átfognia, akkor bírálható.</a:t>
            </a:r>
            <a:endParaRPr lang="fr-FR" dirty="0"/>
          </a:p>
        </p:txBody>
      </p:sp>
      <p:sp>
        <p:nvSpPr>
          <p:cNvPr id="4" name="Dia számának helye 3"/>
          <p:cNvSpPr>
            <a:spLocks noGrp="1"/>
          </p:cNvSpPr>
          <p:nvPr>
            <p:ph type="sldNum" sz="quarter" idx="12"/>
          </p:nvPr>
        </p:nvSpPr>
        <p:spPr/>
        <p:txBody>
          <a:bodyPr/>
          <a:lstStyle/>
          <a:p>
            <a:fld id="{32325638-C7C9-498D-9694-86E877399A25}" type="slidenum">
              <a:rPr lang="fr-FR" smtClean="0"/>
              <a:pPr/>
              <a:t>13</a:t>
            </a:fld>
            <a:endParaRPr lang="fr-FR"/>
          </a:p>
        </p:txBody>
      </p:sp>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Fenomenológiai ellentmondás</a:t>
            </a:r>
            <a:endParaRPr lang="fr-FR" dirty="0"/>
          </a:p>
        </p:txBody>
      </p:sp>
      <p:sp>
        <p:nvSpPr>
          <p:cNvPr id="3" name="Tartalom helye 2"/>
          <p:cNvSpPr>
            <a:spLocks noGrp="1"/>
          </p:cNvSpPr>
          <p:nvPr>
            <p:ph idx="1"/>
          </p:nvPr>
        </p:nvSpPr>
        <p:spPr/>
        <p:txBody>
          <a:bodyPr>
            <a:normAutofit fontScale="70000" lnSpcReduction="20000"/>
          </a:bodyPr>
          <a:lstStyle/>
          <a:p>
            <a:r>
              <a:rPr lang="hu-HU" dirty="0" smtClean="0"/>
              <a:t>A hermeneutikai ellentmondásból táplálkozik, a szubjektum szintjén jelenik meg (testi és tudati szint elemzése)</a:t>
            </a:r>
          </a:p>
          <a:p>
            <a:pPr>
              <a:buNone/>
            </a:pPr>
            <a:endParaRPr lang="hu-HU" dirty="0" smtClean="0"/>
          </a:p>
          <a:p>
            <a:r>
              <a:rPr lang="hu-HU" dirty="0" smtClean="0"/>
              <a:t>Embernek személytelen, DE intézménynek emberi</a:t>
            </a:r>
          </a:p>
          <a:p>
            <a:r>
              <a:rPr lang="hu-HU" dirty="0" smtClean="0"/>
              <a:t>Legyen „szürke”, kimért, DE ne túlságosan</a:t>
            </a:r>
          </a:p>
          <a:p>
            <a:r>
              <a:rPr lang="hu-HU" dirty="0" smtClean="0"/>
              <a:t>Nem jöhet ki a sodrából, nem </a:t>
            </a:r>
            <a:r>
              <a:rPr lang="hu-HU" dirty="0" err="1" smtClean="0"/>
              <a:t>inszinuálhat</a:t>
            </a:r>
            <a:r>
              <a:rPr lang="hu-HU" dirty="0" smtClean="0"/>
              <a:t>, spontán testi reakcióit el kell folytatnia (ásítás, dühkitörés stb.) DE  érzéketlen, részvétlen sem lehet</a:t>
            </a:r>
          </a:p>
          <a:p>
            <a:pPr lvl="1"/>
            <a:r>
              <a:rPr lang="hu-HU" dirty="0" err="1" smtClean="0"/>
              <a:t>Goffman</a:t>
            </a:r>
            <a:r>
              <a:rPr lang="hu-HU" dirty="0" smtClean="0"/>
              <a:t>: hiteles szerepalakító: s</a:t>
            </a:r>
            <a:r>
              <a:rPr lang="fr-FR" dirty="0" smtClean="0"/>
              <a:t>emmilyen körülmények között nem fordulhat vele elő, hogy „</a:t>
            </a:r>
            <a:r>
              <a:rPr lang="fr-FR" i="1" dirty="0" smtClean="0"/>
              <a:t>egy pillanatra elveszti uralmát izmai felett, s ezáltal véletlenül a tehetetlenség, az illetlenség vagy a tiszteletlenség benyomását kelti. Megbotlik, meginog, elesik, böfög, ásít, nyelvbotlást vét, vakarózik, szellent, véletlenül nekimegy egy másik résztvevőnek […], dadog, elfelejti szerepét, idegesnek, bűnösnek vagy öntudatosnak látszik</a:t>
            </a:r>
            <a:r>
              <a:rPr lang="fr-FR" dirty="0" smtClean="0"/>
              <a:t>” (Goffman 1981: 147)</a:t>
            </a:r>
            <a:r>
              <a:rPr lang="hu-HU" dirty="0" smtClean="0"/>
              <a:t>.</a:t>
            </a:r>
          </a:p>
          <a:p>
            <a:r>
              <a:rPr lang="hu-HU" dirty="0" smtClean="0"/>
              <a:t>Bánjon óvatosan a stiláris elemekkel, használja a „bikkfanyelvet”, DE attól némi távolságot is tartson (riporter: „Ez akkor most mit jelent?”)</a:t>
            </a:r>
          </a:p>
          <a:p>
            <a:r>
              <a:rPr lang="hu-HU" dirty="0" smtClean="0"/>
              <a:t>Magánéletében (!) nem tehet olyat, ami emberi esendőségére világítana rá , nem lehetnek „ügyei” (mert máskor egy intézményt kell képviselnie)</a:t>
            </a:r>
          </a:p>
          <a:p>
            <a:endParaRPr lang="fr-FR" dirty="0"/>
          </a:p>
        </p:txBody>
      </p:sp>
      <p:sp>
        <p:nvSpPr>
          <p:cNvPr id="4" name="Dia számának helye 3"/>
          <p:cNvSpPr>
            <a:spLocks noGrp="1"/>
          </p:cNvSpPr>
          <p:nvPr>
            <p:ph type="sldNum" sz="quarter" idx="12"/>
          </p:nvPr>
        </p:nvSpPr>
        <p:spPr/>
        <p:txBody>
          <a:bodyPr/>
          <a:lstStyle/>
          <a:p>
            <a:fld id="{32325638-C7C9-498D-9694-86E877399A25}" type="slidenum">
              <a:rPr lang="fr-FR" smtClean="0"/>
              <a:pPr/>
              <a:t>14</a:t>
            </a:fld>
            <a:endParaRPr lang="fr-FR"/>
          </a:p>
        </p:txBody>
      </p:sp>
    </p:spTree>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Autofit/>
          </a:bodyPr>
          <a:lstStyle/>
          <a:p>
            <a:r>
              <a:rPr lang="hu-HU" dirty="0" smtClean="0"/>
              <a:t>Fenomenológiai ellentmondás  (folyt.)</a:t>
            </a:r>
            <a:endParaRPr lang="fr-FR" dirty="0"/>
          </a:p>
        </p:txBody>
      </p:sp>
      <p:sp>
        <p:nvSpPr>
          <p:cNvPr id="3" name="Tartalom helye 2"/>
          <p:cNvSpPr>
            <a:spLocks noGrp="1"/>
          </p:cNvSpPr>
          <p:nvPr>
            <p:ph idx="1"/>
          </p:nvPr>
        </p:nvSpPr>
        <p:spPr/>
        <p:txBody>
          <a:bodyPr>
            <a:normAutofit fontScale="92500" lnSpcReduction="10000"/>
          </a:bodyPr>
          <a:lstStyle/>
          <a:p>
            <a:r>
              <a:rPr lang="hu-HU" dirty="0" smtClean="0"/>
              <a:t>Egyszerre érez: győzelmet és legyőzetést, tettrekészséget és tehetetlenséget, emberséget és embertelenséget</a:t>
            </a:r>
          </a:p>
          <a:p>
            <a:r>
              <a:rPr lang="hu-HU" dirty="0" smtClean="0"/>
              <a:t>A számára kijelölt szerep elvileg egyszerre kényszer és lehetőség, de a megfelelő szerepteljesítés nagyon körülményes, koncentrációt, éberséget igényel</a:t>
            </a:r>
          </a:p>
          <a:p>
            <a:r>
              <a:rPr lang="hu-HU" dirty="0" smtClean="0"/>
              <a:t>A riporteri kérdés álkérdés: „Ön szerint az Ön által képviselt intézmény helyesen járt el?” (álkérdés, mert a szóvivői lét immanens összetettségének két alkotóeleme közé kíván éket verni -&gt; ezt a támadást a szóvivőnek hivatalból vissza kell vernie)</a:t>
            </a:r>
          </a:p>
          <a:p>
            <a:r>
              <a:rPr lang="hu-HU" dirty="0" smtClean="0"/>
              <a:t>Szüntelenül lét és nemlét határán egyensúlyoz (</a:t>
            </a:r>
            <a:r>
              <a:rPr lang="hu-HU" dirty="0" err="1" smtClean="0"/>
              <a:t>aktor</a:t>
            </a:r>
            <a:r>
              <a:rPr lang="hu-HU" dirty="0" smtClean="0"/>
              <a:t> vagy díszlet?)</a:t>
            </a:r>
            <a:endParaRPr lang="fr-FR" dirty="0"/>
          </a:p>
        </p:txBody>
      </p:sp>
      <p:sp>
        <p:nvSpPr>
          <p:cNvPr id="4" name="Dia számának helye 3"/>
          <p:cNvSpPr>
            <a:spLocks noGrp="1"/>
          </p:cNvSpPr>
          <p:nvPr>
            <p:ph type="sldNum" sz="quarter" idx="12"/>
          </p:nvPr>
        </p:nvSpPr>
        <p:spPr/>
        <p:txBody>
          <a:bodyPr/>
          <a:lstStyle/>
          <a:p>
            <a:fld id="{32325638-C7C9-498D-9694-86E877399A25}" type="slidenum">
              <a:rPr lang="fr-FR" smtClean="0"/>
              <a:pPr/>
              <a:t>15</a:t>
            </a:fld>
            <a:endParaRPr lang="fr-FR"/>
          </a:p>
        </p:txBody>
      </p:sp>
    </p:spTree>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Konklúzió helyett</a:t>
            </a:r>
            <a:endParaRPr lang="fr-FR" dirty="0"/>
          </a:p>
        </p:txBody>
      </p:sp>
      <p:sp>
        <p:nvSpPr>
          <p:cNvPr id="3" name="Tartalom helye 2"/>
          <p:cNvSpPr>
            <a:spLocks noGrp="1"/>
          </p:cNvSpPr>
          <p:nvPr>
            <p:ph idx="1"/>
          </p:nvPr>
        </p:nvSpPr>
        <p:spPr/>
        <p:txBody>
          <a:bodyPr>
            <a:normAutofit fontScale="92500" lnSpcReduction="10000"/>
          </a:bodyPr>
          <a:lstStyle/>
          <a:p>
            <a:pPr>
              <a:buNone/>
            </a:pPr>
            <a:r>
              <a:rPr lang="hu-HU" dirty="0" smtClean="0"/>
              <a:t>„Amikor a szóvivő nyilvánosság előtt megnyilvánul – és a már saját maga számára is unalomig ismételt fordulatokat használja –, akkor kénytelen önmagára mint intézményre tekinteni, ugyanakkor késlekedés nélkül ezt a gondolatot magától elhessegetni, vagyis nem egyszerűen emberi és nem emberi lét határán egyensúlyozni, hanem e két létforma között gondolatban szüntelenül és végtelen gyorsasággal ingázni. Az emberi lét gondolata az intézményi létét, az intézményi lété pedig az emberi lét gondolatát kelti életre benne. Vagyis úgy kell tennie, mintha maga is test nélküli létező volna; de ügyelnie kell, hogy ne játssza túl ezt a szerepet, mert saját teste minden pillanatban emberi mivoltára figyelmezteti.”</a:t>
            </a:r>
            <a:endParaRPr lang="fr-FR" dirty="0" smtClean="0"/>
          </a:p>
          <a:p>
            <a:pPr>
              <a:buNone/>
            </a:pPr>
            <a:endParaRPr lang="fr-FR" dirty="0"/>
          </a:p>
        </p:txBody>
      </p:sp>
      <p:sp>
        <p:nvSpPr>
          <p:cNvPr id="4" name="Dia számának helye 3"/>
          <p:cNvSpPr>
            <a:spLocks noGrp="1"/>
          </p:cNvSpPr>
          <p:nvPr>
            <p:ph type="sldNum" sz="quarter" idx="12"/>
          </p:nvPr>
        </p:nvSpPr>
        <p:spPr/>
        <p:txBody>
          <a:bodyPr/>
          <a:lstStyle/>
          <a:p>
            <a:fld id="{32325638-C7C9-498D-9694-86E877399A25}" type="slidenum">
              <a:rPr lang="fr-FR" smtClean="0"/>
              <a:pPr/>
              <a:t>16</a:t>
            </a:fld>
            <a:endParaRPr lang="fr-FR"/>
          </a:p>
        </p:txBody>
      </p:sp>
    </p:spTree>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pPr algn="ctr"/>
            <a:r>
              <a:rPr lang="hu-HU" dirty="0" smtClean="0"/>
              <a:t>Köszönöm a figyelmet!</a:t>
            </a:r>
            <a:endParaRPr lang="fr-FR" dirty="0"/>
          </a:p>
        </p:txBody>
      </p:sp>
      <p:sp>
        <p:nvSpPr>
          <p:cNvPr id="3" name="Alcím 2"/>
          <p:cNvSpPr>
            <a:spLocks noGrp="1"/>
          </p:cNvSpPr>
          <p:nvPr>
            <p:ph type="subTitle" idx="1"/>
          </p:nvPr>
        </p:nvSpPr>
        <p:spPr/>
        <p:txBody>
          <a:bodyPr/>
          <a:lstStyle/>
          <a:p>
            <a:endParaRPr lang="fr-FR" dirty="0"/>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pPr algn="ctr"/>
            <a:r>
              <a:rPr lang="hu-HU" dirty="0" smtClean="0"/>
              <a:t>Incidens a metróban</a:t>
            </a:r>
            <a:endParaRPr lang="fr-FR" dirty="0"/>
          </a:p>
        </p:txBody>
      </p:sp>
      <p:sp>
        <p:nvSpPr>
          <p:cNvPr id="4" name="Dia számának helye 3"/>
          <p:cNvSpPr>
            <a:spLocks noGrp="1"/>
          </p:cNvSpPr>
          <p:nvPr>
            <p:ph type="sldNum" sz="quarter" idx="12"/>
          </p:nvPr>
        </p:nvSpPr>
        <p:spPr/>
        <p:txBody>
          <a:bodyPr/>
          <a:lstStyle/>
          <a:p>
            <a:fld id="{32325638-C7C9-498D-9694-86E877399A25}" type="slidenum">
              <a:rPr lang="fr-FR" smtClean="0"/>
              <a:pPr/>
              <a:t>2</a:t>
            </a:fld>
            <a:endParaRPr lang="fr-FR"/>
          </a:p>
        </p:txBody>
      </p:sp>
      <p:pic>
        <p:nvPicPr>
          <p:cNvPr id="7" name="_A BKV szóvivője a graffitisekről.mp4">
            <a:hlinkClick r:id="" action="ppaction://media"/>
          </p:cNvPr>
          <p:cNvPicPr>
            <a:picLocks noGrp="1" noRot="1" noChangeAspect="1"/>
          </p:cNvPicPr>
          <p:nvPr>
            <p:ph idx="1"/>
            <a:videoFile r:link="rId1"/>
          </p:nvPr>
        </p:nvPicPr>
        <p:blipFill>
          <a:blip r:embed="rId4" cstate="print"/>
          <a:stretch>
            <a:fillRect/>
          </a:stretch>
        </p:blipFill>
        <p:spPr>
          <a:xfrm>
            <a:off x="1907704" y="2276872"/>
            <a:ext cx="5544616" cy="3672408"/>
          </a:xfrm>
          <a:prstGeom prst="rect">
            <a:avLst/>
          </a:prstGeom>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67600"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7"/>
                </p:tgtEl>
              </p:cMediaNode>
            </p:video>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7"/>
                                        </p:tgtEl>
                                      </p:cBhvr>
                                    </p:cmd>
                                  </p:childTnLst>
                                </p:cTn>
                              </p:par>
                            </p:childTnLst>
                          </p:cTn>
                        </p:par>
                      </p:childTnLst>
                    </p:cTn>
                  </p:par>
                </p:childTnLst>
              </p:cTn>
              <p:nextCondLst>
                <p:cond evt="onClick" delay="0">
                  <p:tgtEl>
                    <p:spTgt spid="7"/>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endParaRPr lang="fr-FR" dirty="0"/>
          </a:p>
        </p:txBody>
      </p:sp>
      <p:sp>
        <p:nvSpPr>
          <p:cNvPr id="3" name="Tartalom helye 2"/>
          <p:cNvSpPr>
            <a:spLocks noGrp="1"/>
          </p:cNvSpPr>
          <p:nvPr>
            <p:ph idx="1"/>
          </p:nvPr>
        </p:nvSpPr>
        <p:spPr>
          <a:xfrm>
            <a:off x="467544" y="692696"/>
            <a:ext cx="8219256" cy="5631904"/>
          </a:xfrm>
        </p:spPr>
        <p:txBody>
          <a:bodyPr>
            <a:normAutofit fontScale="85000" lnSpcReduction="20000"/>
          </a:bodyPr>
          <a:lstStyle/>
          <a:p>
            <a:pPr>
              <a:buNone/>
            </a:pPr>
            <a:r>
              <a:rPr lang="hu-HU" i="1" dirty="0" smtClean="0"/>
              <a:t>„Önmagában semmi sem redukálható vagy redukálhatatlan valami másra. Önmagában soha, mindig csak valami más közvetítésén keresztül.”</a:t>
            </a:r>
            <a:r>
              <a:rPr lang="hu-HU" dirty="0" smtClean="0"/>
              <a:t/>
            </a:r>
            <a:br>
              <a:rPr lang="hu-HU" dirty="0" smtClean="0"/>
            </a:br>
            <a:r>
              <a:rPr lang="hu-HU" dirty="0" smtClean="0"/>
              <a:t>(Bruno Latour: Sohasem voltunk modernek)</a:t>
            </a:r>
          </a:p>
          <a:p>
            <a:r>
              <a:rPr lang="hu-HU" dirty="0" smtClean="0"/>
              <a:t>A társadalmi folyamatok </a:t>
            </a:r>
            <a:r>
              <a:rPr lang="hu-HU" i="1" dirty="0" smtClean="0"/>
              <a:t>végső soron </a:t>
            </a:r>
            <a:r>
              <a:rPr lang="hu-HU" dirty="0" smtClean="0"/>
              <a:t>emberi közvetítéssel mennek végbe</a:t>
            </a:r>
          </a:p>
          <a:p>
            <a:r>
              <a:rPr lang="hu-HU" dirty="0" smtClean="0"/>
              <a:t>Ez nem feltétlenül jelent tudatos vagy racionális cselekvést</a:t>
            </a:r>
          </a:p>
          <a:p>
            <a:r>
              <a:rPr lang="hu-HU" dirty="0" smtClean="0"/>
              <a:t>De mindig jelen van az emberi tényező (Bourdieu: noha a társadalmi tőkék átörökítése erős mechanizmus, </a:t>
            </a:r>
            <a:r>
              <a:rPr lang="hu-HU" i="1" dirty="0" smtClean="0"/>
              <a:t>minden egyes esetben</a:t>
            </a:r>
            <a:r>
              <a:rPr lang="hu-HU" dirty="0" smtClean="0"/>
              <a:t> kudarcot vallhat) </a:t>
            </a:r>
          </a:p>
          <a:p>
            <a:r>
              <a:rPr lang="hu-HU" dirty="0" smtClean="0"/>
              <a:t>Minden cselekvéselméletnek számot kell vetnie saját emberképével, az ember szerepével a társadalmi folyamatok alakításában vagy alakulásában (tudatos-tudattalan, racionális- nem racionális, szubjektum-objektum)</a:t>
            </a:r>
          </a:p>
          <a:p>
            <a:r>
              <a:rPr lang="hu-HU" dirty="0" smtClean="0"/>
              <a:t>A szóvivő dilemmája hasonló: </a:t>
            </a:r>
            <a:r>
              <a:rPr lang="hu-HU" i="1" dirty="0" smtClean="0"/>
              <a:t>ontológiai</a:t>
            </a:r>
            <a:r>
              <a:rPr lang="hu-HU" dirty="0" smtClean="0"/>
              <a:t>, </a:t>
            </a:r>
            <a:r>
              <a:rPr lang="hu-HU" i="1" dirty="0" smtClean="0"/>
              <a:t>fenomenológiai</a:t>
            </a:r>
            <a:r>
              <a:rPr lang="hu-HU" dirty="0" smtClean="0"/>
              <a:t> és </a:t>
            </a:r>
            <a:r>
              <a:rPr lang="hu-HU" i="1" dirty="0" smtClean="0"/>
              <a:t>szociológiai </a:t>
            </a:r>
            <a:r>
              <a:rPr lang="hu-HU" dirty="0" smtClean="0"/>
              <a:t>szempontból olyan helyzetben van, amely messze túlmutat rajta</a:t>
            </a:r>
          </a:p>
          <a:p>
            <a:r>
              <a:rPr lang="hu-HU" dirty="0" smtClean="0"/>
              <a:t>Ezért nem a szóvivői lét dilemmáiról, hanem annak inkább tragikumáról fogok beszélni („emberként nem lehet ember”)</a:t>
            </a:r>
            <a:endParaRPr lang="fr-FR" dirty="0"/>
          </a:p>
        </p:txBody>
      </p:sp>
      <p:sp>
        <p:nvSpPr>
          <p:cNvPr id="4" name="Dia számának helye 3"/>
          <p:cNvSpPr>
            <a:spLocks noGrp="1"/>
          </p:cNvSpPr>
          <p:nvPr>
            <p:ph type="sldNum" sz="quarter" idx="12"/>
          </p:nvPr>
        </p:nvSpPr>
        <p:spPr/>
        <p:txBody>
          <a:bodyPr/>
          <a:lstStyle/>
          <a:p>
            <a:fld id="{32325638-C7C9-498D-9694-86E877399A25}" type="slidenum">
              <a:rPr lang="fr-FR" smtClean="0"/>
              <a:pPr/>
              <a:t>3</a:t>
            </a:fld>
            <a:endParaRPr lang="fr-FR"/>
          </a:p>
        </p:txBody>
      </p: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fr-FR" dirty="0"/>
          </a:p>
        </p:txBody>
      </p:sp>
      <p:sp>
        <p:nvSpPr>
          <p:cNvPr id="3" name="Tartalom helye 2"/>
          <p:cNvSpPr>
            <a:spLocks noGrp="1"/>
          </p:cNvSpPr>
          <p:nvPr>
            <p:ph idx="1"/>
          </p:nvPr>
        </p:nvSpPr>
        <p:spPr>
          <a:xfrm>
            <a:off x="467544" y="764704"/>
            <a:ext cx="8219256" cy="5559896"/>
          </a:xfrm>
        </p:spPr>
        <p:txBody>
          <a:bodyPr>
            <a:normAutofit lnSpcReduction="10000"/>
          </a:bodyPr>
          <a:lstStyle/>
          <a:p>
            <a:r>
              <a:rPr lang="hu-HU" dirty="0" smtClean="0"/>
              <a:t>A problémát Latour veti fel: Amikor a tudós tudósként megnyilvánul, nem mondhat akármit. Kijelentéseket tesz bizonyos tényállásokra nézve, de – elméletileg - nem a saját nevében beszél, hanem arról, amit tudósként tapasztal.</a:t>
            </a:r>
          </a:p>
          <a:p>
            <a:r>
              <a:rPr lang="hu-HU" dirty="0" smtClean="0"/>
              <a:t>De felmerül egy alapvető kétely: vajon mekkora mértékben beszél a saját nevében, és mekkora mértékben a tudomány nevében. (Kontrollált radikális kétely két végpont között.)</a:t>
            </a:r>
          </a:p>
          <a:p>
            <a:r>
              <a:rPr lang="hu-HU" dirty="0" smtClean="0"/>
              <a:t>A probléma tehát </a:t>
            </a:r>
            <a:r>
              <a:rPr lang="hu-HU" dirty="0" err="1" smtClean="0"/>
              <a:t>Latournál</a:t>
            </a:r>
            <a:r>
              <a:rPr lang="hu-HU" dirty="0" smtClean="0"/>
              <a:t> a tudomány világában és a nem emberi cselekvők emberi cselekvők által történő képviseletében gyökerezik, de mindennél jóval messzebbre mutat (-&gt;): </a:t>
            </a:r>
          </a:p>
          <a:p>
            <a:pPr>
              <a:buNone/>
            </a:pPr>
            <a:r>
              <a:rPr lang="hu-HU" i="1" dirty="0" smtClean="0"/>
              <a:t>	</a:t>
            </a:r>
          </a:p>
        </p:txBody>
      </p:sp>
      <p:sp>
        <p:nvSpPr>
          <p:cNvPr id="5" name="Dia számának helye 4"/>
          <p:cNvSpPr>
            <a:spLocks noGrp="1"/>
          </p:cNvSpPr>
          <p:nvPr>
            <p:ph type="sldNum" sz="quarter" idx="12"/>
          </p:nvPr>
        </p:nvSpPr>
        <p:spPr/>
        <p:txBody>
          <a:bodyPr/>
          <a:lstStyle/>
          <a:p>
            <a:fld id="{32325638-C7C9-498D-9694-86E877399A25}" type="slidenum">
              <a:rPr lang="fr-FR" smtClean="0"/>
              <a:pPr/>
              <a:t>4</a:t>
            </a:fld>
            <a:endParaRPr lang="fr-FR"/>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fr-FR"/>
          </a:p>
        </p:txBody>
      </p:sp>
      <p:sp>
        <p:nvSpPr>
          <p:cNvPr id="3" name="Tartalom helye 2"/>
          <p:cNvSpPr>
            <a:spLocks noGrp="1"/>
          </p:cNvSpPr>
          <p:nvPr>
            <p:ph idx="1"/>
          </p:nvPr>
        </p:nvSpPr>
        <p:spPr>
          <a:xfrm>
            <a:off x="467544" y="764704"/>
            <a:ext cx="8219256" cy="5559896"/>
          </a:xfrm>
        </p:spPr>
        <p:txBody>
          <a:bodyPr>
            <a:normAutofit/>
          </a:bodyPr>
          <a:lstStyle/>
          <a:p>
            <a:pPr algn="just"/>
            <a:r>
              <a:rPr lang="hu-HU" sz="2800" i="1" dirty="0" smtClean="0"/>
              <a:t>„</a:t>
            </a:r>
            <a:r>
              <a:rPr lang="fr-FR" sz="2800" i="1" dirty="0" smtClean="0"/>
              <a:t>az emberek szóvivői által ellátott képviselet legalább annyira enigmatikus, mint a laboratóriumok szóvivői esetében. Az az ember, aki mások nevében beszél, legalább akkora rejtélyt jelent, mint az, aki oly módon beszél, hogy rajta keresztül maguk a tények szólalnak meg. Az, aki azt mondja: ’az állam én vagyok’ vagy ’Franciaország úgy határozott, hogy…’, , nem könnyebben ellenőrizhető, mint az, aki egy tanulmányban a Föld tömegét vagy az Avogadro számot leírja” (2004: 108). </a:t>
            </a:r>
            <a:endParaRPr lang="fr-FR" sz="2800" dirty="0"/>
          </a:p>
        </p:txBody>
      </p:sp>
      <p:sp>
        <p:nvSpPr>
          <p:cNvPr id="4" name="Dia számának helye 3"/>
          <p:cNvSpPr>
            <a:spLocks noGrp="1"/>
          </p:cNvSpPr>
          <p:nvPr>
            <p:ph type="sldNum" sz="quarter" idx="12"/>
          </p:nvPr>
        </p:nvSpPr>
        <p:spPr/>
        <p:txBody>
          <a:bodyPr/>
          <a:lstStyle/>
          <a:p>
            <a:fld id="{32325638-C7C9-498D-9694-86E877399A25}" type="slidenum">
              <a:rPr lang="fr-FR" smtClean="0"/>
              <a:pPr/>
              <a:t>5</a:t>
            </a:fld>
            <a:endParaRPr lang="fr-FR"/>
          </a:p>
        </p:txBody>
      </p:sp>
    </p:spTree>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fr-FR" dirty="0"/>
          </a:p>
        </p:txBody>
      </p:sp>
      <p:sp>
        <p:nvSpPr>
          <p:cNvPr id="3" name="Tartalom helye 2"/>
          <p:cNvSpPr>
            <a:spLocks noGrp="1"/>
          </p:cNvSpPr>
          <p:nvPr>
            <p:ph idx="1"/>
          </p:nvPr>
        </p:nvSpPr>
        <p:spPr>
          <a:xfrm>
            <a:off x="467544" y="764704"/>
            <a:ext cx="8219256" cy="5559896"/>
          </a:xfrm>
        </p:spPr>
        <p:txBody>
          <a:bodyPr>
            <a:normAutofit fontScale="92500" lnSpcReduction="20000"/>
          </a:bodyPr>
          <a:lstStyle/>
          <a:p>
            <a:pPr>
              <a:buNone/>
            </a:pPr>
            <a:r>
              <a:rPr lang="hu-HU" dirty="0" smtClean="0"/>
              <a:t>Vagyis: Latour párhuzamba állítja egymással a természeti és a társadalmi világ képviseletét (bár ő ezt a dichotómiát tagadja), azonban nem fordít kellő figyelmet a lényegi különbségekre):</a:t>
            </a:r>
          </a:p>
          <a:p>
            <a:pPr marL="907542" lvl="1" indent="-514350">
              <a:buFont typeface="+mj-lt"/>
              <a:buAutoNum type="arabicParenR"/>
            </a:pPr>
            <a:r>
              <a:rPr lang="hu-HU" sz="2600" dirty="0" smtClean="0"/>
              <a:t>Az őszinteség kérdése duplán merül fel: emberi tényező két oldalon</a:t>
            </a:r>
          </a:p>
          <a:p>
            <a:pPr marL="850392" lvl="1" indent="-457200">
              <a:buFont typeface="+mj-lt"/>
              <a:buAutoNum type="arabicParenR"/>
            </a:pPr>
            <a:r>
              <a:rPr lang="hu-HU" sz="2600" dirty="0" smtClean="0"/>
              <a:t>A nem emberi cselekvők nem kommunikálnak (az állandó kommunikáció nem kommunikáció, csak a kommunikáció és a nem kommunikáció közötti váltás)</a:t>
            </a:r>
          </a:p>
          <a:p>
            <a:pPr marL="850392" lvl="1" indent="-457200">
              <a:buFont typeface="+mj-lt"/>
              <a:buAutoNum type="arabicParenR"/>
            </a:pPr>
            <a:r>
              <a:rPr lang="hu-HU" sz="2600" dirty="0" smtClean="0"/>
              <a:t>Nyelv híján nem képesek emlékezni, leleplezni, számon kérni, felelősségre vonni, igazolásra kényszeríteni (Némedi 2009)</a:t>
            </a:r>
          </a:p>
          <a:p>
            <a:pPr marL="850392" lvl="1" indent="-457200">
              <a:buFont typeface="+mj-lt"/>
              <a:buAutoNum type="arabicParenR"/>
            </a:pPr>
            <a:r>
              <a:rPr lang="hu-HU" sz="2600" dirty="0" smtClean="0"/>
              <a:t>A nem emberi cselekvőket mindaz, amit itt elmondunk, nem érdekli. Emberi és nem emberi cselekvők viszonyáról, dilemmáiról csak az emberi cselekvők cserélnek eszmét (Heidegger -&gt;) </a:t>
            </a:r>
          </a:p>
          <a:p>
            <a:pPr lvl="1">
              <a:buNone/>
            </a:pPr>
            <a:r>
              <a:rPr lang="hu-HU" sz="2600" dirty="0" smtClean="0"/>
              <a:t>	</a:t>
            </a:r>
          </a:p>
          <a:p>
            <a:endParaRPr lang="fr-FR" dirty="0"/>
          </a:p>
        </p:txBody>
      </p:sp>
      <p:sp>
        <p:nvSpPr>
          <p:cNvPr id="4" name="Dia számának helye 3"/>
          <p:cNvSpPr>
            <a:spLocks noGrp="1"/>
          </p:cNvSpPr>
          <p:nvPr>
            <p:ph type="sldNum" sz="quarter" idx="12"/>
          </p:nvPr>
        </p:nvSpPr>
        <p:spPr/>
        <p:txBody>
          <a:bodyPr/>
          <a:lstStyle/>
          <a:p>
            <a:fld id="{32325638-C7C9-498D-9694-86E877399A25}" type="slidenum">
              <a:rPr lang="fr-FR" smtClean="0"/>
              <a:pPr/>
              <a:t>6</a:t>
            </a:fld>
            <a:endParaRPr lang="fr-FR"/>
          </a:p>
        </p:txBody>
      </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fr-FR"/>
          </a:p>
        </p:txBody>
      </p:sp>
      <p:sp>
        <p:nvSpPr>
          <p:cNvPr id="3" name="Tartalom helye 2"/>
          <p:cNvSpPr>
            <a:spLocks noGrp="1"/>
          </p:cNvSpPr>
          <p:nvPr>
            <p:ph idx="1"/>
          </p:nvPr>
        </p:nvSpPr>
        <p:spPr>
          <a:xfrm>
            <a:off x="467544" y="764704"/>
            <a:ext cx="8219256" cy="5559896"/>
          </a:xfrm>
        </p:spPr>
        <p:txBody>
          <a:bodyPr>
            <a:normAutofit/>
          </a:bodyPr>
          <a:lstStyle/>
          <a:p>
            <a:pPr algn="just"/>
            <a:r>
              <a:rPr lang="fr-FR" dirty="0" smtClean="0"/>
              <a:t>„</a:t>
            </a:r>
            <a:r>
              <a:rPr lang="fr-FR" i="1" dirty="0" smtClean="0"/>
              <a:t>Ha tehát a kérdést: ’Miért van egyáltalán létező, nem pedig inkább a semmi?’ a kérdés értelmét szem előtt tartva helyesen tesszük fel, akkor semmiféle különös, egyedi létezőt nem szabad kiemelnünk, még az emberre való utalás is elkerülendő. […] Az egészében vett létezőn belül nem találhatunk semmilyen jogalapot arra, hogy éppen azt a létezőt emeljük ki, melyet embernek nevezünk, és amelyhez véletlenül magunk is</a:t>
            </a:r>
            <a:r>
              <a:rPr lang="hu-HU" i="1" dirty="0" smtClean="0"/>
              <a:t> </a:t>
            </a:r>
            <a:r>
              <a:rPr lang="fr-FR" i="1" dirty="0" smtClean="0"/>
              <a:t>hozzátartozunk. Amennyiben azonban a létező a maga egészében valaha is a nevezett kérdés tárgyává lesz, a kérdezés odafordul hozzá, ő maga pedig a kérdezéssel mégiscsak kitüntetett, minthogy egyedülálló kapcsolatba kerül</a:t>
            </a:r>
            <a:r>
              <a:rPr lang="fr-FR" dirty="0" smtClean="0"/>
              <a:t>” </a:t>
            </a:r>
            <a:r>
              <a:rPr lang="hu-HU" dirty="0" smtClean="0"/>
              <a:t>(</a:t>
            </a:r>
            <a:r>
              <a:rPr lang="fr-FR" dirty="0" smtClean="0"/>
              <a:t>Heidegger 1995: 4</a:t>
            </a:r>
            <a:r>
              <a:rPr lang="hu-HU" dirty="0" smtClean="0"/>
              <a:t>).</a:t>
            </a:r>
            <a:endParaRPr lang="fr-FR" dirty="0"/>
          </a:p>
        </p:txBody>
      </p:sp>
      <p:sp>
        <p:nvSpPr>
          <p:cNvPr id="4" name="Dia számának helye 3"/>
          <p:cNvSpPr>
            <a:spLocks noGrp="1"/>
          </p:cNvSpPr>
          <p:nvPr>
            <p:ph type="sldNum" sz="quarter" idx="12"/>
          </p:nvPr>
        </p:nvSpPr>
        <p:spPr/>
        <p:txBody>
          <a:bodyPr/>
          <a:lstStyle/>
          <a:p>
            <a:fld id="{32325638-C7C9-498D-9694-86E877399A25}" type="slidenum">
              <a:rPr lang="fr-FR" smtClean="0"/>
              <a:pPr/>
              <a:t>7</a:t>
            </a:fld>
            <a:endParaRPr lang="fr-FR"/>
          </a:p>
        </p:txBody>
      </p:sp>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Ontológiai ellentmondás</a:t>
            </a:r>
            <a:endParaRPr lang="fr-FR" dirty="0"/>
          </a:p>
        </p:txBody>
      </p:sp>
      <p:sp>
        <p:nvSpPr>
          <p:cNvPr id="3" name="Tartalom helye 2"/>
          <p:cNvSpPr>
            <a:spLocks noGrp="1"/>
          </p:cNvSpPr>
          <p:nvPr>
            <p:ph idx="1"/>
          </p:nvPr>
        </p:nvSpPr>
        <p:spPr/>
        <p:txBody>
          <a:bodyPr>
            <a:normAutofit fontScale="85000" lnSpcReduction="10000"/>
          </a:bodyPr>
          <a:lstStyle/>
          <a:p>
            <a:r>
              <a:rPr lang="hu-HU" dirty="0" smtClean="0"/>
              <a:t>Boltanski ismeri és (nagyrészt) elismeri Latour munkásságát: a szóvivő-dilemmát feltehetőleg </a:t>
            </a:r>
            <a:r>
              <a:rPr lang="hu-HU" dirty="0" err="1" smtClean="0"/>
              <a:t>Latourtól</a:t>
            </a:r>
            <a:r>
              <a:rPr lang="hu-HU" dirty="0" smtClean="0"/>
              <a:t> emeli át, nála azonban szervesebben van jelen. </a:t>
            </a:r>
          </a:p>
          <a:p>
            <a:r>
              <a:rPr lang="hu-HU" dirty="0" smtClean="0"/>
              <a:t>Boltanski </a:t>
            </a:r>
            <a:r>
              <a:rPr lang="hu-HU" dirty="0" err="1" smtClean="0"/>
              <a:t>Latournál</a:t>
            </a:r>
            <a:r>
              <a:rPr lang="hu-HU" dirty="0" smtClean="0"/>
              <a:t> </a:t>
            </a:r>
            <a:r>
              <a:rPr lang="hu-HU" dirty="0" err="1" smtClean="0"/>
              <a:t>episztemológiailag</a:t>
            </a:r>
            <a:r>
              <a:rPr lang="hu-HU" dirty="0" smtClean="0"/>
              <a:t> sokkal konzervatívabb, egyszerre konstruktivista és realista ([konstruált] valóság és [objektív] világ megkülönböztetése, a „világ” akkor jut szóhoz, amikor a konstruált „valóság” meginog</a:t>
            </a:r>
          </a:p>
          <a:p>
            <a:r>
              <a:rPr lang="hu-HU" dirty="0" smtClean="0"/>
              <a:t>INTÉZMÉNYEK </a:t>
            </a:r>
            <a:r>
              <a:rPr lang="hu-HU" u="sng" dirty="0" smtClean="0"/>
              <a:t>pozitív</a:t>
            </a:r>
            <a:r>
              <a:rPr lang="hu-HU" dirty="0" smtClean="0"/>
              <a:t> funkciói</a:t>
            </a:r>
          </a:p>
          <a:p>
            <a:pPr lvl="1">
              <a:buFont typeface="Courier New" pitchFamily="49" charset="0"/>
              <a:buChar char="o"/>
            </a:pPr>
            <a:r>
              <a:rPr lang="hu-HU" dirty="0" smtClean="0"/>
              <a:t>Csökkenti a bizonytalanságot azt illetően, hogy „mi az, ami van”</a:t>
            </a:r>
          </a:p>
          <a:p>
            <a:pPr lvl="1">
              <a:buFont typeface="Courier New" pitchFamily="49" charset="0"/>
              <a:buChar char="o"/>
            </a:pPr>
            <a:r>
              <a:rPr lang="hu-HU" dirty="0" smtClean="0"/>
              <a:t>Segít a vitás helyzeteket lezárni</a:t>
            </a:r>
          </a:p>
          <a:p>
            <a:pPr lvl="1">
              <a:buFont typeface="Courier New" pitchFamily="49" charset="0"/>
              <a:buChar char="o"/>
            </a:pPr>
            <a:r>
              <a:rPr lang="hu-HU" dirty="0" smtClean="0"/>
              <a:t>Segít elkerülni az erőszakot</a:t>
            </a:r>
            <a:endParaRPr lang="hu-HU" sz="2600" dirty="0" smtClean="0"/>
          </a:p>
          <a:p>
            <a:r>
              <a:rPr lang="hu-HU" dirty="0" smtClean="0"/>
              <a:t>INTÉZMÉNYEK </a:t>
            </a:r>
            <a:r>
              <a:rPr lang="hu-HU" u="sng" dirty="0" smtClean="0"/>
              <a:t>negatív</a:t>
            </a:r>
            <a:r>
              <a:rPr lang="hu-HU" dirty="0" smtClean="0"/>
              <a:t> funkciója: </a:t>
            </a:r>
          </a:p>
          <a:p>
            <a:pPr lvl="1">
              <a:buFont typeface="Courier New" pitchFamily="49" charset="0"/>
              <a:buChar char="o"/>
            </a:pPr>
            <a:r>
              <a:rPr lang="hu-HU" dirty="0" smtClean="0"/>
              <a:t>Uralomgyakorlás (egyszerű uralom, összetett uralom)</a:t>
            </a:r>
            <a:endParaRPr lang="hu-HU" sz="2600" dirty="0" smtClean="0"/>
          </a:p>
          <a:p>
            <a:pPr lvl="1"/>
            <a:endParaRPr lang="hu-HU" dirty="0" smtClean="0"/>
          </a:p>
        </p:txBody>
      </p:sp>
      <p:sp>
        <p:nvSpPr>
          <p:cNvPr id="4" name="Dia számának helye 3"/>
          <p:cNvSpPr>
            <a:spLocks noGrp="1"/>
          </p:cNvSpPr>
          <p:nvPr>
            <p:ph type="sldNum" sz="quarter" idx="12"/>
          </p:nvPr>
        </p:nvSpPr>
        <p:spPr/>
        <p:txBody>
          <a:bodyPr/>
          <a:lstStyle/>
          <a:p>
            <a:fld id="{32325638-C7C9-498D-9694-86E877399A25}" type="slidenum">
              <a:rPr lang="fr-FR" smtClean="0"/>
              <a:pPr/>
              <a:t>8</a:t>
            </a:fld>
            <a:endParaRPr lang="fr-FR"/>
          </a:p>
        </p:txBody>
      </p:sp>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Ontológiai ellentmondás (folyt.)</a:t>
            </a:r>
            <a:endParaRPr lang="fr-FR" dirty="0"/>
          </a:p>
        </p:txBody>
      </p:sp>
      <p:sp>
        <p:nvSpPr>
          <p:cNvPr id="3" name="Tartalom helye 2"/>
          <p:cNvSpPr>
            <a:spLocks noGrp="1"/>
          </p:cNvSpPr>
          <p:nvPr>
            <p:ph idx="1"/>
          </p:nvPr>
        </p:nvSpPr>
        <p:spPr>
          <a:xfrm>
            <a:off x="395536" y="1916832"/>
            <a:ext cx="8291264" cy="4407768"/>
          </a:xfrm>
        </p:spPr>
        <p:txBody>
          <a:bodyPr>
            <a:normAutofit fontScale="70000" lnSpcReduction="20000"/>
          </a:bodyPr>
          <a:lstStyle/>
          <a:p>
            <a:r>
              <a:rPr lang="hu-HU" b="1" dirty="0" smtClean="0"/>
              <a:t>A hermeneutikai ellentmondás</a:t>
            </a:r>
            <a:r>
              <a:rPr lang="hu-HU" dirty="0" smtClean="0"/>
              <a:t>: Az intézmények test nélküli létezők, nem képesek önmagukban cselekvésre (beszélni, kérni, utasítani, büntetni stb.), ezért testtel bíró létezőkre van szükségük. SZÓVIVŐK</a:t>
            </a:r>
          </a:p>
          <a:p>
            <a:pPr lvl="1"/>
            <a:r>
              <a:rPr lang="hu-HU" dirty="0" smtClean="0"/>
              <a:t>Nem feloldható, örök dilemma , ontológiai ellentmondás (ki beszél, őszinte-e, önmagát képviseli-e)</a:t>
            </a:r>
          </a:p>
          <a:p>
            <a:pPr lvl="1"/>
            <a:r>
              <a:rPr lang="hu-HU" dirty="0" smtClean="0"/>
              <a:t>Örök támadási felület az ellenfelek számára: </a:t>
            </a:r>
          </a:p>
          <a:p>
            <a:pPr lvl="2"/>
            <a:r>
              <a:rPr lang="hu-HU" dirty="0" smtClean="0"/>
              <a:t>„A miniszterelnök csak a saját zsebét tömi, nem az országot képviseli” stb.</a:t>
            </a:r>
          </a:p>
          <a:p>
            <a:pPr lvl="2"/>
            <a:r>
              <a:rPr lang="hu-HU" dirty="0" smtClean="0"/>
              <a:t>A miniszterelnök-pártelnök levele (munkahelyvédelmi program) kampány vagy tájékoztatás, saját érdekét szolgálja vagy informálni akar?</a:t>
            </a:r>
          </a:p>
          <a:p>
            <a:pPr lvl="1">
              <a:buNone/>
            </a:pPr>
            <a:r>
              <a:rPr lang="hu-HU" dirty="0" smtClean="0"/>
              <a:t>Azonban azok, akiket képviselni hivatott, csak ritkán leplezik le, ennek okai:</a:t>
            </a:r>
          </a:p>
          <a:p>
            <a:pPr lvl="1"/>
            <a:r>
              <a:rPr lang="hu-HU" dirty="0" smtClean="0"/>
              <a:t>Mert új szóvivő kinevezésével nem lehet feloldani az ellentmondást;</a:t>
            </a:r>
          </a:p>
          <a:p>
            <a:pPr lvl="1"/>
            <a:r>
              <a:rPr lang="hu-HU" dirty="0" smtClean="0"/>
              <a:t>Kevés kulturális tőkével rendelkezők csak így tudják akaratukat kinyilvánítani, a nyilvánosságban megjelenni;</a:t>
            </a:r>
          </a:p>
          <a:p>
            <a:pPr lvl="1"/>
            <a:r>
              <a:rPr lang="hu-HU" dirty="0" smtClean="0"/>
              <a:t>Lehet, hogy a szóvivő visszaél helyzetével, de ebből a képviseltek is profitálhatnak (a pártelnök sikere a párt sikere is) [se nem önzetlenség, se nem kizsákmányolás]</a:t>
            </a:r>
          </a:p>
        </p:txBody>
      </p:sp>
      <p:sp>
        <p:nvSpPr>
          <p:cNvPr id="4" name="Dia számának helye 3"/>
          <p:cNvSpPr>
            <a:spLocks noGrp="1"/>
          </p:cNvSpPr>
          <p:nvPr>
            <p:ph type="sldNum" sz="quarter" idx="12"/>
          </p:nvPr>
        </p:nvSpPr>
        <p:spPr/>
        <p:txBody>
          <a:bodyPr/>
          <a:lstStyle/>
          <a:p>
            <a:fld id="{32325638-C7C9-498D-9694-86E877399A25}" type="slidenum">
              <a:rPr lang="fr-FR" smtClean="0"/>
              <a:pPr/>
              <a:t>9</a:t>
            </a:fld>
            <a:endParaRPr lang="fr-FR"/>
          </a:p>
        </p:txBody>
      </p:sp>
    </p:spTree>
  </p:cSld>
  <p:clrMapOvr>
    <a:masterClrMapping/>
  </p:clrMapOvr>
  <p:transition spd="med">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Áramlás">
  <a:themeElements>
    <a:clrScheme name="Áramlás">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Áramlás">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Áramlás">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213</TotalTime>
  <Words>1304</Words>
  <Application>Microsoft Office PowerPoint</Application>
  <PresentationFormat>Diavetítés a képernyőre (4:3 oldalarány)</PresentationFormat>
  <Paragraphs>97</Paragraphs>
  <Slides>17</Slides>
  <Notes>1</Notes>
  <HiddenSlides>0</HiddenSlides>
  <MMClips>1</MMClips>
  <ScaleCrop>false</ScaleCrop>
  <HeadingPairs>
    <vt:vector size="4" baseType="variant">
      <vt:variant>
        <vt:lpstr>Téma</vt:lpstr>
      </vt:variant>
      <vt:variant>
        <vt:i4>1</vt:i4>
      </vt:variant>
      <vt:variant>
        <vt:lpstr>Diacímek</vt:lpstr>
      </vt:variant>
      <vt:variant>
        <vt:i4>17</vt:i4>
      </vt:variant>
    </vt:vector>
  </HeadingPairs>
  <TitlesOfParts>
    <vt:vector size="18" baseType="lpstr">
      <vt:lpstr>Áramlás</vt:lpstr>
      <vt:lpstr>A szóvivői lét tragikuma. Egy modern jelenség problémavilága</vt:lpstr>
      <vt:lpstr>Incidens a metróban</vt:lpstr>
      <vt:lpstr>3. dia</vt:lpstr>
      <vt:lpstr>4. dia</vt:lpstr>
      <vt:lpstr>5. dia</vt:lpstr>
      <vt:lpstr>6. dia</vt:lpstr>
      <vt:lpstr>7. dia</vt:lpstr>
      <vt:lpstr>Ontológiai ellentmondás</vt:lpstr>
      <vt:lpstr>Ontológiai ellentmondás (folyt.)</vt:lpstr>
      <vt:lpstr>Érdekesség:</vt:lpstr>
      <vt:lpstr>Szociológiai ellentmondás </vt:lpstr>
      <vt:lpstr>Szociológiai ellentmondás (folyt.)</vt:lpstr>
      <vt:lpstr>Szociológiai ellentmondás Σ</vt:lpstr>
      <vt:lpstr>Fenomenológiai ellentmondás</vt:lpstr>
      <vt:lpstr>Fenomenológiai ellentmondás  (folyt.)</vt:lpstr>
      <vt:lpstr>Konklúzió helyett</vt:lpstr>
      <vt:lpstr>Köszönöm a figyelmet!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Szóvivők és dilemmák. Egy modern jelenség problémavilága</dc:title>
  <dc:creator>Ágoston</dc:creator>
  <cp:lastModifiedBy>Ágoston</cp:lastModifiedBy>
  <cp:revision>110</cp:revision>
  <dcterms:created xsi:type="dcterms:W3CDTF">2012-11-07T17:08:26Z</dcterms:created>
  <dcterms:modified xsi:type="dcterms:W3CDTF">2012-11-09T22:19:17Z</dcterms:modified>
</cp:coreProperties>
</file>