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9" r:id="rId10"/>
    <p:sldId id="270" r:id="rId11"/>
    <p:sldId id="265" r:id="rId12"/>
    <p:sldId id="263" r:id="rId13"/>
    <p:sldId id="266" r:id="rId14"/>
    <p:sldId id="267" r:id="rId15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hu-HU" noProof="0" smtClean="0"/>
              <a:t>Mintacím szerkesztése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hu-HU" noProof="0" smtClean="0"/>
              <a:t>Alcím mintájának szerkesztése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00AB1157-9C15-4DF0-9799-3C24E288A947}" type="slidenum">
              <a:rPr lang="hu-HU"/>
              <a:pPr/>
              <a:t>‹#›</a:t>
            </a:fld>
            <a:endParaRPr lang="hu-HU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0248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hu-HU" sz="2400">
              <a:latin typeface="Times New Roman" pitchFamily="18" charset="0"/>
            </a:endParaRPr>
          </a:p>
        </p:txBody>
      </p:sp>
      <p:sp>
        <p:nvSpPr>
          <p:cNvPr id="10249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hu-HU" sz="2400">
              <a:latin typeface="Times New Roman" pitchFamily="18" charset="0"/>
            </a:endParaRPr>
          </a:p>
        </p:txBody>
      </p:sp>
      <p:sp>
        <p:nvSpPr>
          <p:cNvPr id="10250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hu-HU" sz="2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BB586-3F3D-4D64-B872-4A37B9D5F95A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8720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B1AE86-AEB2-4A3C-96D4-C10D4F01FC47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725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Cím és 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áblázat helye 2"/>
          <p:cNvSpPr>
            <a:spLocks noGrp="1"/>
          </p:cNvSpPr>
          <p:nvPr>
            <p:ph type="tbl" idx="1"/>
          </p:nvPr>
        </p:nvSpPr>
        <p:spPr>
          <a:xfrm>
            <a:off x="1524000" y="1905000"/>
            <a:ext cx="7010400" cy="4114800"/>
          </a:xfrm>
        </p:spPr>
        <p:txBody>
          <a:bodyPr/>
          <a:lstStyle/>
          <a:p>
            <a:r>
              <a:rPr lang="hu-HU" smtClean="0"/>
              <a:t>Táblázat beszúrásához kattintson az ikonra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6629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15240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2CA388A0-6BD1-4E27-8DDC-923C2FFCCD1B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6760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58D61F-358F-41B9-8E62-FEE00035D8E6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17440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92EB4D-C039-48CF-AE8E-1C1406CA9CAD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7097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B499DF-3630-4A1F-BECB-6FE7C8DCF698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2549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A3DDC6-1DD6-4ECC-A46E-E368926211E1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4226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B3B484-135A-4735-9A40-74249E2D86A8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175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BC474-1C7D-4EF0-94D8-F3B6FAD4EAE7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7615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C8C8B6-410E-4C58-AB11-758E226B2C67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5104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3F14D7-E4E3-48B9-A9D7-C26A53EABC13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3041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endParaRPr lang="hu-HU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hu-HU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CF28C12-86B4-4F7A-80AD-D7784D50223D}" type="slidenum">
              <a:rPr lang="hu-HU"/>
              <a:pPr/>
              <a:t>‹#›</a:t>
            </a:fld>
            <a:endParaRPr lang="hu-HU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9224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hu-HU" sz="2400">
              <a:latin typeface="Times New Roman" pitchFamily="18" charset="0"/>
            </a:endParaRPr>
          </a:p>
        </p:txBody>
      </p:sp>
      <p:sp>
        <p:nvSpPr>
          <p:cNvPr id="9225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hu-HU" sz="2400">
              <a:latin typeface="Times New Roman" pitchFamily="18" charset="0"/>
            </a:endParaRPr>
          </a:p>
        </p:txBody>
      </p:sp>
      <p:sp>
        <p:nvSpPr>
          <p:cNvPr id="9226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hu-HU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u-HU" sz="4800"/>
              <a:t>A magyar-szlovák-ukrán hármas határ mentén élők identitása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292600"/>
            <a:ext cx="6400800" cy="1584325"/>
          </a:xfrm>
        </p:spPr>
        <p:txBody>
          <a:bodyPr/>
          <a:lstStyle/>
          <a:p>
            <a:r>
              <a:rPr lang="hu-HU" sz="2100"/>
              <a:t>Örkény Antal – Székelyi Mária</a:t>
            </a:r>
          </a:p>
          <a:p>
            <a:r>
              <a:rPr lang="hu-HU" sz="2100"/>
              <a:t>2012</a:t>
            </a:r>
          </a:p>
        </p:txBody>
      </p:sp>
      <p:pic>
        <p:nvPicPr>
          <p:cNvPr id="2052" name="Kép 3" descr="head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5157788"/>
            <a:ext cx="1625600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25" name="Rectangle 2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2000"/>
              <a:t>Nemzeti kategorizáció és érzelmi kötődés</a:t>
            </a:r>
          </a:p>
        </p:txBody>
      </p:sp>
      <p:graphicFrame>
        <p:nvGraphicFramePr>
          <p:cNvPr id="25828" name="Group 228"/>
          <p:cNvGraphicFramePr>
            <a:graphicFrameLocks noGrp="1"/>
          </p:cNvGraphicFramePr>
          <p:nvPr>
            <p:ph idx="1"/>
          </p:nvPr>
        </p:nvGraphicFramePr>
        <p:xfrm>
          <a:off x="1042988" y="1905000"/>
          <a:ext cx="7491412" cy="4325305"/>
        </p:xfrm>
        <a:graphic>
          <a:graphicData uri="http://schemas.openxmlformats.org/drawingml/2006/table">
            <a:tbl>
              <a:tblPr/>
              <a:tblGrid>
                <a:gridCol w="2270125"/>
                <a:gridCol w="1922462"/>
                <a:gridCol w="1296988"/>
                <a:gridCol w="2001837"/>
              </a:tblGrid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u-H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KÖTŐDÉS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u-H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KI A MAGYAR?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Lakóország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Magyarországi régió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 row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SZOVÁKIA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kirekesztő: állam és kulturnemzet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2,2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2,3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0" i="1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vágyakozó: csak kulturnemzet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0" i="1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1,9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0" i="1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2,2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realista: csak államnemzet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2,4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2,1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u-H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u-H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u-H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u-H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 row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UKRAJNA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kirekesztő: állam és kulturnemzet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2,2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2,3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0" i="1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vágyakozó: csak kulturnemzet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0" i="1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1,9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0" i="1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2,3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realista: csak államnemzet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2,4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1,7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u-HU" sz="2800"/>
              <a:t>A NEMZETI KATEGORIZÁCIÓ MAGYARÁZÓ MULTINOMIÁLIS REGRESSZIÓS MODELLJEI (ILLUSZTRÁCIÓ)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2100"/>
              <a:t>Kulturnemzeti felfogás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ph idx="1"/>
          </p:nvPr>
        </p:nvGraphicFramePr>
        <p:xfrm>
          <a:off x="2151063" y="2246313"/>
          <a:ext cx="5754687" cy="343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Dokumentum" r:id="rId3" imgW="5754984" imgH="3430880" progId="Word.Document.8">
                  <p:embed/>
                </p:oleObj>
              </mc:Choice>
              <mc:Fallback>
                <p:oleObj name="Dokumentum" r:id="rId3" imgW="5754984" imgH="343088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063" y="2246313"/>
                        <a:ext cx="5754687" cy="3430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611188" y="5915025"/>
            <a:ext cx="75612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hu-HU" sz="1600">
                <a:solidFill>
                  <a:schemeClr val="tx2"/>
                </a:solidFill>
                <a:latin typeface="Times New Roman" pitchFamily="18" charset="0"/>
              </a:rPr>
              <a:t>*Az ábrán piros színnel jelöltük a kulturnemzeti felfogás esélyét növelő tényezőket, kékkel pedig azt, amely ezt az esélyt csökkenti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2100"/>
              <a:t>Kirekesztő nemzetfelfogás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ph idx="1"/>
          </p:nvPr>
        </p:nvGraphicFramePr>
        <p:xfrm>
          <a:off x="2151063" y="2249488"/>
          <a:ext cx="5754687" cy="342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Dokumentum" r:id="rId3" imgW="5754984" imgH="3425845" progId="Word.Document.8">
                  <p:embed/>
                </p:oleObj>
              </mc:Choice>
              <mc:Fallback>
                <p:oleObj name="Dokumentum" r:id="rId3" imgW="5754984" imgH="3425845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063" y="2249488"/>
                        <a:ext cx="5754687" cy="342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611188" y="5915025"/>
            <a:ext cx="75612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hu-HU" sz="1600">
                <a:solidFill>
                  <a:schemeClr val="tx2"/>
                </a:solidFill>
                <a:latin typeface="Times New Roman" pitchFamily="18" charset="0"/>
              </a:rPr>
              <a:t>*Az ábrán piros színnel jelöltük a kirekesztő nemzetfelfogás esélyét növelő tényezőket, kékkel pedig azt, amely ezt az esélyt csökkenti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2100"/>
              <a:t>Befogadó nemzetfelfogás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ph idx="1"/>
          </p:nvPr>
        </p:nvGraphicFramePr>
        <p:xfrm>
          <a:off x="2411413" y="1557338"/>
          <a:ext cx="5172075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Dokumentum" r:id="rId3" imgW="5754984" imgH="4579064" progId="Word.Document.8">
                  <p:embed/>
                </p:oleObj>
              </mc:Choice>
              <mc:Fallback>
                <p:oleObj name="Dokumentum" r:id="rId3" imgW="5754984" imgH="4579064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1557338"/>
                        <a:ext cx="5172075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611188" y="5915025"/>
            <a:ext cx="75612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hu-HU" sz="1600">
                <a:solidFill>
                  <a:schemeClr val="tx2"/>
                </a:solidFill>
                <a:latin typeface="Times New Roman" pitchFamily="18" charset="0"/>
              </a:rPr>
              <a:t>*Az ábrán piros színnel jelöltük a befogadó nemzetfelfogás esélyét növelő tényezőket, kékkel pedig azokat, amelyek ezt az esélyt csökkentik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2100"/>
              <a:t>A hármas határ mentén elhelyezkedő etnikai csoportok</a:t>
            </a:r>
            <a:r>
              <a:rPr lang="hu-HU" sz="2100">
                <a:solidFill>
                  <a:schemeClr val="tx1"/>
                </a:solidFill>
              </a:rPr>
              <a:t/>
            </a:r>
            <a:br>
              <a:rPr lang="hu-HU" sz="2100">
                <a:solidFill>
                  <a:schemeClr val="tx1"/>
                </a:solidFill>
              </a:rPr>
            </a:br>
            <a:endParaRPr lang="hu-HU" sz="210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690688" y="1974850"/>
          <a:ext cx="5762625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Dokumentum" r:id="rId3" imgW="5754984" imgH="3425845" progId="Word.Document.8">
                  <p:embed/>
                </p:oleObj>
              </mc:Choice>
              <mc:Fallback>
                <p:oleObj name="Dokumentum" r:id="rId3" imgW="5754984" imgH="3425845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688" y="1974850"/>
                        <a:ext cx="5762625" cy="342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60000"/>
              </a:lnSpc>
            </a:pPr>
            <a:r>
              <a:rPr lang="hu-HU" sz="2100"/>
              <a:t>A mintában szereplők identitása (önbevallás szerint) országonként, százalék</a:t>
            </a:r>
            <a:r>
              <a:rPr lang="hu-HU"/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endParaRPr lang="hu-HU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341438"/>
            <a:ext cx="3095625" cy="245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341438"/>
            <a:ext cx="3136900" cy="2376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3789363"/>
            <a:ext cx="295275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53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u-HU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263775"/>
            <a:ext cx="2270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u-HU" sz="1200">
                <a:cs typeface="Times New Roman" pitchFamily="18" charset="0"/>
              </a:rPr>
              <a:t> </a:t>
            </a:r>
            <a:endParaRPr lang="hu-HU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47767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60000"/>
              </a:lnSpc>
            </a:pPr>
            <a:r>
              <a:rPr lang="hu-HU" sz="2100"/>
              <a:t>A magyarországi magyarok érzelmi kötődés-térképe, átlagok 1-3 fokú skálán</a:t>
            </a:r>
            <a:r>
              <a:rPr lang="hu-HU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u-HU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835150" y="2060575"/>
          <a:ext cx="5762625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Dokumentum" r:id="rId3" imgW="5754984" imgH="3425845" progId="Word.Document.8">
                  <p:embed/>
                </p:oleObj>
              </mc:Choice>
              <mc:Fallback>
                <p:oleObj name="Dokumentum" r:id="rId3" imgW="5754984" imgH="3425845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2060575"/>
                        <a:ext cx="5762625" cy="342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2100"/>
              <a:t>A Szlovákiában élők*  érzelmi kötődés-térképe, átlagok 1-3 fokú skálán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u-HU"/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619250" y="2276475"/>
          <a:ext cx="5762625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Dokumentum" r:id="rId3" imgW="5754984" imgH="3430880" progId="Word.Document.8">
                  <p:embed/>
                </p:oleObj>
              </mc:Choice>
              <mc:Fallback>
                <p:oleObj name="Dokumentum" r:id="rId3" imgW="5754984" imgH="343088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276475"/>
                        <a:ext cx="5762625" cy="342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611188" y="5949950"/>
            <a:ext cx="82296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lnSpc>
                <a:spcPct val="50000"/>
              </a:lnSpc>
            </a:pPr>
            <a:r>
              <a:rPr lang="hu-HU" sz="1500">
                <a:solidFill>
                  <a:schemeClr val="tx2"/>
                </a:solidFill>
                <a:latin typeface="Times New Roman" pitchFamily="18" charset="0"/>
              </a:rPr>
              <a:t>*Az ábrán piros színnel jelöltük a Szlovákiában élő magyarok kötődésének átlagos mértékét, és zölddel a szlovákokét</a:t>
            </a:r>
            <a:r>
              <a:rPr lang="hu-HU" sz="3800">
                <a:solidFill>
                  <a:schemeClr val="tx2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7010400" cy="1717675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hu-HU" sz="2100"/>
              <a:t>Az Ukrajnában élők*  érzelmi kötődés-térképe, átlagok 1-3 fokú skálán</a:t>
            </a:r>
            <a:r>
              <a:rPr lang="hu-HU"/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u-HU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835150" y="1700213"/>
          <a:ext cx="5762625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Dokumentum" r:id="rId3" imgW="5754984" imgH="3425845" progId="Word.Document.8">
                  <p:embed/>
                </p:oleObj>
              </mc:Choice>
              <mc:Fallback>
                <p:oleObj name="Dokumentum" r:id="rId3" imgW="5754984" imgH="3425845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1700213"/>
                        <a:ext cx="5762625" cy="342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611188" y="5915025"/>
            <a:ext cx="75612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hu-HU" sz="1600">
                <a:solidFill>
                  <a:schemeClr val="tx2"/>
                </a:solidFill>
                <a:latin typeface="Times New Roman" pitchFamily="18" charset="0"/>
              </a:rPr>
              <a:t>*Az ábrán piros színnel jelöltük az Ukrajnában élő magyarok kötődésének átlagos mértékét, és zölddel az ukránokét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90500"/>
            <a:ext cx="7010400" cy="1150938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hu-HU" sz="2100"/>
              <a:t>A nemzeti kategorizáció típusai etnikai csoportok szerint, százalék</a:t>
            </a:r>
            <a:r>
              <a:rPr lang="hu-HU"/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916113"/>
            <a:ext cx="6264275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2100"/>
              <a:t>A határon túli magyarok szerint ki számít magyarnak</a:t>
            </a: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>
            <p:ph idx="1"/>
          </p:nvPr>
        </p:nvGraphicFramePr>
        <p:xfrm>
          <a:off x="2085975" y="2157413"/>
          <a:ext cx="5886450" cy="360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Chart" r:id="rId3" imgW="5886450" imgH="3609975" progId="Excel.Chart.8">
                  <p:embed/>
                </p:oleObj>
              </mc:Choice>
              <mc:Fallback>
                <p:oleObj name="Chart" r:id="rId3" imgW="5886450" imgH="3609975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2157413"/>
                        <a:ext cx="5886450" cy="360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13" name="Rectangle 16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2100"/>
              <a:t>Hová tartoznak a határon túli magyarok?</a:t>
            </a:r>
          </a:p>
        </p:txBody>
      </p:sp>
      <p:graphicFrame>
        <p:nvGraphicFramePr>
          <p:cNvPr id="23990" name="Group 438"/>
          <p:cNvGraphicFramePr>
            <a:graphicFrameLocks noGrp="1"/>
          </p:cNvGraphicFramePr>
          <p:nvPr>
            <p:ph type="tbl" idx="1"/>
          </p:nvPr>
        </p:nvGraphicFramePr>
        <p:xfrm>
          <a:off x="1524000" y="1905000"/>
          <a:ext cx="7010400" cy="4114801"/>
        </p:xfrm>
        <a:graphic>
          <a:graphicData uri="http://schemas.openxmlformats.org/drawingml/2006/table">
            <a:tbl>
              <a:tblPr/>
              <a:tblGrid>
                <a:gridCol w="833438"/>
                <a:gridCol w="1647825"/>
                <a:gridCol w="1179512"/>
                <a:gridCol w="1231900"/>
                <a:gridCol w="1284288"/>
                <a:gridCol w="833437"/>
              </a:tblGrid>
              <a:tr h="387350"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LAKÓORSZÁG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077913"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kulturnemzeti kategorizáció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befogadó (közepes erősségű kategorizáció)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kultur- és államnemzeti kategorizáció együtt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61595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MAGYAR-ORSZÁG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kirekesztő: állam és kulturnemzet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6,8%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3,0%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8,4%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18,2%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vágyakozó: csak kulturnemzet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46,9%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4,3%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8,1%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59,3%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realista: csak államnemzet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0,3%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21,4%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0,8%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22,5%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53,9%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28,7%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17,3%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100,0%</a:t>
                      </a: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A magyar-szlovák-ukrán hármas határ mentén él">
  <a:themeElements>
    <a:clrScheme name="Halvány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Halvá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alvány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lvány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lvány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lvány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lvány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lvány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lvány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lvány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lvány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lvány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 magyar-szlovák-ukrán hármas határ mentén él</Template>
  <TotalTime>1</TotalTime>
  <Words>322</Words>
  <Application>Microsoft Office PowerPoint</Application>
  <PresentationFormat>Diavetítés a képernyőre (4:3 oldalarány)</PresentationFormat>
  <Paragraphs>76</Paragraphs>
  <Slides>14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2</vt:i4>
      </vt:variant>
      <vt:variant>
        <vt:lpstr>Diacímek</vt:lpstr>
      </vt:variant>
      <vt:variant>
        <vt:i4>14</vt:i4>
      </vt:variant>
    </vt:vector>
  </HeadingPairs>
  <TitlesOfParts>
    <vt:vector size="20" baseType="lpstr">
      <vt:lpstr>Arial</vt:lpstr>
      <vt:lpstr>Times New Roman</vt:lpstr>
      <vt:lpstr>Wingdings</vt:lpstr>
      <vt:lpstr>A magyar-szlovák-ukrán hármas határ mentén él</vt:lpstr>
      <vt:lpstr>Microsoft Word dokumentum</vt:lpstr>
      <vt:lpstr>Microsoft Office Excel diagram</vt:lpstr>
      <vt:lpstr>A magyar-szlovák-ukrán hármas határ mentén élők identitása</vt:lpstr>
      <vt:lpstr>A hármas határ mentén elhelyezkedő etnikai csoportok </vt:lpstr>
      <vt:lpstr>A mintában szereplők identitása (önbevallás szerint) országonként, százalék </vt:lpstr>
      <vt:lpstr>A magyarországi magyarok érzelmi kötődés-térképe, átlagok 1-3 fokú skálán </vt:lpstr>
      <vt:lpstr>A Szlovákiában élők*  érzelmi kötődés-térképe, átlagok 1-3 fokú skálán</vt:lpstr>
      <vt:lpstr>Az Ukrajnában élők*  érzelmi kötődés-térképe, átlagok 1-3 fokú skálán </vt:lpstr>
      <vt:lpstr>A nemzeti kategorizáció típusai etnikai csoportok szerint, százalék </vt:lpstr>
      <vt:lpstr>A határon túli magyarok szerint ki számít magyarnak</vt:lpstr>
      <vt:lpstr>Hová tartoznak a határon túli magyarok?</vt:lpstr>
      <vt:lpstr>Nemzeti kategorizáció és érzelmi kötődés</vt:lpstr>
      <vt:lpstr>A NEMZETI KATEGORIZÁCIÓ MAGYARÁZÓ MULTINOMIÁLIS REGRESSZIÓS MODELLJEI (ILLUSZTRÁCIÓ)</vt:lpstr>
      <vt:lpstr>Kulturnemzeti felfogás</vt:lpstr>
      <vt:lpstr>Kirekesztő nemzetfelfogás</vt:lpstr>
      <vt:lpstr>Befogadó nemzetfelfogás</vt:lpstr>
    </vt:vector>
  </TitlesOfParts>
  <Company>magán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magyar-szlovák-ukrán hármas határ mentén élők identitása</dc:title>
  <dc:creator>Kati</dc:creator>
  <cp:lastModifiedBy>Kati</cp:lastModifiedBy>
  <cp:revision>1</cp:revision>
  <dcterms:created xsi:type="dcterms:W3CDTF">2012-11-14T00:13:19Z</dcterms:created>
  <dcterms:modified xsi:type="dcterms:W3CDTF">2012-11-14T00:14:53Z</dcterms:modified>
</cp:coreProperties>
</file>