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2" y="4572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Rectangle 7"/>
            <p:cNvSpPr/>
            <p:nvPr/>
          </p:nvSpPr>
          <p:spPr>
            <a:xfrm>
              <a:off x="1292" y="0"/>
              <a:ext cx="9144000" cy="6858000"/>
            </a:xfrm>
            <a:prstGeom prst="rect">
              <a:avLst/>
            </a:prstGeom>
            <a:solidFill>
              <a:schemeClr val="accent2">
                <a:shade val="75000"/>
                <a:alpha val="9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0"/>
              <a:ext cx="9144000" cy="2286000"/>
            </a:xfrm>
            <a:prstGeom prst="rect">
              <a:avLst/>
            </a:prstGeom>
            <a:gradFill flip="none" rotWithShape="1">
              <a:gsLst>
                <a:gs pos="33000">
                  <a:schemeClr val="accent3">
                    <a:alpha val="49000"/>
                  </a:schemeClr>
                </a:gs>
                <a:gs pos="100000">
                  <a:schemeClr val="bg1">
                    <a:alpha val="43000"/>
                  </a:schemeClr>
                </a:gs>
              </a:gsLst>
              <a:lin ang="5400000" scaled="1"/>
              <a:tileRect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92" y="1981200"/>
              <a:ext cx="9144000" cy="609600"/>
            </a:xfrm>
            <a:prstGeom prst="rect">
              <a:avLst/>
            </a:prstGeom>
            <a:solidFill>
              <a:schemeClr val="tx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6" y="2590800"/>
              <a:ext cx="9144000" cy="457200"/>
            </a:xfrm>
            <a:prstGeom prst="rect">
              <a:avLst/>
            </a:prstGeom>
            <a:solidFill>
              <a:schemeClr val="accent6">
                <a:shade val="1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050" y="0"/>
              <a:ext cx="9144000" cy="1981200"/>
            </a:xfrm>
            <a:prstGeom prst="rect">
              <a:avLst/>
            </a:prstGeom>
            <a:gradFill flip="none" rotWithShape="1">
              <a:gsLst>
                <a:gs pos="33000">
                  <a:schemeClr val="accent3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2625"/>
            <a:ext cx="7772400" cy="666750"/>
          </a:xfrm>
        </p:spPr>
        <p:txBody>
          <a:bodyPr/>
          <a:lstStyle>
            <a:lvl1pPr algn="ctr">
              <a:defRPr sz="3600" cap="all" baseline="0"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7772400" cy="3810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accent6">
            <a:shade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/>
          <p:nvPr/>
        </p:nvGrpSpPr>
        <p:grpSpPr>
          <a:xfrm>
            <a:off x="0" y="228600"/>
            <a:ext cx="9144000" cy="6400800"/>
            <a:chOff x="0" y="228600"/>
            <a:chExt cx="9144000" cy="64008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286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228600"/>
              <a:ext cx="9144000" cy="6400800"/>
            </a:xfrm>
            <a:prstGeom prst="rect">
              <a:avLst/>
            </a:prstGeom>
            <a:solidFill>
              <a:schemeClr val="accent2">
                <a:shade val="50000"/>
                <a:alpha val="93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228600"/>
              <a:ext cx="9144000" cy="6199632"/>
            </a:xfrm>
            <a:prstGeom prst="rect">
              <a:avLst/>
            </a:prstGeom>
            <a:gradFill>
              <a:gsLst>
                <a:gs pos="66000">
                  <a:schemeClr val="accent3">
                    <a:alpha val="7900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505200"/>
            <a:ext cx="7772400" cy="1362075"/>
          </a:xfrm>
        </p:spPr>
        <p:txBody>
          <a:bodyPr anchor="b" anchorCtr="0"/>
          <a:lstStyle>
            <a:lvl1pPr algn="l">
              <a:defRPr sz="3600" b="0" cap="all" baseline="0"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876801"/>
            <a:ext cx="7772400" cy="1042987"/>
          </a:xfrm>
        </p:spPr>
        <p:txBody>
          <a:bodyPr anchor="t" anchorCtr="0"/>
          <a:lstStyle>
            <a:lvl1pPr marL="0" indent="0">
              <a:buNone/>
              <a:defRPr sz="1600">
                <a:solidFill>
                  <a:schemeClr val="accent6">
                    <a:shade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6">
                <a:shade val="10000"/>
              </a:schemeClr>
            </a:soli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Rectangle 12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0" y="2286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Rectangle 13"/>
            <p:cNvSpPr/>
            <p:nvPr/>
          </p:nvSpPr>
          <p:spPr>
            <a:xfrm>
              <a:off x="0" y="228600"/>
              <a:ext cx="9144000" cy="6400800"/>
            </a:xfrm>
            <a:prstGeom prst="rect">
              <a:avLst/>
            </a:prstGeom>
            <a:solidFill>
              <a:schemeClr val="accent2">
                <a:shade val="50000"/>
                <a:alpha val="9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1371601"/>
              <a:ext cx="9144000" cy="5057775"/>
            </a:xfrm>
            <a:prstGeom prst="rect">
              <a:avLst/>
            </a:prstGeom>
            <a:gradFill>
              <a:gsLst>
                <a:gs pos="66000">
                  <a:schemeClr val="accent3">
                    <a:alpha val="7900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  <a:prstGeom prst="rect">
            <a:avLst/>
          </a:prstGeom>
        </p:spPr>
        <p:txBody>
          <a:bodyPr vert="horz" rtlCol="0" anchor="b" anchorCtr="0">
            <a:normAutofit/>
          </a:bodyPr>
          <a:lstStyle/>
          <a:p>
            <a:r>
              <a:rPr lang="en-US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4476"/>
            <a:ext cx="8229600" cy="461168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Mintaszöveg szerkesztése </a:t>
            </a:r>
            <a:endParaRPr lang="en-US"/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9263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6E9CFB2-A62A-44AF-A655-668719219A31}" type="datetimeFigureOut">
              <a:rPr lang="hu-HU" smtClean="0"/>
              <a:pPr/>
              <a:t>2012/11/10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92636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9263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23B1329-F871-4E9B-B52B-2C689C01F8B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bg1"/>
          </a:solidFill>
          <a:effectLst>
            <a:outerShdw blurRad="254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000" dirty="0" smtClean="0"/>
              <a:t>A modernitás térbeli architektúrája</a:t>
            </a:r>
            <a:endParaRPr lang="hu-HU" sz="3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u-HU" sz="2000" dirty="0" smtClean="0"/>
              <a:t>Berger Viktor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a modernitás sajátos fegyelmező terekkel jellemezhető: börtön, iskola, pszichiátria (folyamatos individualizáló felügyeletgyakorlás) </a:t>
            </a:r>
          </a:p>
          <a:p>
            <a:pPr lvl="0"/>
            <a:r>
              <a:rPr lang="hu-HU" dirty="0" smtClean="0"/>
              <a:t>e térbeli szervezési elvek csupán egy szélesebb </a:t>
            </a:r>
            <a:r>
              <a:rPr lang="hu-HU" dirty="0" err="1" smtClean="0"/>
              <a:t>diszciplinarizálódási</a:t>
            </a:r>
            <a:r>
              <a:rPr lang="hu-HU" dirty="0" smtClean="0"/>
              <a:t> folyamat elemei voltak: apró fegyelmezési technikák elszaporodása az egész társadalomban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Michel de </a:t>
            </a:r>
            <a:r>
              <a:rPr lang="hu-HU" dirty="0" err="1" smtClean="0"/>
              <a:t>Certeau</a:t>
            </a:r>
            <a:endParaRPr lang="hu-HU" dirty="0" smtClean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 smtClean="0"/>
              <a:t>A cselekvés művészete (1981)</a:t>
            </a:r>
          </a:p>
          <a:p>
            <a:r>
              <a:rPr lang="hu-HU" dirty="0" smtClean="0"/>
              <a:t>Nagyvárosi </a:t>
            </a:r>
            <a:r>
              <a:rPr lang="hu-HU" dirty="0" smtClean="0"/>
              <a:t>tér mint fegyelmező/felügyeleti </a:t>
            </a:r>
            <a:r>
              <a:rPr lang="hu-HU" dirty="0" smtClean="0"/>
              <a:t>tér.</a:t>
            </a:r>
          </a:p>
          <a:p>
            <a:pPr lvl="1"/>
            <a:r>
              <a:rPr lang="hu-HU" dirty="0" err="1" smtClean="0"/>
              <a:t>Panoptikus</a:t>
            </a:r>
            <a:r>
              <a:rPr lang="hu-HU" dirty="0" err="1" smtClean="0"/>
              <a:t>ság</a:t>
            </a:r>
            <a:r>
              <a:rPr lang="hu-HU" dirty="0" smtClean="0"/>
              <a:t>: átlátható, szabályos struktúrára törekvés a várostervezés során</a:t>
            </a:r>
          </a:p>
          <a:p>
            <a:pPr lvl="1"/>
            <a:r>
              <a:rPr lang="hu-HU" dirty="0" smtClean="0"/>
              <a:t>Ideális az emberek felügyelete és igazgatása szempontjából.</a:t>
            </a:r>
          </a:p>
          <a:p>
            <a:r>
              <a:rPr lang="hu-HU" dirty="0" smtClean="0"/>
              <a:t>A városi tér felhasználói nem pusztán elszenvedői a felügyeletnek</a:t>
            </a:r>
          </a:p>
          <a:p>
            <a:pPr lvl="1"/>
            <a:r>
              <a:rPr lang="hu-HU" dirty="0" smtClean="0"/>
              <a:t>Aktivitás</a:t>
            </a:r>
          </a:p>
          <a:p>
            <a:pPr lvl="1"/>
            <a:r>
              <a:rPr lang="hu-HU" dirty="0" smtClean="0"/>
              <a:t>Kreativitás</a:t>
            </a:r>
            <a:r>
              <a:rPr lang="hu-HU" dirty="0" smtClean="0"/>
              <a:t>, önkényes jelentésalkotás</a:t>
            </a:r>
            <a:endParaRPr lang="hu-H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Henri </a:t>
            </a:r>
            <a:r>
              <a:rPr lang="hu-HU" dirty="0" err="1" smtClean="0"/>
              <a:t>lefebvre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The </a:t>
            </a:r>
            <a:r>
              <a:rPr lang="hu-HU" dirty="0" err="1" smtClean="0"/>
              <a:t>Production</a:t>
            </a:r>
            <a:r>
              <a:rPr lang="hu-HU" dirty="0" smtClean="0"/>
              <a:t> of </a:t>
            </a:r>
            <a:r>
              <a:rPr lang="hu-HU" dirty="0" err="1" smtClean="0"/>
              <a:t>Space</a:t>
            </a:r>
            <a:r>
              <a:rPr lang="hu-HU" dirty="0" smtClean="0"/>
              <a:t> (1974)</a:t>
            </a:r>
          </a:p>
          <a:p>
            <a:pPr lvl="0"/>
            <a:r>
              <a:rPr lang="hu-HU" dirty="0" smtClean="0"/>
              <a:t>A tér nem valami adott, valóban létező </a:t>
            </a:r>
            <a:r>
              <a:rPr lang="hu-HU" dirty="0" smtClean="0"/>
              <a:t>dolog.</a:t>
            </a:r>
            <a:endParaRPr lang="hu-HU" dirty="0" smtClean="0"/>
          </a:p>
          <a:p>
            <a:r>
              <a:rPr lang="hu-HU" dirty="0" smtClean="0"/>
              <a:t>A teret létrehozzunk, társadalmilag termeljük, és fordítva: a tér az a médium, amely strukturálja a társadalmi </a:t>
            </a:r>
            <a:r>
              <a:rPr lang="hu-HU" dirty="0" smtClean="0"/>
              <a:t>viszonyokat.</a:t>
            </a:r>
          </a:p>
          <a:p>
            <a:r>
              <a:rPr lang="hu-HU" dirty="0" smtClean="0"/>
              <a:t>Minden társadalom saját térbeliséggel rendelkezik.</a:t>
            </a:r>
          </a:p>
          <a:p>
            <a:r>
              <a:rPr lang="hu-HU" dirty="0" smtClean="0"/>
              <a:t>Ily módon ragadható meg a történelmi változás.</a:t>
            </a: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Henri </a:t>
            </a:r>
            <a:r>
              <a:rPr lang="hu-HU" dirty="0" err="1" smtClean="0"/>
              <a:t>lefebvre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/>
              <a:t>koraújkortól a 19. századig tartó formáció tere a perspektivikus tér volt</a:t>
            </a:r>
          </a:p>
          <a:p>
            <a:pPr lvl="1"/>
            <a:r>
              <a:rPr lang="hu-HU" dirty="0" smtClean="0"/>
              <a:t>Egy koherens egészet képezett a város, amely megengedte az embereknek, hogy éljenek benne, megértsék és termeljék a </a:t>
            </a:r>
            <a:r>
              <a:rPr lang="hu-HU" dirty="0" smtClean="0"/>
              <a:t>várost</a:t>
            </a:r>
          </a:p>
          <a:p>
            <a:pPr lvl="1"/>
            <a:r>
              <a:rPr lang="hu-HU" dirty="0" smtClean="0"/>
              <a:t>(összhangban volt a tér társadalmi termelésének 3 momentuma: a tér anyagi termelése, a térre vonatkozó tudás termelése és a jelentéstermelés, azaz ahogyan megélték a teret).</a:t>
            </a:r>
            <a:endParaRPr lang="hu-H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Henri </a:t>
            </a:r>
            <a:r>
              <a:rPr lang="hu-HU" dirty="0" err="1" smtClean="0"/>
              <a:t>lefebvre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dirty="0" smtClean="0"/>
              <a:t>A 20. században megváltozik a helyzet:</a:t>
            </a:r>
          </a:p>
          <a:p>
            <a:r>
              <a:rPr lang="hu-HU" dirty="0" smtClean="0"/>
              <a:t>A </a:t>
            </a:r>
            <a:r>
              <a:rPr lang="hu-HU" dirty="0" smtClean="0"/>
              <a:t>kifejlett kapitalista társadalom tere az absztrakt tér, mely egyszerre homogén és </a:t>
            </a:r>
            <a:r>
              <a:rPr lang="hu-HU" dirty="0" err="1" smtClean="0"/>
              <a:t>fragmentált</a:t>
            </a:r>
            <a:endParaRPr lang="hu-HU" dirty="0" smtClean="0"/>
          </a:p>
          <a:p>
            <a:pPr lvl="1"/>
            <a:r>
              <a:rPr lang="hu-HU" dirty="0" smtClean="0"/>
              <a:t>Homogén, mert a tér áruvá vált, betagozódott az áruforgalomba (minden ekvivalens, minden cserélhető)</a:t>
            </a:r>
          </a:p>
          <a:p>
            <a:pPr lvl="1"/>
            <a:r>
              <a:rPr lang="hu-HU" dirty="0" err="1" smtClean="0"/>
              <a:t>Fragmentált</a:t>
            </a:r>
            <a:r>
              <a:rPr lang="hu-HU" dirty="0" smtClean="0"/>
              <a:t>, mert telkek és parcellák alkotják</a:t>
            </a:r>
          </a:p>
          <a:p>
            <a:r>
              <a:rPr lang="hu-HU" dirty="0" smtClean="0"/>
              <a:t>Ez a homogén és </a:t>
            </a:r>
            <a:r>
              <a:rPr lang="hu-HU" dirty="0" err="1" smtClean="0"/>
              <a:t>fragmentált</a:t>
            </a:r>
            <a:r>
              <a:rPr lang="hu-HU" dirty="0" smtClean="0"/>
              <a:t> tér ugyanakkor globálissá is </a:t>
            </a:r>
            <a:r>
              <a:rPr lang="hu-HU" dirty="0" smtClean="0"/>
              <a:t>vált.</a:t>
            </a:r>
            <a:endParaRPr lang="hu-HU" dirty="0" smtClean="0"/>
          </a:p>
          <a:p>
            <a:r>
              <a:rPr lang="hu-HU" dirty="0" smtClean="0"/>
              <a:t>Összességében: racionális térkoncepciók alapján termelik a társadalmi teret, de közben kiürülnek a tér megélésének, a jelentéstermelésnek a lehetőségei.</a:t>
            </a:r>
          </a:p>
          <a:p>
            <a:pPr marL="342900" lvl="2" indent="-342900"/>
            <a:r>
              <a:rPr lang="hu-HU" sz="2800" dirty="0" smtClean="0"/>
              <a:t>Ezt a teret úgy szervezik meg, hogy a használói passzivitásra legyenek ítélve (programozott mindennapiság</a:t>
            </a:r>
            <a:r>
              <a:rPr lang="hu-HU" sz="2800" dirty="0" smtClean="0"/>
              <a:t>)</a:t>
            </a:r>
            <a:endParaRPr lang="hu-HU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Posztmodern szerzők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err="1" smtClean="0"/>
              <a:t>Deterritorializáció</a:t>
            </a:r>
            <a:r>
              <a:rPr lang="hu-HU" dirty="0" smtClean="0"/>
              <a:t> </a:t>
            </a:r>
            <a:r>
              <a:rPr lang="hu-HU" dirty="0" smtClean="0"/>
              <a:t>tézise:</a:t>
            </a:r>
          </a:p>
          <a:p>
            <a:pPr lvl="1"/>
            <a:r>
              <a:rPr lang="hu-HU" dirty="0" smtClean="0"/>
              <a:t>A térbeli kötöttségektől való eloldódás a 20. század második felében</a:t>
            </a:r>
          </a:p>
          <a:p>
            <a:pPr lvl="1"/>
            <a:r>
              <a:rPr lang="hu-HU" dirty="0" smtClean="0"/>
              <a:t>Úgy tűnik, mintha megszűnne a távolság jelentősége</a:t>
            </a:r>
          </a:p>
          <a:p>
            <a:pPr lvl="1"/>
            <a:r>
              <a:rPr lang="hu-HU" dirty="0" smtClean="0"/>
              <a:t>A telekommunikáció, a közlekedés, az információátvitel fejlődése összepréselte a világot</a:t>
            </a:r>
          </a:p>
          <a:p>
            <a:pPr lvl="1"/>
            <a:r>
              <a:rPr lang="hu-HU" dirty="0" smtClean="0"/>
              <a:t>Paul </a:t>
            </a:r>
            <a:r>
              <a:rPr lang="hu-HU" dirty="0" err="1" smtClean="0"/>
              <a:t>Virilio</a:t>
            </a:r>
            <a:r>
              <a:rPr lang="hu-HU" dirty="0" smtClean="0"/>
              <a:t>: a nagy sebesség felemészti a teret: a tér átadja a helyét az időnek</a:t>
            </a:r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Posztmodern szerzők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 smtClean="0"/>
              <a:t>David </a:t>
            </a:r>
            <a:r>
              <a:rPr lang="hu-HU" b="1" dirty="0" smtClean="0"/>
              <a:t>Harvey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The </a:t>
            </a:r>
            <a:r>
              <a:rPr lang="hu-HU" dirty="0" err="1" smtClean="0"/>
              <a:t>Condition</a:t>
            </a:r>
            <a:r>
              <a:rPr lang="hu-HU" dirty="0" smtClean="0"/>
              <a:t> of </a:t>
            </a:r>
            <a:r>
              <a:rPr lang="hu-HU" dirty="0" err="1" smtClean="0"/>
              <a:t>Postmodernity</a:t>
            </a:r>
            <a:r>
              <a:rPr lang="hu-HU" dirty="0" smtClean="0"/>
              <a:t> (1989)</a:t>
            </a:r>
          </a:p>
          <a:p>
            <a:pPr lvl="1"/>
            <a:r>
              <a:rPr lang="hu-HU" dirty="0" smtClean="0"/>
              <a:t>A kommunikáció függetleníteni tudta magát a távolságtól, szállítási eszközök tökéletesedése: Térbeli akadályok </a:t>
            </a:r>
            <a:r>
              <a:rPr lang="hu-HU" dirty="0" smtClean="0"/>
              <a:t>leomlása</a:t>
            </a:r>
            <a:endParaRPr lang="hu-HU" sz="2000" dirty="0" smtClean="0"/>
          </a:p>
          <a:p>
            <a:pPr lvl="1"/>
            <a:r>
              <a:rPr lang="hu-HU" dirty="0" smtClean="0"/>
              <a:t>A </a:t>
            </a:r>
            <a:r>
              <a:rPr lang="hu-HU" dirty="0" smtClean="0"/>
              <a:t>kapitalizmus globálissá válik, létrejön a „globális falu”</a:t>
            </a:r>
            <a:endParaRPr lang="hu-HU" sz="2000" dirty="0" smtClean="0"/>
          </a:p>
          <a:p>
            <a:pPr lvl="1"/>
            <a:r>
              <a:rPr lang="hu-HU" dirty="0" smtClean="0"/>
              <a:t>Hasonló kettősség, mint </a:t>
            </a:r>
            <a:r>
              <a:rPr lang="hu-HU" dirty="0" err="1" smtClean="0"/>
              <a:t>Lefebvre-nél</a:t>
            </a:r>
            <a:r>
              <a:rPr lang="hu-HU" dirty="0" smtClean="0"/>
              <a:t>:</a:t>
            </a:r>
            <a:endParaRPr lang="hu-HU" sz="2000" dirty="0" smtClean="0"/>
          </a:p>
          <a:p>
            <a:pPr lvl="2"/>
            <a:r>
              <a:rPr lang="hu-HU" dirty="0" smtClean="0"/>
              <a:t>Létrejön a termelés térbeli szétszórtsága, amit az azonnali kommunikáció tesz lehetővé</a:t>
            </a:r>
            <a:endParaRPr lang="hu-HU" sz="1600" dirty="0" smtClean="0"/>
          </a:p>
          <a:p>
            <a:pPr lvl="2"/>
            <a:r>
              <a:rPr lang="hu-HU" dirty="0" smtClean="0"/>
              <a:t>Mégsem esik szét, hiszen a világ össze lett „préselve”</a:t>
            </a:r>
            <a:endParaRPr lang="hu-HU" sz="1600" dirty="0" smtClean="0"/>
          </a:p>
          <a:p>
            <a:pPr lvl="1"/>
            <a:r>
              <a:rPr lang="hu-HU" dirty="0" smtClean="0"/>
              <a:t>Paradoxon: ahogy csökken a földrajzi akadályok jelentősége, úgy válik a tőke egyre érzékenyebbé a helyi különbségek iránt </a:t>
            </a:r>
            <a:endParaRPr lang="hu-HU" sz="2000" dirty="0" smtClean="0"/>
          </a:p>
          <a:p>
            <a:pPr lvl="1"/>
            <a:r>
              <a:rPr lang="hu-HU" dirty="0" smtClean="0"/>
              <a:t>Ez versenyt indít be az egyes helyek részéről, hogy vonzóvá tegyék önmagukat mások rovására a tőke számára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Kapitalizmus: terek termelésének és rombolásának állandó folyamata</a:t>
            </a:r>
            <a:endParaRPr lang="hu-HU" dirty="0" smtClean="0"/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b="1" dirty="0" smtClean="0"/>
              <a:t>Manuel </a:t>
            </a:r>
            <a:r>
              <a:rPr lang="hu-HU" b="1" dirty="0" err="1" smtClean="0"/>
              <a:t>Castells</a:t>
            </a:r>
            <a:endParaRPr lang="hu-HU" b="1" dirty="0" smtClean="0"/>
          </a:p>
          <a:p>
            <a:r>
              <a:rPr lang="hu-HU" dirty="0" err="1" smtClean="0"/>
              <a:t>Space</a:t>
            </a:r>
            <a:r>
              <a:rPr lang="hu-HU" dirty="0" smtClean="0"/>
              <a:t> of </a:t>
            </a:r>
            <a:r>
              <a:rPr lang="hu-HU" dirty="0" err="1" smtClean="0"/>
              <a:t>flows</a:t>
            </a:r>
            <a:endParaRPr lang="hu-HU" dirty="0" smtClean="0"/>
          </a:p>
          <a:p>
            <a:r>
              <a:rPr lang="hu-HU" dirty="0" smtClean="0"/>
              <a:t>A posztmodern információs társadalmat különféle áramlások uralják: információk, képzetek, </a:t>
            </a:r>
            <a:r>
              <a:rPr lang="hu-HU" dirty="0" smtClean="0"/>
              <a:t>tőke, </a:t>
            </a:r>
            <a:r>
              <a:rPr lang="hu-HU" dirty="0" smtClean="0"/>
              <a:t>áruk globális áramlása</a:t>
            </a:r>
          </a:p>
          <a:p>
            <a:r>
              <a:rPr lang="hu-HU" dirty="0" smtClean="0"/>
              <a:t>Át kell alakítanunk a térről alkotott elképzelésünket:</a:t>
            </a:r>
          </a:p>
          <a:p>
            <a:pPr lvl="1"/>
            <a:r>
              <a:rPr lang="hu-HU" dirty="0" smtClean="0"/>
              <a:t>A hálózatokra és a kölcsönhatásokra kell koncentrálni, ezek határozzák meg a helyeken keresztül folyó áramlást</a:t>
            </a:r>
          </a:p>
          <a:p>
            <a:pPr lvl="1"/>
            <a:r>
              <a:rPr lang="hu-HU" dirty="0" smtClean="0"/>
              <a:t>Másrészt az áramlások tere helyeken alapszik, ezek az elosztási </a:t>
            </a:r>
            <a:r>
              <a:rPr lang="hu-HU" dirty="0" smtClean="0"/>
              <a:t>központjaik </a:t>
            </a:r>
            <a:r>
              <a:rPr lang="hu-HU" dirty="0" smtClean="0"/>
              <a:t>(míg mások, amelyek kiszorulnak az áramlásból, periférikussá válnak)</a:t>
            </a:r>
          </a:p>
          <a:p>
            <a:pPr lvl="1"/>
            <a:r>
              <a:rPr lang="hu-HU" dirty="0" smtClean="0"/>
              <a:t>Új életstílusok alakulnak ki az áramlások környékén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Különbségek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Más korszakokra.</a:t>
            </a:r>
          </a:p>
          <a:p>
            <a:r>
              <a:rPr lang="hu-HU" dirty="0" smtClean="0"/>
              <a:t>Egyesek kiemelik a racionális térkoncepciók fontosságát (</a:t>
            </a:r>
            <a:r>
              <a:rPr lang="hu-HU" dirty="0" err="1" smtClean="0"/>
              <a:t>Lefebvre</a:t>
            </a:r>
            <a:r>
              <a:rPr lang="hu-HU" dirty="0" smtClean="0"/>
              <a:t>, de </a:t>
            </a:r>
            <a:r>
              <a:rPr lang="hu-HU" dirty="0" err="1" smtClean="0"/>
              <a:t>Certeau</a:t>
            </a:r>
            <a:r>
              <a:rPr lang="hu-HU" dirty="0" smtClean="0"/>
              <a:t>, Foucault)</a:t>
            </a:r>
          </a:p>
          <a:p>
            <a:r>
              <a:rPr lang="hu-HU" dirty="0" smtClean="0"/>
              <a:t>Mások mintha a tér eltűnéséről szólnának: mintha már nem is létezne tér</a:t>
            </a:r>
            <a:endParaRPr lang="hu-H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Szintézis lehetősége?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b="1" dirty="0" smtClean="0"/>
              <a:t>Martina </a:t>
            </a:r>
            <a:r>
              <a:rPr lang="hu-HU" b="1" dirty="0" err="1" smtClean="0"/>
              <a:t>Löw</a:t>
            </a:r>
            <a:r>
              <a:rPr lang="hu-HU" b="1" dirty="0" smtClean="0"/>
              <a:t> </a:t>
            </a:r>
          </a:p>
          <a:p>
            <a:r>
              <a:rPr lang="hu-HU" dirty="0" err="1" smtClean="0"/>
              <a:t>Raumsoziologie</a:t>
            </a:r>
            <a:r>
              <a:rPr lang="hu-HU" dirty="0" smtClean="0"/>
              <a:t> (2001)</a:t>
            </a:r>
          </a:p>
          <a:p>
            <a:r>
              <a:rPr lang="hu-HU" dirty="0" err="1" smtClean="0"/>
              <a:t>Relacionális</a:t>
            </a:r>
            <a:r>
              <a:rPr lang="hu-HU" dirty="0" smtClean="0"/>
              <a:t> térfogalomra van szükség:</a:t>
            </a:r>
          </a:p>
          <a:p>
            <a:pPr lvl="1"/>
            <a:r>
              <a:rPr lang="hu-HU" dirty="0" smtClean="0"/>
              <a:t>tér mint tartály helyett  tér mint asszociáció</a:t>
            </a:r>
          </a:p>
          <a:p>
            <a:pPr lvl="1"/>
            <a:r>
              <a:rPr lang="hu-HU" dirty="0" smtClean="0"/>
              <a:t>Az egymással kölcsönhatásban lévő emberek és dolgok összessége</a:t>
            </a:r>
          </a:p>
          <a:p>
            <a:pPr lvl="1"/>
            <a:r>
              <a:rPr lang="hu-HU" dirty="0" smtClean="0"/>
              <a:t>Nem szükségszerűen egyenlő a területtel vagy hellyel (egy helyen akár több tér is)</a:t>
            </a:r>
          </a:p>
          <a:p>
            <a:r>
              <a:rPr lang="hu-HU" dirty="0" smtClean="0"/>
              <a:t>A </a:t>
            </a:r>
            <a:r>
              <a:rPr lang="hu-HU" smtClean="0"/>
              <a:t>divergáló elgondolások összeköthetők</a:t>
            </a:r>
            <a:r>
              <a:rPr lang="hu-HU" dirty="0" smtClean="0"/>
              <a:t>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térbeli fordulat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u-HU" dirty="0" smtClean="0"/>
          </a:p>
          <a:p>
            <a:pPr lvl="0"/>
            <a:r>
              <a:rPr lang="hu-HU" dirty="0" smtClean="0"/>
              <a:t>1980-as évek végétől (többek között Edward </a:t>
            </a:r>
            <a:r>
              <a:rPr lang="hu-HU" dirty="0" err="1" smtClean="0"/>
              <a:t>Soja</a:t>
            </a:r>
            <a:r>
              <a:rPr lang="hu-HU" dirty="0" smtClean="0"/>
              <a:t>, David Harvey művei nyomán)</a:t>
            </a:r>
          </a:p>
          <a:p>
            <a:pPr lvl="0"/>
            <a:r>
              <a:rPr lang="hu-HU" dirty="0" smtClean="0"/>
              <a:t>Transz-, interdiszciplináris térparadigma igényével lépett fel.</a:t>
            </a:r>
          </a:p>
          <a:p>
            <a:pPr lvl="0"/>
            <a:r>
              <a:rPr lang="hu-HU" dirty="0" smtClean="0"/>
              <a:t>Igény a perspektívaváltásra: tér kategóriájának nagyobb figyelmet kell szentelni.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térbeli fordulat </a:t>
            </a:r>
            <a:r>
              <a:rPr lang="hu-HU" dirty="0" err="1" smtClean="0"/>
              <a:t>Soja</a:t>
            </a:r>
            <a:r>
              <a:rPr lang="hu-HU" dirty="0" smtClean="0"/>
              <a:t> szerint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Vom </a:t>
            </a:r>
            <a:r>
              <a:rPr lang="hu-HU" dirty="0" smtClean="0"/>
              <a:t>„</a:t>
            </a:r>
            <a:r>
              <a:rPr lang="de-DE" dirty="0" smtClean="0"/>
              <a:t>Zeitgeist</a:t>
            </a:r>
            <a:r>
              <a:rPr lang="hu-HU" dirty="0" smtClean="0"/>
              <a:t>”</a:t>
            </a:r>
            <a:r>
              <a:rPr lang="de-DE" dirty="0" smtClean="0"/>
              <a:t> zum </a:t>
            </a:r>
            <a:r>
              <a:rPr lang="hu-HU" dirty="0" smtClean="0"/>
              <a:t>„</a:t>
            </a:r>
            <a:r>
              <a:rPr lang="de-DE" dirty="0" smtClean="0"/>
              <a:t>Raumgeist</a:t>
            </a:r>
            <a:r>
              <a:rPr lang="hu-HU" dirty="0" smtClean="0"/>
              <a:t>”.</a:t>
            </a:r>
            <a:r>
              <a:rPr lang="de-DE" dirty="0" smtClean="0"/>
              <a:t> New T</a:t>
            </a:r>
            <a:r>
              <a:rPr lang="hu-HU" dirty="0" smtClean="0"/>
              <a:t>w</a:t>
            </a:r>
            <a:r>
              <a:rPr lang="de-DE" dirty="0" err="1" smtClean="0"/>
              <a:t>ists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Spatial</a:t>
            </a:r>
            <a:r>
              <a:rPr lang="de-DE" dirty="0" smtClean="0"/>
              <a:t> Turn</a:t>
            </a:r>
            <a:r>
              <a:rPr lang="hu-HU" dirty="0" smtClean="0"/>
              <a:t> (2008)</a:t>
            </a:r>
          </a:p>
          <a:p>
            <a:r>
              <a:rPr lang="hu-HU" dirty="0" smtClean="0"/>
              <a:t>Térbeli fordulat mint a 20. század talán legjelentősebb intellektuális fejleménye.</a:t>
            </a:r>
          </a:p>
          <a:p>
            <a:r>
              <a:rPr lang="hu-HU" dirty="0" smtClean="0"/>
              <a:t>Nyugati civilizáció és tudományosság a 19. századtól: térfeledés (idő kategóriája kerül uralomra mindenhol)</a:t>
            </a:r>
          </a:p>
          <a:p>
            <a:r>
              <a:rPr lang="hu-HU" dirty="0" smtClean="0"/>
              <a:t>ugyanolyan fontos idő és tér, de mivel eddig az időt privilegizálták, egyelőre a teret kell az előtérbe helyezni, hogy helyrejöjjön az egyensúly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térbeli fordulat </a:t>
            </a:r>
            <a:r>
              <a:rPr lang="hu-HU" dirty="0" err="1" smtClean="0"/>
              <a:t>Soja</a:t>
            </a:r>
            <a:r>
              <a:rPr lang="hu-HU" dirty="0" smtClean="0"/>
              <a:t> szerint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A térbeli fordulat mint „paradigma”:</a:t>
            </a:r>
          </a:p>
          <a:p>
            <a:pPr lvl="1"/>
            <a:r>
              <a:rPr lang="hu-HU" dirty="0" smtClean="0"/>
              <a:t>A társadalmilag létrehozott térre fókuszál (nem a fizika elméleti terére, nem természeti térre stb.)</a:t>
            </a:r>
          </a:p>
          <a:p>
            <a:pPr lvl="1"/>
            <a:r>
              <a:rPr lang="hu-HU" dirty="0" smtClean="0"/>
              <a:t>A (társadalmi) tér társadalmi termelése (</a:t>
            </a:r>
            <a:r>
              <a:rPr lang="hu-HU" dirty="0" err="1" smtClean="0"/>
              <a:t>Lefebvre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Nincsenek nem térbeli társadalmi viszonyok</a:t>
            </a:r>
          </a:p>
          <a:p>
            <a:pPr lvl="1"/>
            <a:r>
              <a:rPr lang="hu-HU" dirty="0" smtClean="0"/>
              <a:t>Társadalmi-térbeli dialektika:</a:t>
            </a:r>
          </a:p>
          <a:p>
            <a:pPr lvl="2"/>
            <a:r>
              <a:rPr lang="hu-HU" sz="2400" dirty="0" smtClean="0"/>
              <a:t>A társadalmi folyamatok térbeli formákat alakítanak ki, hatással vannak a térre.</a:t>
            </a:r>
          </a:p>
          <a:p>
            <a:pPr lvl="2"/>
            <a:r>
              <a:rPr lang="hu-HU" sz="2400" dirty="0" smtClean="0"/>
              <a:t>A térbeli folyamatok/térbeliség maga is strukturálja a társadalmi viszonyokat.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problémák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Interdiszciplináris tudomány kíván lenni, de valójában a földrajztudományra és a szociológiára van szabva.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Nincs a tér vizsgálatának egységes módja, következésképpen egységes térparadigma sem lehetséges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Mást és mást jelent a tér fogalma a különböző tudományokban (városi tér, társadalmi tér, műalkotások tere)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Mit lehet tenni?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hu-HU" dirty="0" smtClean="0"/>
              <a:t>A </a:t>
            </a:r>
            <a:r>
              <a:rPr lang="hu-HU" dirty="0" smtClean="0"/>
              <a:t>szociológia és a geográfia számára, ha a térrel kíván foglalkozni, megfelelő az a </a:t>
            </a:r>
            <a:r>
              <a:rPr lang="hu-HU" dirty="0" smtClean="0"/>
              <a:t>térfogalom, </a:t>
            </a:r>
            <a:r>
              <a:rPr lang="hu-HU" dirty="0" smtClean="0"/>
              <a:t>amit </a:t>
            </a:r>
            <a:r>
              <a:rPr lang="hu-HU" dirty="0" err="1" smtClean="0"/>
              <a:t>Soja</a:t>
            </a:r>
            <a:r>
              <a:rPr lang="hu-HU" dirty="0" smtClean="0"/>
              <a:t> </a:t>
            </a:r>
            <a:r>
              <a:rPr lang="hu-HU" dirty="0" smtClean="0"/>
              <a:t>kínál (társadalmilag termelt tér).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 smtClean="0"/>
              <a:t>többi </a:t>
            </a:r>
            <a:r>
              <a:rPr lang="hu-HU" dirty="0" smtClean="0"/>
              <a:t>tudományra viszont </a:t>
            </a:r>
            <a:r>
              <a:rPr lang="hu-HU" dirty="0" smtClean="0"/>
              <a:t>nem kellene megpróbálni </a:t>
            </a:r>
            <a:r>
              <a:rPr lang="hu-HU" dirty="0" smtClean="0"/>
              <a:t>ráerőltetni ugyanezt, </a:t>
            </a:r>
            <a:r>
              <a:rPr lang="hu-HU" dirty="0" smtClean="0"/>
              <a:t>bontakoztassák ki a saját </a:t>
            </a:r>
            <a:r>
              <a:rPr lang="hu-HU" dirty="0" smtClean="0"/>
              <a:t>térfogalmukat.</a:t>
            </a:r>
            <a:endParaRPr lang="hu-HU" dirty="0" smtClean="0"/>
          </a:p>
          <a:p>
            <a:pPr lvl="0"/>
            <a:r>
              <a:rPr lang="hu-HU" dirty="0" smtClean="0"/>
              <a:t>Így </a:t>
            </a:r>
            <a:r>
              <a:rPr lang="hu-HU" dirty="0" smtClean="0"/>
              <a:t>viszont a térbeli fordulat címkéje válik </a:t>
            </a:r>
            <a:r>
              <a:rPr lang="hu-HU" dirty="0" smtClean="0"/>
              <a:t>feleslegessé.</a:t>
            </a:r>
          </a:p>
          <a:p>
            <a:pPr lvl="0"/>
            <a:r>
              <a:rPr lang="hu-HU" dirty="0" smtClean="0"/>
              <a:t>Szociológia: társadalmiság </a:t>
            </a:r>
            <a:r>
              <a:rPr lang="hu-HU" dirty="0" smtClean="0"/>
              <a:t>és térbeliség dialektikáját érdemes vizsgálni, nem </a:t>
            </a:r>
            <a:r>
              <a:rPr lang="hu-HU" dirty="0" smtClean="0"/>
              <a:t>szükséges egy sok diszciplínára </a:t>
            </a:r>
            <a:r>
              <a:rPr lang="hu-HU" dirty="0" smtClean="0"/>
              <a:t>kiterjesztendő átfogó paradigmává stilizálni ezt a </a:t>
            </a:r>
            <a:r>
              <a:rPr lang="hu-HU" dirty="0" smtClean="0"/>
              <a:t>szemléletmódot.</a:t>
            </a:r>
            <a:endParaRPr lang="hu-HU" dirty="0" smtClean="0"/>
          </a:p>
          <a:p>
            <a:pPr lvl="0"/>
            <a:r>
              <a:rPr lang="hu-HU" dirty="0" smtClean="0"/>
              <a:t>Érdemesebb </a:t>
            </a:r>
            <a:r>
              <a:rPr lang="hu-HU" dirty="0" smtClean="0"/>
              <a:t>ezt a szemléletmódot társadalmi elemzések számára </a:t>
            </a:r>
            <a:r>
              <a:rPr lang="hu-HU" dirty="0" smtClean="0"/>
              <a:t>kamatoztatni.</a:t>
            </a:r>
            <a:endParaRPr lang="hu-HU" dirty="0" smtClean="0"/>
          </a:p>
          <a:p>
            <a:pPr lvl="0"/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Modernitás és térbeliség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modernség  térbeli alakzatainak vizsgálata népszerű téma a társadalomtudósok körében</a:t>
            </a:r>
          </a:p>
          <a:p>
            <a:r>
              <a:rPr lang="hu-HU" dirty="0" smtClean="0"/>
              <a:t>Változatos elgondolások.</a:t>
            </a:r>
          </a:p>
          <a:p>
            <a:r>
              <a:rPr lang="hu-HU" dirty="0" smtClean="0"/>
              <a:t>A kifejtés menete:</a:t>
            </a:r>
          </a:p>
          <a:p>
            <a:pPr lvl="1"/>
            <a:r>
              <a:rPr lang="hu-HU" dirty="0" smtClean="0"/>
              <a:t>Néhány jelentős és nagy hatást kiváltó koncepció ismertetése.</a:t>
            </a:r>
          </a:p>
          <a:p>
            <a:pPr lvl="1"/>
            <a:r>
              <a:rPr lang="hu-HU" dirty="0" smtClean="0"/>
              <a:t>Majd annak a kérdésnek a tárgyalása, hogy </a:t>
            </a:r>
            <a:r>
              <a:rPr lang="hu-HU" dirty="0" smtClean="0"/>
              <a:t>a változatosság ellenére lehetséges-e létrehozni belőlük egy értelmes </a:t>
            </a:r>
            <a:r>
              <a:rPr lang="hu-HU" dirty="0" smtClean="0"/>
              <a:t>szintézist?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Modernitás és térbeliség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Michel Foucault:</a:t>
            </a:r>
          </a:p>
          <a:p>
            <a:pPr lvl="1"/>
            <a:r>
              <a:rPr lang="hu-HU" dirty="0" smtClean="0"/>
              <a:t>A modernitás térszervezési eljárásai a hatalom és a fegyelmezés kontextusában értelmezhetők.</a:t>
            </a:r>
          </a:p>
          <a:p>
            <a:pPr lvl="1"/>
            <a:r>
              <a:rPr lang="hu-HU" dirty="0" smtClean="0"/>
              <a:t>fegyelmező terek kialakítása</a:t>
            </a:r>
          </a:p>
          <a:p>
            <a:pPr lvl="1"/>
            <a:r>
              <a:rPr lang="hu-HU" dirty="0" smtClean="0"/>
              <a:t>prototípusa: </a:t>
            </a:r>
            <a:r>
              <a:rPr lang="hu-HU" dirty="0" err="1" smtClean="0"/>
              <a:t>Jeremy</a:t>
            </a:r>
            <a:r>
              <a:rPr lang="hu-HU" dirty="0" smtClean="0"/>
              <a:t> </a:t>
            </a:r>
            <a:r>
              <a:rPr lang="hu-HU" dirty="0" err="1" smtClean="0"/>
              <a:t>Bentham</a:t>
            </a:r>
            <a:r>
              <a:rPr lang="hu-HU" dirty="0" smtClean="0"/>
              <a:t> </a:t>
            </a:r>
            <a:r>
              <a:rPr lang="hu-HU" dirty="0" err="1" smtClean="0"/>
              <a:t>Panopticon-tervezete</a:t>
            </a:r>
            <a:r>
              <a:rPr lang="hu-HU" dirty="0" smtClean="0"/>
              <a:t> (tökéletes felügyelet)</a:t>
            </a:r>
            <a:endParaRPr lang="hu-HU" dirty="0" smtClean="0"/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http://cartome.org/panoptic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59" y="1772816"/>
            <a:ext cx="3997845" cy="4104456"/>
          </a:xfrm>
          <a:prstGeom prst="rect">
            <a:avLst/>
          </a:prstGeom>
          <a:noFill/>
        </p:spPr>
      </p:pic>
      <p:pic>
        <p:nvPicPr>
          <p:cNvPr id="2052" name="Picture 4" descr="http://www.projectsisu.com/wp-content/uploads/2012/06/panopticon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844824"/>
            <a:ext cx="3816424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rszág">
  <a:themeElements>
    <a:clrScheme name="Mûhel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E47E7E"/>
      </a:hlink>
      <a:folHlink>
        <a:srgbClr val="C84447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>
        <a:solidFill>
          <a:schemeClr val="accent3"/>
        </a:solidFill>
        <a:ln w="25400" cap="rnd" cmpd="sng" algn="ctr">
          <a:noFill/>
          <a:prstDash val="solid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TS010165960</Template>
  <TotalTime>162</TotalTime>
  <Words>1027</Words>
  <Application>Microsoft Office PowerPoint</Application>
  <PresentationFormat>Diavetítés a képernyőre (4:3 oldalarány)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ország</vt:lpstr>
      <vt:lpstr>A modernitás térbeli architektúrája</vt:lpstr>
      <vt:lpstr>A térbeli fordulat</vt:lpstr>
      <vt:lpstr>A térbeli fordulat Soja szerint</vt:lpstr>
      <vt:lpstr>A térbeli fordulat Soja szerint</vt:lpstr>
      <vt:lpstr>problémák</vt:lpstr>
      <vt:lpstr>Mit lehet tenni?</vt:lpstr>
      <vt:lpstr>Modernitás és térbeliség</vt:lpstr>
      <vt:lpstr>Modernitás és térbeliség</vt:lpstr>
      <vt:lpstr>9. dia</vt:lpstr>
      <vt:lpstr>10. dia</vt:lpstr>
      <vt:lpstr>Michel de Certeau</vt:lpstr>
      <vt:lpstr>Henri lefebvre</vt:lpstr>
      <vt:lpstr>Henri lefebvre</vt:lpstr>
      <vt:lpstr>Henri lefebvre</vt:lpstr>
      <vt:lpstr>Posztmodern szerzők</vt:lpstr>
      <vt:lpstr>Posztmodern szerzők</vt:lpstr>
      <vt:lpstr>17. dia</vt:lpstr>
      <vt:lpstr>Különbségek</vt:lpstr>
      <vt:lpstr>Szintézis lehetősége?</vt:lpstr>
    </vt:vector>
  </TitlesOfParts>
  <Company>Prive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modernitás térbeli architektúrája</dc:title>
  <dc:creator>UserXP</dc:creator>
  <cp:lastModifiedBy>UserXP</cp:lastModifiedBy>
  <cp:revision>19</cp:revision>
  <dcterms:created xsi:type="dcterms:W3CDTF">2012-11-09T19:01:04Z</dcterms:created>
  <dcterms:modified xsi:type="dcterms:W3CDTF">2012-11-10T07:30:28Z</dcterms:modified>
</cp:coreProperties>
</file>