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charts/chart7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charts/chart1.xml" ContentType="application/vnd.openxmlformats-officedocument.drawingml.chart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0"/>
  </p:notesMasterIdLst>
  <p:sldIdLst>
    <p:sldId id="256" r:id="rId2"/>
    <p:sldId id="371" r:id="rId3"/>
    <p:sldId id="291" r:id="rId4"/>
    <p:sldId id="325" r:id="rId5"/>
    <p:sldId id="330" r:id="rId6"/>
    <p:sldId id="380" r:id="rId7"/>
    <p:sldId id="381" r:id="rId8"/>
    <p:sldId id="392" r:id="rId9"/>
    <p:sldId id="379" r:id="rId10"/>
    <p:sldId id="376" r:id="rId11"/>
    <p:sldId id="383" r:id="rId12"/>
    <p:sldId id="386" r:id="rId13"/>
    <p:sldId id="387" r:id="rId14"/>
    <p:sldId id="388" r:id="rId15"/>
    <p:sldId id="389" r:id="rId16"/>
    <p:sldId id="390" r:id="rId17"/>
    <p:sldId id="391" r:id="rId18"/>
    <p:sldId id="272" r:id="rId19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E5D7"/>
    <a:srgbClr val="FFE4D7"/>
    <a:srgbClr val="FFE1D7"/>
    <a:srgbClr val="FFF0E1"/>
    <a:srgbClr val="FE8F44"/>
    <a:srgbClr val="FFCC99"/>
    <a:srgbClr val="FFCC00"/>
    <a:srgbClr val="FF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Sötét stílus 1 – 1. jelölőszín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Téma alapján készült stílus 1 – 1. jelölőszín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954" autoAdjust="0"/>
    <p:restoredTop sz="94746" autoAdjust="0"/>
  </p:normalViewPr>
  <p:slideViewPr>
    <p:cSldViewPr>
      <p:cViewPr>
        <p:scale>
          <a:sx n="70" d="100"/>
          <a:sy n="70" d="100"/>
        </p:scale>
        <p:origin x="-10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23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KRISZ\KUTAT&#193;SOK\K&#214;Z&#214;SS&#201;GI%20KAPCSOLATOK%20KUTAT&#193;S\KONFERENCI&#193;K\MSZT\Adatok-&#225;br&#225;k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E:\KRISZ\KUTAT&#193;SOK\K&#214;Z&#214;SS&#201;GI%20KAPCSOLATOK%20KUTAT&#193;S\KONFERENCI&#193;K\MSZT\Adatok-&#225;br&#225;k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KRISZ\KUTAT&#193;SOK\K&#214;Z&#214;SS&#201;GI%20KAPCSOLATOK%20KUTAT&#193;S\KONFERENCI&#193;K\MSZT\Adatok-&#225;br&#225;k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KRISZ\KUTAT&#193;SOK\K&#214;Z&#214;SS&#201;GI%20KAPCSOLATOK%20KUTAT&#193;S\KONFERENCI&#193;K\MSZT\Adatok-&#225;br&#225;k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KRISZ\KUTAT&#193;SOK\K&#214;Z&#214;SS&#201;GI%20KAPCSOLATOK%20KUTAT&#193;S\KONFERENCI&#193;K\MSZT\Adatok-&#225;br&#225;k_2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KRISZ\KUTAT&#193;SOK\K&#214;Z&#214;SS&#201;GI%20KAPCSOLATOK%20KUTAT&#193;S\KONFERENCI&#193;K\MSZT\Adatok-&#225;br&#225;k_2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KRISZ\KUTAT&#193;SOK\K&#214;Z&#214;SS&#201;GI%20KAPCSOLATOK%20KUTAT&#193;S\KONFERENCI&#193;K\MSZT\Adatok-&#225;br&#225;k_2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KRISZ\KUTAT&#193;SOK\K&#214;Z&#214;SS&#201;GI%20KAPCSOLATOK%20KUTAT&#193;S\KONFERENCI&#193;K\MSZT\Adatok-&#225;br&#225;k_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H:\KRISZ\KUTAT&#193;SOK\K&#214;Z&#214;SS&#201;GI%20KAPCSOLATOK%20KUTAT&#193;S\KONFERENCI&#193;K\MSZT\Adatok-&#225;br&#225;k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H:\KRISZ\KUTAT&#193;SOK\K&#214;Z&#214;SS&#201;GI%20KAPCSOLATOK%20KUTAT&#193;S\KONFERENCI&#193;K\MSZT\Adatok-&#225;br&#225;k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H:\KRISZ\KUTAT&#193;SOK\K&#214;Z&#214;SS&#201;GI%20KAPCSOLATOK%20KUTAT&#193;S\KONFERENCI&#193;K\MSZT\Adatok-&#225;br&#225;k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H:\KRISZ\KUTAT&#193;SOK\K&#214;Z&#214;SS&#201;GI%20KAPCSOLATOK%20KUTAT&#193;S\KONFERENCI&#193;K\MSZT\Adatok-&#225;br&#225;k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H:\KRISZ\KUTAT&#193;SOK\K&#214;Z&#214;SS&#201;GI%20KAPCSOLATOK%20KUTAT&#193;S\KONFERENCI&#193;K\MSZT\Adatok-&#225;br&#225;k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H:\KRISZ\KUTAT&#193;SOK\K&#214;Z&#214;SS&#201;GI%20KAPCSOLATOK%20KUTAT&#193;S\KONFERENCI&#193;K\MSZT\Adatok-&#225;br&#225;k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H:\KRISZ\KUTAT&#193;SOK\K&#214;Z&#214;SS&#201;GI%20KAPCSOLATOK%20KUTAT&#193;S\KONFERENCI&#193;K\MSZT\Adatok-&#225;br&#225;k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E:\KRISZ\KUTAT&#193;SOK\K&#214;Z&#214;SS&#201;GI%20KAPCSOLATOK%20KUTAT&#193;S\KONFERENCI&#193;K\MSZT\Adatok-&#225;br&#225;k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style val="1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'INDEX, FŐ'!$C$2</c:f>
              <c:strCache>
                <c:ptCount val="1"/>
                <c:pt idx="0">
                  <c:v>Zscore(AÁI)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chemeClr val="accent3">
                  <a:lumMod val="75000"/>
                </a:schemeClr>
              </a:solidFill>
            </c:spPr>
          </c:dPt>
          <c:cat>
            <c:strRef>
              <c:f>('INDEX, FŐ'!$A$3,'INDEX, FŐ'!$A$6,'INDEX, FŐ'!$A$9,'INDEX, FŐ'!$A$12,'INDEX, FŐ'!$A$15)</c:f>
              <c:strCache>
                <c:ptCount val="5"/>
                <c:pt idx="0">
                  <c:v>18-29 éves</c:v>
                </c:pt>
                <c:pt idx="1">
                  <c:v>30-44 éves</c:v>
                </c:pt>
                <c:pt idx="2">
                  <c:v>45-59 éves</c:v>
                </c:pt>
                <c:pt idx="3">
                  <c:v>60+ éves</c:v>
                </c:pt>
                <c:pt idx="4">
                  <c:v>Összesen</c:v>
                </c:pt>
              </c:strCache>
            </c:strRef>
          </c:cat>
          <c:val>
            <c:numRef>
              <c:f>('INDEX, FŐ'!$C$3,'INDEX, FŐ'!$C$6,'INDEX, FŐ'!$C$9,'INDEX, FŐ'!$C$12)</c:f>
              <c:numCache>
                <c:formatCode>####.0000000</c:formatCode>
                <c:ptCount val="4"/>
                <c:pt idx="0">
                  <c:v>0.1312532479516452</c:v>
                </c:pt>
                <c:pt idx="1">
                  <c:v>4.5731784272716021E-2</c:v>
                </c:pt>
                <c:pt idx="2">
                  <c:v>4.4374431996804284E-2</c:v>
                </c:pt>
                <c:pt idx="3">
                  <c:v>-0.20811981258154932</c:v>
                </c:pt>
              </c:numCache>
            </c:numRef>
          </c:val>
        </c:ser>
        <c:gapWidth val="50"/>
        <c:axId val="55846016"/>
        <c:axId val="55847552"/>
      </c:barChart>
      <c:catAx>
        <c:axId val="55846016"/>
        <c:scaling>
          <c:orientation val="minMax"/>
        </c:scaling>
        <c:axPos val="b"/>
        <c:tickLblPos val="low"/>
        <c:txPr>
          <a:bodyPr/>
          <a:lstStyle/>
          <a:p>
            <a:pPr>
              <a:defRPr sz="1800"/>
            </a:pPr>
            <a:endParaRPr lang="hu-HU"/>
          </a:p>
        </c:txPr>
        <c:crossAx val="55847552"/>
        <c:crosses val="autoZero"/>
        <c:auto val="1"/>
        <c:lblAlgn val="ctr"/>
        <c:lblOffset val="100"/>
      </c:catAx>
      <c:valAx>
        <c:axId val="55847552"/>
        <c:scaling>
          <c:orientation val="minMax"/>
          <c:max val="0.25"/>
          <c:min val="-0.25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hu-HU" sz="1600" dirty="0" err="1" smtClean="0"/>
                  <a:t>Zscore</a:t>
                </a:r>
                <a:r>
                  <a:rPr lang="hu-HU" sz="1600" dirty="0" smtClean="0"/>
                  <a:t>(AÁI)*</a:t>
                </a:r>
                <a:endParaRPr lang="hu-HU" sz="1600" dirty="0"/>
              </a:p>
            </c:rich>
          </c:tx>
          <c:layout/>
        </c:title>
        <c:numFmt formatCode="#,##0.0000" sourceLinked="0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55846016"/>
        <c:crosses val="autoZero"/>
        <c:crossBetween val="between"/>
        <c:majorUnit val="5.0000000000000031E-2"/>
      </c:valAx>
    </c:plotArea>
    <c:plotVisOnly val="1"/>
    <c:dispBlanksAs val="gap"/>
  </c:chart>
  <c:spPr>
    <a:ln>
      <a:noFill/>
    </a:ln>
  </c:spPr>
  <c:txPr>
    <a:bodyPr/>
    <a:lstStyle/>
    <a:p>
      <a:pPr>
        <a:defRPr>
          <a:latin typeface="Century Schoolbook" pitchFamily="18" charset="0"/>
        </a:defRPr>
      </a:pPr>
      <a:endParaRPr lang="hu-H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style val="1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KÖZÖSSÉG!$D$2</c:f>
              <c:strCache>
                <c:ptCount val="1"/>
                <c:pt idx="0">
                  <c:v>Zscore(formális közösségi részvétel)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chemeClr val="accent3">
                  <a:lumMod val="75000"/>
                </a:schemeClr>
              </a:solidFill>
            </c:spPr>
          </c:dPt>
          <c:cat>
            <c:strRef>
              <c:f>('INDEX, FŐ'!$A$3,'INDEX, FŐ'!$A$6,'INDEX, FŐ'!$A$9,'INDEX, FŐ'!$A$12,'INDEX, FŐ'!$A$15)</c:f>
              <c:strCache>
                <c:ptCount val="5"/>
                <c:pt idx="0">
                  <c:v>18-29 éves</c:v>
                </c:pt>
                <c:pt idx="1">
                  <c:v>30-44 éves</c:v>
                </c:pt>
                <c:pt idx="2">
                  <c:v>45-59 éves</c:v>
                </c:pt>
                <c:pt idx="3">
                  <c:v>60+ éves</c:v>
                </c:pt>
                <c:pt idx="4">
                  <c:v>Összesen</c:v>
                </c:pt>
              </c:strCache>
            </c:strRef>
          </c:cat>
          <c:val>
            <c:numRef>
              <c:f>(KÖZÖSSÉG!$D$3,KÖZÖSSÉG!$D$6,KÖZÖSSÉG!$D$9,KÖZÖSSÉG!$D$12)</c:f>
              <c:numCache>
                <c:formatCode>General</c:formatCode>
                <c:ptCount val="4"/>
                <c:pt idx="0">
                  <c:v>-3.4989400000000004E-2</c:v>
                </c:pt>
                <c:pt idx="1">
                  <c:v>4.2094300000000015E-2</c:v>
                </c:pt>
                <c:pt idx="2">
                  <c:v>-4.7521999999999998E-3</c:v>
                </c:pt>
                <c:pt idx="3">
                  <c:v>-6.6124E-3</c:v>
                </c:pt>
              </c:numCache>
            </c:numRef>
          </c:val>
        </c:ser>
        <c:gapWidth val="50"/>
        <c:axId val="63759104"/>
        <c:axId val="63760640"/>
      </c:barChart>
      <c:catAx>
        <c:axId val="63759104"/>
        <c:scaling>
          <c:orientation val="minMax"/>
        </c:scaling>
        <c:axPos val="b"/>
        <c:tickLblPos val="low"/>
        <c:txPr>
          <a:bodyPr/>
          <a:lstStyle/>
          <a:p>
            <a:pPr>
              <a:defRPr sz="1050"/>
            </a:pPr>
            <a:endParaRPr lang="hu-HU"/>
          </a:p>
        </c:txPr>
        <c:crossAx val="63760640"/>
        <c:crosses val="autoZero"/>
        <c:auto val="1"/>
        <c:lblAlgn val="ctr"/>
        <c:lblOffset val="100"/>
      </c:catAx>
      <c:valAx>
        <c:axId val="63760640"/>
        <c:scaling>
          <c:orientation val="minMax"/>
          <c:max val="0.60000000000000042"/>
          <c:min val="-0.60000000000000042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hu-HU" dirty="0" err="1" smtClean="0"/>
                  <a:t>Zscore</a:t>
                </a:r>
                <a:r>
                  <a:rPr lang="hu-HU" dirty="0" smtClean="0"/>
                  <a:t>(szervezeti részvétel)</a:t>
                </a:r>
                <a:endParaRPr lang="hu-HU" dirty="0"/>
              </a:p>
            </c:rich>
          </c:tx>
          <c:layout/>
        </c:title>
        <c:numFmt formatCode="#,##0.0000" sourceLinked="0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63759104"/>
        <c:crosses val="autoZero"/>
        <c:crossBetween val="between"/>
        <c:majorUnit val="0.2"/>
      </c:valAx>
    </c:plotArea>
    <c:plotVisOnly val="1"/>
    <c:dispBlanksAs val="gap"/>
  </c:chart>
  <c:spPr>
    <a:ln>
      <a:noFill/>
    </a:ln>
  </c:spPr>
  <c:txPr>
    <a:bodyPr/>
    <a:lstStyle/>
    <a:p>
      <a:pPr>
        <a:defRPr>
          <a:latin typeface="Century Schoolbook" pitchFamily="18" charset="0"/>
        </a:defRPr>
      </a:pPr>
      <a:endParaRPr lang="hu-H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style val="1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KÖZÖSSÉG!$E$2</c:f>
              <c:strCache>
                <c:ptCount val="1"/>
                <c:pt idx="0">
                  <c:v>Zscore(társasági élet)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chemeClr val="accent3">
                  <a:lumMod val="75000"/>
                </a:schemeClr>
              </a:solidFill>
            </c:spPr>
          </c:dPt>
          <c:cat>
            <c:strRef>
              <c:f>('INDEX, FŐ'!$A$3,'INDEX, FŐ'!$A$6,'INDEX, FŐ'!$A$9,'INDEX, FŐ'!$A$12,'INDEX, FŐ'!$A$15)</c:f>
              <c:strCache>
                <c:ptCount val="5"/>
                <c:pt idx="0">
                  <c:v>18-29 éves</c:v>
                </c:pt>
                <c:pt idx="1">
                  <c:v>30-44 éves</c:v>
                </c:pt>
                <c:pt idx="2">
                  <c:v>45-59 éves</c:v>
                </c:pt>
                <c:pt idx="3">
                  <c:v>60+ éves</c:v>
                </c:pt>
                <c:pt idx="4">
                  <c:v>Összesen</c:v>
                </c:pt>
              </c:strCache>
            </c:strRef>
          </c:cat>
          <c:val>
            <c:numRef>
              <c:f>(KÖZÖSSÉG!$E$3,KÖZÖSSÉG!$E$6,KÖZÖSSÉG!$E$9,KÖZÖSSÉG!$E$12)</c:f>
              <c:numCache>
                <c:formatCode>General</c:formatCode>
                <c:ptCount val="4"/>
                <c:pt idx="0">
                  <c:v>0.54194730000000002</c:v>
                </c:pt>
                <c:pt idx="1">
                  <c:v>5.6382700000000022E-2</c:v>
                </c:pt>
                <c:pt idx="2">
                  <c:v>-6.2833500000000014E-2</c:v>
                </c:pt>
                <c:pt idx="3">
                  <c:v>-0.43792320000000012</c:v>
                </c:pt>
              </c:numCache>
            </c:numRef>
          </c:val>
        </c:ser>
        <c:gapWidth val="50"/>
        <c:axId val="63781120"/>
        <c:axId val="63787008"/>
      </c:barChart>
      <c:catAx>
        <c:axId val="63781120"/>
        <c:scaling>
          <c:orientation val="minMax"/>
        </c:scaling>
        <c:axPos val="b"/>
        <c:tickLblPos val="low"/>
        <c:txPr>
          <a:bodyPr/>
          <a:lstStyle/>
          <a:p>
            <a:pPr>
              <a:defRPr sz="1050"/>
            </a:pPr>
            <a:endParaRPr lang="hu-HU"/>
          </a:p>
        </c:txPr>
        <c:crossAx val="63787008"/>
        <c:crosses val="autoZero"/>
        <c:auto val="1"/>
        <c:lblAlgn val="ctr"/>
        <c:lblOffset val="100"/>
      </c:catAx>
      <c:valAx>
        <c:axId val="63787008"/>
        <c:scaling>
          <c:orientation val="minMax"/>
          <c:max val="0.60000000000000042"/>
          <c:min val="-0.60000000000000042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hu-HU" dirty="0" err="1" smtClean="0"/>
                  <a:t>Zscore</a:t>
                </a:r>
                <a:r>
                  <a:rPr lang="hu-HU" dirty="0" smtClean="0"/>
                  <a:t>(társasági</a:t>
                </a:r>
                <a:r>
                  <a:rPr lang="hu-HU" baseline="0" dirty="0" smtClean="0"/>
                  <a:t> élet)*</a:t>
                </a:r>
                <a:endParaRPr lang="hu-HU" dirty="0"/>
              </a:p>
            </c:rich>
          </c:tx>
          <c:layout/>
        </c:title>
        <c:numFmt formatCode="#,##0.0000" sourceLinked="0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63781120"/>
        <c:crosses val="autoZero"/>
        <c:crossBetween val="between"/>
        <c:majorUnit val="0.2"/>
      </c:valAx>
    </c:plotArea>
    <c:plotVisOnly val="1"/>
    <c:dispBlanksAs val="gap"/>
  </c:chart>
  <c:spPr>
    <a:ln>
      <a:noFill/>
    </a:ln>
  </c:spPr>
  <c:txPr>
    <a:bodyPr/>
    <a:lstStyle/>
    <a:p>
      <a:pPr>
        <a:defRPr>
          <a:latin typeface="Century Schoolbook" pitchFamily="18" charset="0"/>
        </a:defRPr>
      </a:pPr>
      <a:endParaRPr lang="hu-H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style val="1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KÖZÖSSÉG!$F$2</c:f>
              <c:strCache>
                <c:ptCount val="1"/>
                <c:pt idx="0">
                  <c:v>Zscore(segítségnyújtás)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chemeClr val="accent3">
                  <a:lumMod val="75000"/>
                </a:schemeClr>
              </a:solidFill>
            </c:spPr>
          </c:dPt>
          <c:cat>
            <c:strRef>
              <c:f>('INDEX, FŐ'!$A$3,'INDEX, FŐ'!$A$6,'INDEX, FŐ'!$A$9,'INDEX, FŐ'!$A$12,'INDEX, FŐ'!$A$15)</c:f>
              <c:strCache>
                <c:ptCount val="5"/>
                <c:pt idx="0">
                  <c:v>18-29 éves</c:v>
                </c:pt>
                <c:pt idx="1">
                  <c:v>30-44 éves</c:v>
                </c:pt>
                <c:pt idx="2">
                  <c:v>45-59 éves</c:v>
                </c:pt>
                <c:pt idx="3">
                  <c:v>60+ éves</c:v>
                </c:pt>
                <c:pt idx="4">
                  <c:v>Összesen</c:v>
                </c:pt>
              </c:strCache>
            </c:strRef>
          </c:cat>
          <c:val>
            <c:numRef>
              <c:f>(KÖZÖSSÉG!$F$3,KÖZÖSSÉG!$F$6,KÖZÖSSÉG!$F$9,KÖZÖSSÉG!$F$12)</c:f>
              <c:numCache>
                <c:formatCode>General</c:formatCode>
                <c:ptCount val="4"/>
                <c:pt idx="0">
                  <c:v>0.15896140000000011</c:v>
                </c:pt>
                <c:pt idx="1">
                  <c:v>-3.1688100000000011E-2</c:v>
                </c:pt>
                <c:pt idx="2">
                  <c:v>-5.63308E-2</c:v>
                </c:pt>
                <c:pt idx="3">
                  <c:v>-4.6300000000000001E-2</c:v>
                </c:pt>
              </c:numCache>
            </c:numRef>
          </c:val>
        </c:ser>
        <c:gapWidth val="50"/>
        <c:axId val="63823872"/>
        <c:axId val="63825408"/>
      </c:barChart>
      <c:catAx>
        <c:axId val="63823872"/>
        <c:scaling>
          <c:orientation val="minMax"/>
        </c:scaling>
        <c:axPos val="b"/>
        <c:tickLblPos val="low"/>
        <c:txPr>
          <a:bodyPr/>
          <a:lstStyle/>
          <a:p>
            <a:pPr>
              <a:defRPr sz="1050"/>
            </a:pPr>
            <a:endParaRPr lang="hu-HU"/>
          </a:p>
        </c:txPr>
        <c:crossAx val="63825408"/>
        <c:crosses val="autoZero"/>
        <c:auto val="1"/>
        <c:lblAlgn val="ctr"/>
        <c:lblOffset val="100"/>
      </c:catAx>
      <c:valAx>
        <c:axId val="63825408"/>
        <c:scaling>
          <c:orientation val="minMax"/>
          <c:max val="0.60000000000000042"/>
          <c:min val="-0.60000000000000042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hu-HU" dirty="0" err="1" smtClean="0"/>
                  <a:t>Zscore</a:t>
                </a:r>
                <a:r>
                  <a:rPr lang="hu-HU" dirty="0" smtClean="0"/>
                  <a:t>(segítségnyújtás)</a:t>
                </a:r>
                <a:endParaRPr lang="hu-HU" dirty="0"/>
              </a:p>
            </c:rich>
          </c:tx>
          <c:layout/>
        </c:title>
        <c:numFmt formatCode="#,##0.0000" sourceLinked="0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63823872"/>
        <c:crosses val="autoZero"/>
        <c:crossBetween val="between"/>
        <c:majorUnit val="0.2"/>
      </c:valAx>
    </c:plotArea>
    <c:plotVisOnly val="1"/>
    <c:dispBlanksAs val="gap"/>
  </c:chart>
  <c:spPr>
    <a:ln>
      <a:noFill/>
    </a:ln>
  </c:spPr>
  <c:txPr>
    <a:bodyPr/>
    <a:lstStyle/>
    <a:p>
      <a:pPr>
        <a:defRPr>
          <a:latin typeface="Century Schoolbook" pitchFamily="18" charset="0"/>
        </a:defRPr>
      </a:pPr>
      <a:endParaRPr lang="hu-H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style val="1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BIZALOM!$C$2</c:f>
              <c:strCache>
                <c:ptCount val="1"/>
                <c:pt idx="0">
                  <c:v>Zscore(BIZALOM)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chemeClr val="accent3">
                  <a:lumMod val="75000"/>
                </a:schemeClr>
              </a:solidFill>
            </c:spPr>
          </c:dPt>
          <c:cat>
            <c:strRef>
              <c:f>('INDEX, FŐ'!$A$3,'INDEX, FŐ'!$A$6,'INDEX, FŐ'!$A$9,'INDEX, FŐ'!$A$12,'INDEX, FŐ'!$A$15)</c:f>
              <c:strCache>
                <c:ptCount val="5"/>
                <c:pt idx="0">
                  <c:v>18-29 éves</c:v>
                </c:pt>
                <c:pt idx="1">
                  <c:v>30-44 éves</c:v>
                </c:pt>
                <c:pt idx="2">
                  <c:v>45-59 éves</c:v>
                </c:pt>
                <c:pt idx="3">
                  <c:v>60+ éves</c:v>
                </c:pt>
                <c:pt idx="4">
                  <c:v>Összesen</c:v>
                </c:pt>
              </c:strCache>
            </c:strRef>
          </c:cat>
          <c:val>
            <c:numRef>
              <c:f>(BIZALOM!$C$3,BIZALOM!$C$6,BIZALOM!$C$9,BIZALOM!$C$12)</c:f>
              <c:numCache>
                <c:formatCode>####.0000000</c:formatCode>
                <c:ptCount val="4"/>
                <c:pt idx="0">
                  <c:v>-1.9274748258322896E-2</c:v>
                </c:pt>
                <c:pt idx="1">
                  <c:v>-5.1149469440914955E-3</c:v>
                </c:pt>
                <c:pt idx="2">
                  <c:v>-3.6540473772562206E-2</c:v>
                </c:pt>
                <c:pt idx="3">
                  <c:v>6.0730775395163951E-2</c:v>
                </c:pt>
              </c:numCache>
            </c:numRef>
          </c:val>
        </c:ser>
        <c:gapWidth val="50"/>
        <c:axId val="63866752"/>
        <c:axId val="63868288"/>
      </c:barChart>
      <c:catAx>
        <c:axId val="63866752"/>
        <c:scaling>
          <c:orientation val="minMax"/>
        </c:scaling>
        <c:axPos val="b"/>
        <c:tickLblPos val="low"/>
        <c:txPr>
          <a:bodyPr/>
          <a:lstStyle/>
          <a:p>
            <a:pPr>
              <a:defRPr sz="1050"/>
            </a:pPr>
            <a:endParaRPr lang="hu-HU"/>
          </a:p>
        </c:txPr>
        <c:crossAx val="63868288"/>
        <c:crosses val="autoZero"/>
        <c:auto val="1"/>
        <c:lblAlgn val="ctr"/>
        <c:lblOffset val="100"/>
      </c:catAx>
      <c:valAx>
        <c:axId val="63868288"/>
        <c:scaling>
          <c:orientation val="minMax"/>
          <c:max val="0.25"/>
          <c:min val="-0.25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hu-HU" dirty="0" err="1" smtClean="0"/>
                  <a:t>Zscore</a:t>
                </a:r>
                <a:r>
                  <a:rPr lang="hu-HU" dirty="0" smtClean="0"/>
                  <a:t>(BIZALOM)</a:t>
                </a:r>
                <a:endParaRPr lang="hu-HU" dirty="0"/>
              </a:p>
            </c:rich>
          </c:tx>
          <c:layout/>
        </c:title>
        <c:numFmt formatCode="#,##0.0000" sourceLinked="0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63866752"/>
        <c:crosses val="autoZero"/>
        <c:crossBetween val="between"/>
        <c:majorUnit val="5.0000000000000024E-2"/>
      </c:valAx>
    </c:plotArea>
    <c:plotVisOnly val="1"/>
    <c:dispBlanksAs val="gap"/>
  </c:chart>
  <c:spPr>
    <a:solidFill>
      <a:srgbClr val="FFE5D7"/>
    </a:solidFill>
    <a:ln>
      <a:noFill/>
    </a:ln>
  </c:spPr>
  <c:txPr>
    <a:bodyPr/>
    <a:lstStyle/>
    <a:p>
      <a:pPr>
        <a:defRPr>
          <a:latin typeface="Century Schoolbook" pitchFamily="18" charset="0"/>
        </a:defRPr>
      </a:pPr>
      <a:endParaRPr lang="hu-HU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style val="1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BIZALOM!$D$2</c:f>
              <c:strCache>
                <c:ptCount val="1"/>
                <c:pt idx="0">
                  <c:v>Zscore(intézményi bizalom)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chemeClr val="accent3">
                  <a:lumMod val="75000"/>
                </a:schemeClr>
              </a:solidFill>
            </c:spPr>
          </c:dPt>
          <c:cat>
            <c:strRef>
              <c:f>('INDEX, FŐ'!$A$3,'INDEX, FŐ'!$A$6,'INDEX, FŐ'!$A$9,'INDEX, FŐ'!$A$12,'INDEX, FŐ'!$A$15)</c:f>
              <c:strCache>
                <c:ptCount val="5"/>
                <c:pt idx="0">
                  <c:v>18-29 éves</c:v>
                </c:pt>
                <c:pt idx="1">
                  <c:v>30-44 éves</c:v>
                </c:pt>
                <c:pt idx="2">
                  <c:v>45-59 éves</c:v>
                </c:pt>
                <c:pt idx="3">
                  <c:v>60+ éves</c:v>
                </c:pt>
                <c:pt idx="4">
                  <c:v>Összesen</c:v>
                </c:pt>
              </c:strCache>
            </c:strRef>
          </c:cat>
          <c:val>
            <c:numRef>
              <c:f>(BIZALOM!$D$3,BIZALOM!$D$6,BIZALOM!$D$9,BIZALOM!$D$12)</c:f>
              <c:numCache>
                <c:formatCode>####.0000000</c:formatCode>
                <c:ptCount val="4"/>
                <c:pt idx="0">
                  <c:v>-8.1623927293421217E-2</c:v>
                </c:pt>
                <c:pt idx="1">
                  <c:v>-7.2725517295706574E-2</c:v>
                </c:pt>
                <c:pt idx="2">
                  <c:v>-6.6230844870799499E-2</c:v>
                </c:pt>
                <c:pt idx="3">
                  <c:v>0.20841922891741577</c:v>
                </c:pt>
              </c:numCache>
            </c:numRef>
          </c:val>
        </c:ser>
        <c:gapWidth val="50"/>
        <c:axId val="63901056"/>
        <c:axId val="63902848"/>
      </c:barChart>
      <c:catAx>
        <c:axId val="63901056"/>
        <c:scaling>
          <c:orientation val="minMax"/>
        </c:scaling>
        <c:axPos val="b"/>
        <c:tickLblPos val="low"/>
        <c:txPr>
          <a:bodyPr/>
          <a:lstStyle/>
          <a:p>
            <a:pPr>
              <a:defRPr sz="1050"/>
            </a:pPr>
            <a:endParaRPr lang="hu-HU"/>
          </a:p>
        </c:txPr>
        <c:crossAx val="63902848"/>
        <c:crosses val="autoZero"/>
        <c:auto val="1"/>
        <c:lblAlgn val="ctr"/>
        <c:lblOffset val="100"/>
      </c:catAx>
      <c:valAx>
        <c:axId val="63902848"/>
        <c:scaling>
          <c:orientation val="minMax"/>
          <c:max val="0.25"/>
          <c:min val="-0.25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hu-HU" dirty="0" err="1" smtClean="0"/>
                  <a:t>Zscore</a:t>
                </a:r>
                <a:r>
                  <a:rPr lang="hu-HU" dirty="0" smtClean="0"/>
                  <a:t>(intézményi bizalom)*</a:t>
                </a:r>
                <a:endParaRPr lang="hu-HU" dirty="0"/>
              </a:p>
            </c:rich>
          </c:tx>
          <c:layout/>
        </c:title>
        <c:numFmt formatCode="#,##0.0000" sourceLinked="0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63901056"/>
        <c:crosses val="autoZero"/>
        <c:crossBetween val="between"/>
        <c:majorUnit val="5.0000000000000024E-2"/>
      </c:valAx>
    </c:plotArea>
    <c:plotVisOnly val="1"/>
    <c:dispBlanksAs val="gap"/>
  </c:chart>
  <c:spPr>
    <a:ln>
      <a:noFill/>
    </a:ln>
  </c:spPr>
  <c:txPr>
    <a:bodyPr/>
    <a:lstStyle/>
    <a:p>
      <a:pPr>
        <a:defRPr>
          <a:latin typeface="Century Schoolbook" pitchFamily="18" charset="0"/>
        </a:defRPr>
      </a:pPr>
      <a:endParaRPr lang="hu-HU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style val="1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BIZALOM!$E$2</c:f>
              <c:strCache>
                <c:ptCount val="1"/>
                <c:pt idx="0">
                  <c:v>Zscore(döntésbefolyásolási érzet)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chemeClr val="accent3">
                  <a:lumMod val="75000"/>
                </a:schemeClr>
              </a:solidFill>
            </c:spPr>
          </c:dPt>
          <c:cat>
            <c:strRef>
              <c:f>('INDEX, FŐ'!$A$3,'INDEX, FŐ'!$A$6,'INDEX, FŐ'!$A$9,'INDEX, FŐ'!$A$12,'INDEX, FŐ'!$A$15)</c:f>
              <c:strCache>
                <c:ptCount val="5"/>
                <c:pt idx="0">
                  <c:v>18-29 éves</c:v>
                </c:pt>
                <c:pt idx="1">
                  <c:v>30-44 éves</c:v>
                </c:pt>
                <c:pt idx="2">
                  <c:v>45-59 éves</c:v>
                </c:pt>
                <c:pt idx="3">
                  <c:v>60+ éves</c:v>
                </c:pt>
                <c:pt idx="4">
                  <c:v>Összesen</c:v>
                </c:pt>
              </c:strCache>
            </c:strRef>
          </c:cat>
          <c:val>
            <c:numRef>
              <c:f>(BIZALOM!$E$3,BIZALOM!$E$6,BIZALOM!$E$9,BIZALOM!$E$12)</c:f>
              <c:numCache>
                <c:formatCode>####.0000000</c:formatCode>
                <c:ptCount val="4"/>
                <c:pt idx="0">
                  <c:v>1.6504587867955577E-2</c:v>
                </c:pt>
                <c:pt idx="1">
                  <c:v>3.428093210718039E-2</c:v>
                </c:pt>
                <c:pt idx="2">
                  <c:v>2.0587143516886963E-2</c:v>
                </c:pt>
                <c:pt idx="3">
                  <c:v>-6.6418004525644433E-2</c:v>
                </c:pt>
              </c:numCache>
            </c:numRef>
          </c:val>
        </c:ser>
        <c:gapWidth val="50"/>
        <c:axId val="63943808"/>
        <c:axId val="63945344"/>
      </c:barChart>
      <c:catAx>
        <c:axId val="63943808"/>
        <c:scaling>
          <c:orientation val="minMax"/>
        </c:scaling>
        <c:axPos val="b"/>
        <c:tickLblPos val="low"/>
        <c:txPr>
          <a:bodyPr/>
          <a:lstStyle/>
          <a:p>
            <a:pPr>
              <a:defRPr sz="1050"/>
            </a:pPr>
            <a:endParaRPr lang="hu-HU"/>
          </a:p>
        </c:txPr>
        <c:crossAx val="63945344"/>
        <c:crosses val="autoZero"/>
        <c:auto val="1"/>
        <c:lblAlgn val="ctr"/>
        <c:lblOffset val="100"/>
      </c:catAx>
      <c:valAx>
        <c:axId val="63945344"/>
        <c:scaling>
          <c:orientation val="minMax"/>
          <c:max val="0.25"/>
          <c:min val="-0.25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hu-HU" dirty="0" err="1" smtClean="0"/>
                  <a:t>Zscore</a:t>
                </a:r>
                <a:r>
                  <a:rPr lang="hu-HU" dirty="0" smtClean="0"/>
                  <a:t>(döntésbefolyásolási </a:t>
                </a:r>
                <a:r>
                  <a:rPr lang="hu-HU" dirty="0" err="1" smtClean="0"/>
                  <a:t>érztet</a:t>
                </a:r>
                <a:r>
                  <a:rPr lang="hu-HU" dirty="0" smtClean="0"/>
                  <a:t>)</a:t>
                </a:r>
                <a:endParaRPr lang="hu-HU" dirty="0"/>
              </a:p>
            </c:rich>
          </c:tx>
          <c:layout/>
        </c:title>
        <c:numFmt formatCode="#,##0.0000" sourceLinked="0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63943808"/>
        <c:crosses val="autoZero"/>
        <c:crossBetween val="between"/>
        <c:majorUnit val="5.0000000000000024E-2"/>
      </c:valAx>
    </c:plotArea>
    <c:plotVisOnly val="1"/>
    <c:dispBlanksAs val="gap"/>
  </c:chart>
  <c:spPr>
    <a:ln>
      <a:noFill/>
    </a:ln>
  </c:spPr>
  <c:txPr>
    <a:bodyPr/>
    <a:lstStyle/>
    <a:p>
      <a:pPr>
        <a:defRPr>
          <a:latin typeface="Century Schoolbook" pitchFamily="18" charset="0"/>
        </a:defRPr>
      </a:pPr>
      <a:endParaRPr lang="hu-HU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style val="1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BIZALOM!$F$2</c:f>
              <c:strCache>
                <c:ptCount val="1"/>
                <c:pt idx="0">
                  <c:v>Zscore(döntésbefolyásolási eszköz)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chemeClr val="accent3">
                  <a:lumMod val="75000"/>
                </a:schemeClr>
              </a:solidFill>
            </c:spPr>
          </c:dPt>
          <c:cat>
            <c:strRef>
              <c:f>('INDEX, FŐ'!$A$3,'INDEX, FŐ'!$A$6,'INDEX, FŐ'!$A$9,'INDEX, FŐ'!$A$12,'INDEX, FŐ'!$A$15)</c:f>
              <c:strCache>
                <c:ptCount val="5"/>
                <c:pt idx="0">
                  <c:v>18-29 éves</c:v>
                </c:pt>
                <c:pt idx="1">
                  <c:v>30-44 éves</c:v>
                </c:pt>
                <c:pt idx="2">
                  <c:v>45-59 éves</c:v>
                </c:pt>
                <c:pt idx="3">
                  <c:v>60+ éves</c:v>
                </c:pt>
                <c:pt idx="4">
                  <c:v>Összesen</c:v>
                </c:pt>
              </c:strCache>
            </c:strRef>
          </c:cat>
          <c:val>
            <c:numRef>
              <c:f>(BIZALOM!$F$3,BIZALOM!$F$6,BIZALOM!$F$9,BIZALOM!$F$12)</c:f>
              <c:numCache>
                <c:formatCode>####.0000000</c:formatCode>
                <c:ptCount val="4"/>
                <c:pt idx="0">
                  <c:v>8.4049599506356043E-2</c:v>
                </c:pt>
                <c:pt idx="1">
                  <c:v>-2.2995952939814039E-2</c:v>
                </c:pt>
                <c:pt idx="2">
                  <c:v>1.5716260975439177E-2</c:v>
                </c:pt>
                <c:pt idx="3">
                  <c:v>-6.4843957540827793E-2</c:v>
                </c:pt>
              </c:numCache>
            </c:numRef>
          </c:val>
        </c:ser>
        <c:gapWidth val="50"/>
        <c:axId val="63961728"/>
        <c:axId val="64037248"/>
      </c:barChart>
      <c:catAx>
        <c:axId val="63961728"/>
        <c:scaling>
          <c:orientation val="minMax"/>
        </c:scaling>
        <c:axPos val="b"/>
        <c:tickLblPos val="low"/>
        <c:txPr>
          <a:bodyPr/>
          <a:lstStyle/>
          <a:p>
            <a:pPr>
              <a:defRPr sz="1050"/>
            </a:pPr>
            <a:endParaRPr lang="hu-HU"/>
          </a:p>
        </c:txPr>
        <c:crossAx val="64037248"/>
        <c:crosses val="autoZero"/>
        <c:auto val="1"/>
        <c:lblAlgn val="ctr"/>
        <c:lblOffset val="100"/>
      </c:catAx>
      <c:valAx>
        <c:axId val="64037248"/>
        <c:scaling>
          <c:orientation val="minMax"/>
          <c:max val="0.25"/>
          <c:min val="-0.25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hu-HU" dirty="0" err="1" smtClean="0"/>
                  <a:t>Zscore</a:t>
                </a:r>
                <a:r>
                  <a:rPr lang="hu-HU" dirty="0" smtClean="0"/>
                  <a:t>(döntésbefolyásolási</a:t>
                </a:r>
                <a:r>
                  <a:rPr lang="hu-HU" baseline="0" dirty="0" smtClean="0"/>
                  <a:t> eszköz)</a:t>
                </a:r>
                <a:endParaRPr lang="hu-HU" dirty="0"/>
              </a:p>
            </c:rich>
          </c:tx>
          <c:layout/>
        </c:title>
        <c:numFmt formatCode="#,##0.0000" sourceLinked="0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63961728"/>
        <c:crosses val="autoZero"/>
        <c:crossBetween val="between"/>
        <c:majorUnit val="5.0000000000000024E-2"/>
      </c:valAx>
    </c:plotArea>
    <c:plotVisOnly val="1"/>
    <c:dispBlanksAs val="gap"/>
  </c:chart>
  <c:spPr>
    <a:ln>
      <a:noFill/>
    </a:ln>
  </c:spPr>
  <c:txPr>
    <a:bodyPr/>
    <a:lstStyle/>
    <a:p>
      <a:pPr>
        <a:defRPr>
          <a:latin typeface="Century Schoolbook" pitchFamily="18" charset="0"/>
        </a:defRPr>
      </a:pPr>
      <a:endParaRPr lang="hu-H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style val="1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POLITIKA!$C$3</c:f>
              <c:strCache>
                <c:ptCount val="1"/>
                <c:pt idx="0">
                  <c:v>Zscore(POLITIKA)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chemeClr val="accent3">
                  <a:lumMod val="75000"/>
                </a:schemeClr>
              </a:solidFill>
            </c:spPr>
          </c:dPt>
          <c:cat>
            <c:strRef>
              <c:f>'[Adatok-ábrák.xlsx]INDEX, FŐ'!$A$3,'[Adatok-ábrák.xlsx]INDEX, FŐ'!$A$6,'[Adatok-ábrák.xlsx]INDEX, FŐ'!$A$9,'[Adatok-ábrák.xlsx]INDEX, FŐ'!$A$12,'[Adatok-ábrák.xlsx]INDEX, FŐ'!$A$15</c:f>
              <c:strCache>
                <c:ptCount val="5"/>
                <c:pt idx="0">
                  <c:v>18-29 éves</c:v>
                </c:pt>
                <c:pt idx="1">
                  <c:v>30-44 éves</c:v>
                </c:pt>
                <c:pt idx="2">
                  <c:v>45-59 éves</c:v>
                </c:pt>
                <c:pt idx="3">
                  <c:v>60+ éves</c:v>
                </c:pt>
                <c:pt idx="4">
                  <c:v>Összesen</c:v>
                </c:pt>
              </c:strCache>
            </c:strRef>
          </c:cat>
          <c:val>
            <c:numRef>
              <c:f>'[Adatok-ábrák.xlsx]POLITIKA'!$C$4,'[Adatok-ábrák.xlsx]POLITIKA'!$C$7,'[Adatok-ábrák.xlsx]POLITIKA'!$C$10,'[Adatok-ábrák.xlsx]POLITIKA'!$C$13</c:f>
              <c:numCache>
                <c:formatCode>General</c:formatCode>
                <c:ptCount val="4"/>
                <c:pt idx="0">
                  <c:v>-0.11332390000000002</c:v>
                </c:pt>
                <c:pt idx="1">
                  <c:v>7.7778800000000009E-2</c:v>
                </c:pt>
                <c:pt idx="2">
                  <c:v>0.16961419999999999</c:v>
                </c:pt>
                <c:pt idx="3">
                  <c:v>-0.15244470000000018</c:v>
                </c:pt>
              </c:numCache>
            </c:numRef>
          </c:val>
        </c:ser>
        <c:gapWidth val="50"/>
        <c:axId val="55893376"/>
        <c:axId val="55895168"/>
      </c:barChart>
      <c:catAx>
        <c:axId val="55893376"/>
        <c:scaling>
          <c:orientation val="minMax"/>
        </c:scaling>
        <c:axPos val="b"/>
        <c:tickLblPos val="low"/>
        <c:txPr>
          <a:bodyPr/>
          <a:lstStyle/>
          <a:p>
            <a:pPr>
              <a:defRPr sz="1200"/>
            </a:pPr>
            <a:endParaRPr lang="hu-HU"/>
          </a:p>
        </c:txPr>
        <c:crossAx val="55895168"/>
        <c:crosses val="autoZero"/>
        <c:auto val="1"/>
        <c:lblAlgn val="ctr"/>
        <c:lblOffset val="100"/>
      </c:catAx>
      <c:valAx>
        <c:axId val="55895168"/>
        <c:scaling>
          <c:orientation val="minMax"/>
          <c:max val="0.30000000000000032"/>
          <c:min val="-0.30000000000000032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hu-HU" dirty="0" err="1" smtClean="0"/>
                  <a:t>Zscore</a:t>
                </a:r>
                <a:r>
                  <a:rPr lang="hu-HU" dirty="0" smtClean="0"/>
                  <a:t>(POLITIKA)*</a:t>
                </a:r>
                <a:endParaRPr lang="hu-HU" dirty="0"/>
              </a:p>
            </c:rich>
          </c:tx>
          <c:layout/>
        </c:title>
        <c:numFmt formatCode="#,##0.0000" sourceLinked="0"/>
        <c:tickLblPos val="nextTo"/>
        <c:txPr>
          <a:bodyPr/>
          <a:lstStyle/>
          <a:p>
            <a:pPr>
              <a:defRPr sz="1100"/>
            </a:pPr>
            <a:endParaRPr lang="hu-HU"/>
          </a:p>
        </c:txPr>
        <c:crossAx val="55893376"/>
        <c:crosses val="autoZero"/>
        <c:crossBetween val="between"/>
        <c:majorUnit val="0.1"/>
      </c:valAx>
    </c:plotArea>
    <c:plotVisOnly val="1"/>
    <c:dispBlanksAs val="gap"/>
  </c:chart>
  <c:spPr>
    <a:solidFill>
      <a:srgbClr val="FFE5D7"/>
    </a:solidFill>
    <a:ln>
      <a:noFill/>
    </a:ln>
  </c:spPr>
  <c:txPr>
    <a:bodyPr/>
    <a:lstStyle/>
    <a:p>
      <a:pPr>
        <a:defRPr>
          <a:latin typeface="Century Schoolbook" pitchFamily="18" charset="0"/>
        </a:defRPr>
      </a:pPr>
      <a:endParaRPr lang="hu-H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style val="1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POLITIKA!$D$3</c:f>
              <c:strCache>
                <c:ptCount val="1"/>
                <c:pt idx="0">
                  <c:v>Zscore(aktivitás)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chemeClr val="accent3">
                  <a:lumMod val="75000"/>
                </a:schemeClr>
              </a:solidFill>
            </c:spPr>
          </c:dPt>
          <c:cat>
            <c:strRef>
              <c:f>'[Adatok-ábrák.xlsx]INDEX, FŐ'!$A$3,'[Adatok-ábrák.xlsx]INDEX, FŐ'!$A$6,'[Adatok-ábrák.xlsx]INDEX, FŐ'!$A$9,'[Adatok-ábrák.xlsx]INDEX, FŐ'!$A$12,'[Adatok-ábrák.xlsx]INDEX, FŐ'!$A$15</c:f>
              <c:strCache>
                <c:ptCount val="5"/>
                <c:pt idx="0">
                  <c:v>18-29 éves</c:v>
                </c:pt>
                <c:pt idx="1">
                  <c:v>30-44 éves</c:v>
                </c:pt>
                <c:pt idx="2">
                  <c:v>45-59 éves</c:v>
                </c:pt>
                <c:pt idx="3">
                  <c:v>60+ éves</c:v>
                </c:pt>
                <c:pt idx="4">
                  <c:v>Összesen</c:v>
                </c:pt>
              </c:strCache>
            </c:strRef>
          </c:cat>
          <c:val>
            <c:numRef>
              <c:f>'[Adatok-ábrák.xlsx]POLITIKA'!$D$4,'[Adatok-ábrák.xlsx]POLITIKA'!$D$7,'[Adatok-ábrák.xlsx]POLITIKA'!$D$10,'[Adatok-ábrák.xlsx]POLITIKA'!$D$13</c:f>
              <c:numCache>
                <c:formatCode>General</c:formatCode>
                <c:ptCount val="4"/>
                <c:pt idx="0">
                  <c:v>3.4116300000000002E-2</c:v>
                </c:pt>
                <c:pt idx="1">
                  <c:v>0.12313430000000006</c:v>
                </c:pt>
                <c:pt idx="2">
                  <c:v>0.11972580000000008</c:v>
                </c:pt>
                <c:pt idx="3">
                  <c:v>-0.26947630000000022</c:v>
                </c:pt>
              </c:numCache>
            </c:numRef>
          </c:val>
        </c:ser>
        <c:gapWidth val="50"/>
        <c:axId val="55919744"/>
        <c:axId val="55921280"/>
      </c:barChart>
      <c:catAx>
        <c:axId val="55919744"/>
        <c:scaling>
          <c:orientation val="minMax"/>
        </c:scaling>
        <c:axPos val="b"/>
        <c:tickLblPos val="low"/>
        <c:txPr>
          <a:bodyPr/>
          <a:lstStyle/>
          <a:p>
            <a:pPr>
              <a:defRPr sz="1050"/>
            </a:pPr>
            <a:endParaRPr lang="hu-HU"/>
          </a:p>
        </c:txPr>
        <c:crossAx val="55921280"/>
        <c:crosses val="autoZero"/>
        <c:auto val="1"/>
        <c:lblAlgn val="ctr"/>
        <c:lblOffset val="100"/>
      </c:catAx>
      <c:valAx>
        <c:axId val="55921280"/>
        <c:scaling>
          <c:orientation val="minMax"/>
          <c:max val="0.30000000000000032"/>
          <c:min val="-0.30000000000000032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hu-HU" dirty="0" err="1" smtClean="0"/>
                  <a:t>Zscroe</a:t>
                </a:r>
                <a:r>
                  <a:rPr lang="hu-HU" baseline="0" dirty="0" smtClean="0"/>
                  <a:t>(aktivitás)*</a:t>
                </a:r>
                <a:endParaRPr lang="hu-HU" dirty="0"/>
              </a:p>
            </c:rich>
          </c:tx>
          <c:layout/>
        </c:title>
        <c:numFmt formatCode="#,##0.0000" sourceLinked="0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55919744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>
          <a:latin typeface="Century Schoolbook" pitchFamily="18" charset="0"/>
        </a:defRPr>
      </a:pPr>
      <a:endParaRPr lang="hu-H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style val="1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POLITIKA!$E$3</c:f>
              <c:strCache>
                <c:ptCount val="1"/>
                <c:pt idx="0">
                  <c:v>Zscore(érdeklődés)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chemeClr val="accent3">
                  <a:lumMod val="75000"/>
                </a:schemeClr>
              </a:solidFill>
            </c:spPr>
          </c:dPt>
          <c:cat>
            <c:strRef>
              <c:f>'[Adatok-ábrák.xlsx]INDEX, FŐ'!$A$3,'[Adatok-ábrák.xlsx]INDEX, FŐ'!$A$6,'[Adatok-ábrák.xlsx]INDEX, FŐ'!$A$9,'[Adatok-ábrák.xlsx]INDEX, FŐ'!$A$12,'[Adatok-ábrák.xlsx]INDEX, FŐ'!$A$15</c:f>
              <c:strCache>
                <c:ptCount val="5"/>
                <c:pt idx="0">
                  <c:v>18-29 éves</c:v>
                </c:pt>
                <c:pt idx="1">
                  <c:v>30-44 éves</c:v>
                </c:pt>
                <c:pt idx="2">
                  <c:v>45-59 éves</c:v>
                </c:pt>
                <c:pt idx="3">
                  <c:v>60+ éves</c:v>
                </c:pt>
                <c:pt idx="4">
                  <c:v>Összesen</c:v>
                </c:pt>
              </c:strCache>
            </c:strRef>
          </c:cat>
          <c:val>
            <c:numRef>
              <c:f>'[Adatok-ábrák.xlsx]POLITIKA'!$E$4,'[Adatok-ábrák.xlsx]POLITIKA'!$E$7,'[Adatok-ábrák.xlsx]POLITIKA'!$E$10,'[Adatok-ábrák.xlsx]POLITIKA'!$E$13</c:f>
              <c:numCache>
                <c:formatCode>General</c:formatCode>
                <c:ptCount val="4"/>
                <c:pt idx="0">
                  <c:v>-0.22669069999999997</c:v>
                </c:pt>
                <c:pt idx="1">
                  <c:v>8.6926000000000069E-3</c:v>
                </c:pt>
                <c:pt idx="2">
                  <c:v>0.15723150000000011</c:v>
                </c:pt>
                <c:pt idx="3">
                  <c:v>2.1720799999999988E-2</c:v>
                </c:pt>
              </c:numCache>
            </c:numRef>
          </c:val>
        </c:ser>
        <c:gapWidth val="50"/>
        <c:axId val="55986816"/>
        <c:axId val="56000896"/>
      </c:barChart>
      <c:catAx>
        <c:axId val="55986816"/>
        <c:scaling>
          <c:orientation val="minMax"/>
        </c:scaling>
        <c:axPos val="b"/>
        <c:tickLblPos val="low"/>
        <c:txPr>
          <a:bodyPr/>
          <a:lstStyle/>
          <a:p>
            <a:pPr>
              <a:defRPr sz="1050"/>
            </a:pPr>
            <a:endParaRPr lang="hu-HU"/>
          </a:p>
        </c:txPr>
        <c:crossAx val="56000896"/>
        <c:crosses val="autoZero"/>
        <c:auto val="1"/>
        <c:lblAlgn val="ctr"/>
        <c:lblOffset val="100"/>
      </c:catAx>
      <c:valAx>
        <c:axId val="56000896"/>
        <c:scaling>
          <c:orientation val="minMax"/>
          <c:max val="0.30000000000000032"/>
          <c:min val="-0.30000000000000032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hu-HU" dirty="0" err="1" smtClean="0"/>
                  <a:t>Zscore</a:t>
                </a:r>
                <a:r>
                  <a:rPr lang="hu-HU" dirty="0" smtClean="0"/>
                  <a:t>(érdeklődés)*</a:t>
                </a:r>
                <a:endParaRPr lang="hu-HU" dirty="0"/>
              </a:p>
            </c:rich>
          </c:tx>
          <c:layout/>
        </c:title>
        <c:numFmt formatCode="#,##0.0000" sourceLinked="0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55986816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>
          <a:latin typeface="Century Schoolbook" pitchFamily="18" charset="0"/>
        </a:defRPr>
      </a:pPr>
      <a:endParaRPr lang="hu-H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style val="1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KÖZÉLET!$C$2</c:f>
              <c:strCache>
                <c:ptCount val="1"/>
                <c:pt idx="0">
                  <c:v>Zscore(KÖZÉLET)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chemeClr val="accent3">
                  <a:lumMod val="75000"/>
                </a:schemeClr>
              </a:solidFill>
            </c:spPr>
          </c:dPt>
          <c:cat>
            <c:strRef>
              <c:f>'[Adatok-ábrák.xlsx]INDEX, FŐ'!$A$3,'[Adatok-ábrák.xlsx]INDEX, FŐ'!$A$6,'[Adatok-ábrák.xlsx]INDEX, FŐ'!$A$9,'[Adatok-ábrák.xlsx]INDEX, FŐ'!$A$12,'[Adatok-ábrák.xlsx]INDEX, FŐ'!$A$15</c:f>
              <c:strCache>
                <c:ptCount val="5"/>
                <c:pt idx="0">
                  <c:v>18-29 éves</c:v>
                </c:pt>
                <c:pt idx="1">
                  <c:v>30-44 éves</c:v>
                </c:pt>
                <c:pt idx="2">
                  <c:v>45-59 éves</c:v>
                </c:pt>
                <c:pt idx="3">
                  <c:v>60+ éves</c:v>
                </c:pt>
                <c:pt idx="4">
                  <c:v>Összesen</c:v>
                </c:pt>
              </c:strCache>
            </c:strRef>
          </c:cat>
          <c:val>
            <c:numRef>
              <c:f>'[Adatok-ábrák.xlsx]KÖZÉLET'!$C$3,'[Adatok-ábrák.xlsx]KÖZÉLET'!$C$6,'[Adatok-ábrák.xlsx]KÖZÉLET'!$C$9,'[Adatok-ábrák.xlsx]KÖZÉLET'!$C$12</c:f>
              <c:numCache>
                <c:formatCode>General</c:formatCode>
                <c:ptCount val="4"/>
                <c:pt idx="0">
                  <c:v>0.18028540000000018</c:v>
                </c:pt>
                <c:pt idx="1">
                  <c:v>0.1401656</c:v>
                </c:pt>
                <c:pt idx="2">
                  <c:v>7.1485000000000007E-2</c:v>
                </c:pt>
                <c:pt idx="3">
                  <c:v>-0.35901870000000036</c:v>
                </c:pt>
              </c:numCache>
            </c:numRef>
          </c:val>
        </c:ser>
        <c:gapWidth val="50"/>
        <c:axId val="62391040"/>
        <c:axId val="62392576"/>
      </c:barChart>
      <c:catAx>
        <c:axId val="62391040"/>
        <c:scaling>
          <c:orientation val="minMax"/>
        </c:scaling>
        <c:axPos val="b"/>
        <c:tickLblPos val="low"/>
        <c:txPr>
          <a:bodyPr/>
          <a:lstStyle/>
          <a:p>
            <a:pPr>
              <a:defRPr sz="1050"/>
            </a:pPr>
            <a:endParaRPr lang="hu-HU"/>
          </a:p>
        </c:txPr>
        <c:crossAx val="62392576"/>
        <c:crosses val="autoZero"/>
        <c:auto val="1"/>
        <c:lblAlgn val="ctr"/>
        <c:lblOffset val="100"/>
      </c:catAx>
      <c:valAx>
        <c:axId val="62392576"/>
        <c:scaling>
          <c:orientation val="minMax"/>
          <c:max val="0.4"/>
          <c:min val="-0.4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000"/>
                </a:pPr>
                <a:r>
                  <a:rPr lang="hu-HU" sz="1000" dirty="0" err="1" smtClean="0"/>
                  <a:t>Zscore</a:t>
                </a:r>
                <a:r>
                  <a:rPr lang="hu-HU" sz="1000" dirty="0" smtClean="0"/>
                  <a:t>(KÖZÉLET)*</a:t>
                </a:r>
                <a:endParaRPr lang="hu-HU" sz="1000" dirty="0"/>
              </a:p>
            </c:rich>
          </c:tx>
          <c:layout/>
        </c:title>
        <c:numFmt formatCode="#,##0.0000" sourceLinked="0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62391040"/>
        <c:crosses val="autoZero"/>
        <c:crossBetween val="between"/>
        <c:majorUnit val="0.1"/>
      </c:valAx>
    </c:plotArea>
    <c:plotVisOnly val="1"/>
    <c:dispBlanksAs val="gap"/>
  </c:chart>
  <c:spPr>
    <a:solidFill>
      <a:srgbClr val="FFE5D7"/>
    </a:solidFill>
    <a:ln>
      <a:noFill/>
    </a:ln>
  </c:spPr>
  <c:txPr>
    <a:bodyPr/>
    <a:lstStyle/>
    <a:p>
      <a:pPr>
        <a:defRPr>
          <a:latin typeface="Century Schoolbook" pitchFamily="18" charset="0"/>
        </a:defRPr>
      </a:pPr>
      <a:endParaRPr lang="hu-H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style val="1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KÖZÉLET!$D$2</c:f>
              <c:strCache>
                <c:ptCount val="1"/>
                <c:pt idx="0">
                  <c:v>Zscore(formális közéleti részvétel)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chemeClr val="accent3">
                  <a:lumMod val="75000"/>
                </a:schemeClr>
              </a:solidFill>
            </c:spPr>
          </c:dPt>
          <c:cat>
            <c:strRef>
              <c:f>'[Adatok-ábrák.xlsx]INDEX, FŐ'!$A$3,'[Adatok-ábrák.xlsx]INDEX, FŐ'!$A$6,'[Adatok-ábrák.xlsx]INDEX, FŐ'!$A$9,'[Adatok-ábrák.xlsx]INDEX, FŐ'!$A$12,'[Adatok-ábrák.xlsx]INDEX, FŐ'!$A$15</c:f>
              <c:strCache>
                <c:ptCount val="5"/>
                <c:pt idx="0">
                  <c:v>18-29 éves</c:v>
                </c:pt>
                <c:pt idx="1">
                  <c:v>30-44 éves</c:v>
                </c:pt>
                <c:pt idx="2">
                  <c:v>45-59 éves</c:v>
                </c:pt>
                <c:pt idx="3">
                  <c:v>60+ éves</c:v>
                </c:pt>
                <c:pt idx="4">
                  <c:v>Összesen</c:v>
                </c:pt>
              </c:strCache>
            </c:strRef>
          </c:cat>
          <c:val>
            <c:numRef>
              <c:f>'[Adatok-ábrák.xlsx]KÖZÉLET'!$D$3,'[Adatok-ábrák.xlsx]KÖZÉLET'!$D$6,'[Adatok-ábrák.xlsx]KÖZÉLET'!$D$9,'[Adatok-ábrák.xlsx]KÖZÉLET'!$D$12</c:f>
              <c:numCache>
                <c:formatCode>General</c:formatCode>
                <c:ptCount val="4"/>
                <c:pt idx="0">
                  <c:v>-2.6232800000000018E-2</c:v>
                </c:pt>
                <c:pt idx="1">
                  <c:v>7.0590500000000014E-2</c:v>
                </c:pt>
                <c:pt idx="2">
                  <c:v>4.32641E-2</c:v>
                </c:pt>
                <c:pt idx="3">
                  <c:v>-8.9327300000000082E-2</c:v>
                </c:pt>
              </c:numCache>
            </c:numRef>
          </c:val>
        </c:ser>
        <c:gapWidth val="50"/>
        <c:axId val="62413056"/>
        <c:axId val="62418944"/>
      </c:barChart>
      <c:catAx>
        <c:axId val="62413056"/>
        <c:scaling>
          <c:orientation val="minMax"/>
        </c:scaling>
        <c:axPos val="b"/>
        <c:tickLblPos val="low"/>
        <c:txPr>
          <a:bodyPr/>
          <a:lstStyle/>
          <a:p>
            <a:pPr>
              <a:defRPr sz="1050"/>
            </a:pPr>
            <a:endParaRPr lang="hu-HU"/>
          </a:p>
        </c:txPr>
        <c:crossAx val="62418944"/>
        <c:crosses val="autoZero"/>
        <c:auto val="1"/>
        <c:lblAlgn val="ctr"/>
        <c:lblOffset val="100"/>
      </c:catAx>
      <c:valAx>
        <c:axId val="62418944"/>
        <c:scaling>
          <c:orientation val="minMax"/>
          <c:max val="0.4"/>
          <c:min val="-0.4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hu-HU" dirty="0" err="1" smtClean="0"/>
                  <a:t>Zscore</a:t>
                </a:r>
                <a:r>
                  <a:rPr lang="hu-HU" dirty="0" smtClean="0"/>
                  <a:t>(szervezeti </a:t>
                </a:r>
                <a:r>
                  <a:rPr lang="hu-HU" baseline="0" dirty="0" smtClean="0"/>
                  <a:t>részvétel)</a:t>
                </a:r>
                <a:endParaRPr lang="hu-HU" dirty="0"/>
              </a:p>
            </c:rich>
          </c:tx>
          <c:layout/>
        </c:title>
        <c:numFmt formatCode="#,##0.0000" sourceLinked="0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62413056"/>
        <c:crosses val="autoZero"/>
        <c:crossBetween val="between"/>
        <c:majorUnit val="0.1"/>
      </c:valAx>
    </c:plotArea>
    <c:plotVisOnly val="1"/>
    <c:dispBlanksAs val="gap"/>
  </c:chart>
  <c:spPr>
    <a:ln>
      <a:noFill/>
    </a:ln>
  </c:spPr>
  <c:txPr>
    <a:bodyPr/>
    <a:lstStyle/>
    <a:p>
      <a:pPr>
        <a:defRPr>
          <a:latin typeface="Century Schoolbook" pitchFamily="18" charset="0"/>
        </a:defRPr>
      </a:pPr>
      <a:endParaRPr lang="hu-H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style val="1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KÖZÉLET!$E$2</c:f>
              <c:strCache>
                <c:ptCount val="1"/>
                <c:pt idx="0">
                  <c:v>Zscore(aktitivás)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chemeClr val="accent3">
                  <a:lumMod val="75000"/>
                </a:schemeClr>
              </a:solidFill>
            </c:spPr>
          </c:dPt>
          <c:cat>
            <c:strRef>
              <c:f>'[Adatok-ábrák.xlsx]INDEX, FŐ'!$A$3,'[Adatok-ábrák.xlsx]INDEX, FŐ'!$A$6,'[Adatok-ábrák.xlsx]INDEX, FŐ'!$A$9,'[Adatok-ábrák.xlsx]INDEX, FŐ'!$A$12,'[Adatok-ábrák.xlsx]INDEX, FŐ'!$A$15</c:f>
              <c:strCache>
                <c:ptCount val="5"/>
                <c:pt idx="0">
                  <c:v>18-29 éves</c:v>
                </c:pt>
                <c:pt idx="1">
                  <c:v>30-44 éves</c:v>
                </c:pt>
                <c:pt idx="2">
                  <c:v>45-59 éves</c:v>
                </c:pt>
                <c:pt idx="3">
                  <c:v>60+ éves</c:v>
                </c:pt>
                <c:pt idx="4">
                  <c:v>Összesen</c:v>
                </c:pt>
              </c:strCache>
            </c:strRef>
          </c:cat>
          <c:val>
            <c:numRef>
              <c:f>'[Adatok-ábrák.xlsx]KÖZÉLET'!$E$3,'[Adatok-ábrák.xlsx]KÖZÉLET'!$E$6,'[Adatok-ábrák.xlsx]KÖZÉLET'!$E$9,'[Adatok-ábrák.xlsx]KÖZÉLET'!$E$12</c:f>
              <c:numCache>
                <c:formatCode>General</c:formatCode>
                <c:ptCount val="4"/>
                <c:pt idx="0">
                  <c:v>0.11284760000000001</c:v>
                </c:pt>
                <c:pt idx="1">
                  <c:v>0.13944880000000018</c:v>
                </c:pt>
                <c:pt idx="2">
                  <c:v>9.9400100000000005E-2</c:v>
                </c:pt>
                <c:pt idx="3">
                  <c:v>-0.3287053000000002</c:v>
                </c:pt>
              </c:numCache>
            </c:numRef>
          </c:val>
        </c:ser>
        <c:gapWidth val="50"/>
        <c:axId val="63635456"/>
        <c:axId val="63636992"/>
      </c:barChart>
      <c:catAx>
        <c:axId val="63635456"/>
        <c:scaling>
          <c:orientation val="minMax"/>
        </c:scaling>
        <c:axPos val="b"/>
        <c:tickLblPos val="low"/>
        <c:txPr>
          <a:bodyPr/>
          <a:lstStyle/>
          <a:p>
            <a:pPr>
              <a:defRPr sz="1050"/>
            </a:pPr>
            <a:endParaRPr lang="hu-HU"/>
          </a:p>
        </c:txPr>
        <c:crossAx val="63636992"/>
        <c:crosses val="autoZero"/>
        <c:auto val="1"/>
        <c:lblAlgn val="ctr"/>
        <c:lblOffset val="100"/>
      </c:catAx>
      <c:valAx>
        <c:axId val="63636992"/>
        <c:scaling>
          <c:orientation val="minMax"/>
          <c:max val="0.4"/>
          <c:min val="-0.4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hu-HU" dirty="0" err="1" smtClean="0"/>
                  <a:t>Zscore</a:t>
                </a:r>
                <a:r>
                  <a:rPr lang="hu-HU" dirty="0" smtClean="0"/>
                  <a:t>(aktivitás)*</a:t>
                </a:r>
                <a:endParaRPr lang="hu-HU" dirty="0"/>
              </a:p>
            </c:rich>
          </c:tx>
          <c:layout/>
        </c:title>
        <c:numFmt formatCode="#,##0.0000" sourceLinked="0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63635456"/>
        <c:crosses val="autoZero"/>
        <c:crossBetween val="between"/>
        <c:majorUnit val="0.1"/>
      </c:valAx>
    </c:plotArea>
    <c:plotVisOnly val="1"/>
    <c:dispBlanksAs val="gap"/>
  </c:chart>
  <c:spPr>
    <a:ln>
      <a:noFill/>
    </a:ln>
  </c:spPr>
  <c:txPr>
    <a:bodyPr/>
    <a:lstStyle/>
    <a:p>
      <a:pPr>
        <a:defRPr>
          <a:latin typeface="Century Schoolbook" pitchFamily="18" charset="0"/>
        </a:defRPr>
      </a:pPr>
      <a:endParaRPr lang="hu-H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style val="1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KÖZÉLET!$F$2</c:f>
              <c:strCache>
                <c:ptCount val="1"/>
                <c:pt idx="0">
                  <c:v>Zscore(érdeklődés)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chemeClr val="accent3">
                  <a:lumMod val="75000"/>
                </a:schemeClr>
              </a:solidFill>
            </c:spPr>
          </c:dPt>
          <c:cat>
            <c:strRef>
              <c:f>'[Adatok-ábrák.xlsx]INDEX, FŐ'!$A$3,'[Adatok-ábrák.xlsx]INDEX, FŐ'!$A$6,'[Adatok-ábrák.xlsx]INDEX, FŐ'!$A$9,'[Adatok-ábrák.xlsx]INDEX, FŐ'!$A$12,'[Adatok-ábrák.xlsx]INDEX, FŐ'!$A$15</c:f>
              <c:strCache>
                <c:ptCount val="5"/>
                <c:pt idx="0">
                  <c:v>18-29 éves</c:v>
                </c:pt>
                <c:pt idx="1">
                  <c:v>30-44 éves</c:v>
                </c:pt>
                <c:pt idx="2">
                  <c:v>45-59 éves</c:v>
                </c:pt>
                <c:pt idx="3">
                  <c:v>60+ éves</c:v>
                </c:pt>
                <c:pt idx="4">
                  <c:v>Összesen</c:v>
                </c:pt>
              </c:strCache>
            </c:strRef>
          </c:cat>
          <c:val>
            <c:numRef>
              <c:f>'[Adatok-ábrák.xlsx]KÖZÉLET'!$F$3,'[Adatok-ábrák.xlsx]KÖZÉLET'!$F$6,'[Adatok-ábrák.xlsx]KÖZÉLET'!$F$9,'[Adatok-ábrák.xlsx]KÖZÉLET'!$F$12</c:f>
              <c:numCache>
                <c:formatCode>General</c:formatCode>
                <c:ptCount val="4"/>
                <c:pt idx="0">
                  <c:v>0.2719155000000002</c:v>
                </c:pt>
                <c:pt idx="1">
                  <c:v>6.5925899999999996E-2</c:v>
                </c:pt>
                <c:pt idx="2">
                  <c:v>-1.5545800000000009E-2</c:v>
                </c:pt>
                <c:pt idx="3">
                  <c:v>-0.27158310000000002</c:v>
                </c:pt>
              </c:numCache>
            </c:numRef>
          </c:val>
        </c:ser>
        <c:gapWidth val="50"/>
        <c:axId val="63653376"/>
        <c:axId val="63654912"/>
      </c:barChart>
      <c:catAx>
        <c:axId val="63653376"/>
        <c:scaling>
          <c:orientation val="minMax"/>
        </c:scaling>
        <c:axPos val="b"/>
        <c:tickLblPos val="low"/>
        <c:txPr>
          <a:bodyPr/>
          <a:lstStyle/>
          <a:p>
            <a:pPr>
              <a:defRPr sz="1050"/>
            </a:pPr>
            <a:endParaRPr lang="hu-HU"/>
          </a:p>
        </c:txPr>
        <c:crossAx val="63654912"/>
        <c:crosses val="autoZero"/>
        <c:auto val="1"/>
        <c:lblAlgn val="ctr"/>
        <c:lblOffset val="100"/>
      </c:catAx>
      <c:valAx>
        <c:axId val="63654912"/>
        <c:scaling>
          <c:orientation val="minMax"/>
          <c:max val="0.4"/>
          <c:min val="-0.4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hu-HU" dirty="0" err="1" smtClean="0"/>
                  <a:t>Zscore</a:t>
                </a:r>
                <a:r>
                  <a:rPr lang="hu-HU" dirty="0" smtClean="0"/>
                  <a:t>(érdeklődés)*</a:t>
                </a:r>
                <a:endParaRPr lang="hu-HU" dirty="0"/>
              </a:p>
            </c:rich>
          </c:tx>
          <c:layout/>
        </c:title>
        <c:numFmt formatCode="#,##0.0000" sourceLinked="0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63653376"/>
        <c:crosses val="autoZero"/>
        <c:crossBetween val="between"/>
        <c:majorUnit val="0.1"/>
      </c:valAx>
    </c:plotArea>
    <c:plotVisOnly val="1"/>
    <c:dispBlanksAs val="gap"/>
  </c:chart>
  <c:spPr>
    <a:ln>
      <a:noFill/>
    </a:ln>
  </c:spPr>
  <c:txPr>
    <a:bodyPr/>
    <a:lstStyle/>
    <a:p>
      <a:pPr>
        <a:defRPr>
          <a:latin typeface="Century Schoolbook" pitchFamily="18" charset="0"/>
        </a:defRPr>
      </a:pPr>
      <a:endParaRPr lang="hu-H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style val="1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KÖZÖSSÉG!$C$2</c:f>
              <c:strCache>
                <c:ptCount val="1"/>
                <c:pt idx="0">
                  <c:v>Zscore(KÖZÖSSÉG)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chemeClr val="accent3">
                  <a:lumMod val="75000"/>
                </a:schemeClr>
              </a:solidFill>
            </c:spPr>
          </c:dPt>
          <c:cat>
            <c:strRef>
              <c:f>('INDEX, FŐ'!$A$3,'INDEX, FŐ'!$A$6,'INDEX, FŐ'!$A$9,'INDEX, FŐ'!$A$12,'INDEX, FŐ'!$A$15)</c:f>
              <c:strCache>
                <c:ptCount val="5"/>
                <c:pt idx="0">
                  <c:v>18-29 éves</c:v>
                </c:pt>
                <c:pt idx="1">
                  <c:v>30-44 éves</c:v>
                </c:pt>
                <c:pt idx="2">
                  <c:v>45-59 éves</c:v>
                </c:pt>
                <c:pt idx="3">
                  <c:v>60+ éves</c:v>
                </c:pt>
                <c:pt idx="4">
                  <c:v>Összesen</c:v>
                </c:pt>
              </c:strCache>
            </c:strRef>
          </c:cat>
          <c:val>
            <c:numRef>
              <c:f>(KÖZÖSSÉG!$C$3,KÖZÖSSÉG!$C$6,KÖZÖSSÉG!$C$9,KÖZÖSSÉG!$C$12)</c:f>
              <c:numCache>
                <c:formatCode>General</c:formatCode>
                <c:ptCount val="4"/>
                <c:pt idx="0">
                  <c:v>0.35009970000000001</c:v>
                </c:pt>
                <c:pt idx="1">
                  <c:v>1.3128500000000005E-2</c:v>
                </c:pt>
                <c:pt idx="2">
                  <c:v>-7.6812200000000025E-2</c:v>
                </c:pt>
                <c:pt idx="3">
                  <c:v>-0.2308848</c:v>
                </c:pt>
              </c:numCache>
            </c:numRef>
          </c:val>
        </c:ser>
        <c:gapWidth val="50"/>
        <c:axId val="63720448"/>
        <c:axId val="63734528"/>
      </c:barChart>
      <c:catAx>
        <c:axId val="63720448"/>
        <c:scaling>
          <c:orientation val="minMax"/>
        </c:scaling>
        <c:axPos val="b"/>
        <c:tickLblPos val="low"/>
        <c:txPr>
          <a:bodyPr/>
          <a:lstStyle/>
          <a:p>
            <a:pPr>
              <a:defRPr sz="1050"/>
            </a:pPr>
            <a:endParaRPr lang="hu-HU"/>
          </a:p>
        </c:txPr>
        <c:crossAx val="63734528"/>
        <c:crosses val="autoZero"/>
        <c:auto val="1"/>
        <c:lblAlgn val="ctr"/>
        <c:lblOffset val="100"/>
      </c:catAx>
      <c:valAx>
        <c:axId val="63734528"/>
        <c:scaling>
          <c:orientation val="minMax"/>
          <c:max val="0.60000000000000042"/>
          <c:min val="-0.60000000000000042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hu-HU" dirty="0" err="1" smtClean="0"/>
                  <a:t>Zscore</a:t>
                </a:r>
                <a:r>
                  <a:rPr lang="hu-HU" dirty="0" smtClean="0"/>
                  <a:t>(KÖZÖSSÉG)*</a:t>
                </a:r>
                <a:endParaRPr lang="hu-HU" dirty="0"/>
              </a:p>
            </c:rich>
          </c:tx>
          <c:layout/>
        </c:title>
        <c:numFmt formatCode="#,##0.0000" sourceLinked="0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63720448"/>
        <c:crosses val="autoZero"/>
        <c:crossBetween val="between"/>
        <c:majorUnit val="0.2"/>
      </c:valAx>
    </c:plotArea>
    <c:plotVisOnly val="1"/>
    <c:dispBlanksAs val="gap"/>
  </c:chart>
  <c:spPr>
    <a:solidFill>
      <a:srgbClr val="FFE5D7"/>
    </a:solidFill>
    <a:ln>
      <a:noFill/>
    </a:ln>
  </c:spPr>
  <c:txPr>
    <a:bodyPr/>
    <a:lstStyle/>
    <a:p>
      <a:pPr>
        <a:defRPr>
          <a:latin typeface="Century Schoolbook" pitchFamily="18" charset="0"/>
        </a:defRPr>
      </a:pPr>
      <a:endParaRPr lang="hu-H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F43080-D334-4233-B361-4421BD18AE0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250F909-7E0A-455B-BCE1-7DEE2266B314}">
      <dgm:prSet custT="1"/>
      <dgm:spPr>
        <a:ln>
          <a:noFill/>
        </a:ln>
      </dgm:spPr>
      <dgm:t>
        <a:bodyPr/>
        <a:lstStyle/>
        <a:p>
          <a:pPr rtl="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hu-HU" sz="2200" b="1" cap="small" baseline="0" dirty="0" smtClean="0"/>
            <a:t>Az átfogó kutatás rövid bemutatása</a:t>
          </a:r>
          <a:endParaRPr lang="hu-HU" sz="2200" b="1" cap="small" baseline="0" dirty="0"/>
        </a:p>
      </dgm:t>
    </dgm:pt>
    <dgm:pt modelId="{CC9D67BC-2A83-4193-8DF3-BC4E9C1333E0}" type="parTrans" cxnId="{9322B73D-C109-47D2-9FD9-991AA8707DD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6FEF91A2-225C-4FC4-8208-195A0E03667A}" type="sibTrans" cxnId="{9322B73D-C109-47D2-9FD9-991AA8707DD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9A2CBEBE-19B7-4B15-BDD6-322FBD0961EE}">
      <dgm:prSet custT="1"/>
      <dgm:spPr/>
      <dgm:t>
        <a:bodyPr/>
        <a:lstStyle/>
        <a:p>
          <a:pPr rtl="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hu-HU" sz="1900" dirty="0" smtClean="0"/>
            <a:t>Általános elméleti háttér</a:t>
          </a:r>
          <a:endParaRPr lang="hu-HU" sz="1900" dirty="0"/>
        </a:p>
      </dgm:t>
    </dgm:pt>
    <dgm:pt modelId="{D48C93F0-5368-43A9-9732-BECA11788020}" type="parTrans" cxnId="{D5B68203-4419-45E9-8F46-298F2F60015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B3136957-6EEE-4797-92B9-6CF2C9E5324B}" type="sibTrans" cxnId="{D5B68203-4419-45E9-8F46-298F2F60015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EB9E2748-D289-41C7-B9AD-D1E7D2AB75A3}">
      <dgm:prSet custT="1"/>
      <dgm:spPr/>
      <dgm:t>
        <a:bodyPr/>
        <a:lstStyle/>
        <a:p>
          <a:pPr rtl="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hu-HU" sz="1900" dirty="0" smtClean="0"/>
            <a:t>Adatok és mérések</a:t>
          </a:r>
          <a:endParaRPr lang="hu-HU" sz="1900" dirty="0"/>
        </a:p>
      </dgm:t>
    </dgm:pt>
    <dgm:pt modelId="{F51B7106-9A53-417B-8574-2F564AA2E595}" type="parTrans" cxnId="{48F65803-A3B2-4D1F-ABB5-47E29D4507A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647565D8-7352-4286-8794-C08EE372CEB1}" type="sibTrans" cxnId="{48F65803-A3B2-4D1F-ABB5-47E29D4507A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2D3E3716-321E-4B4A-BBD1-45EFD8741116}">
      <dgm:prSet custT="1"/>
      <dgm:spPr>
        <a:ln>
          <a:noFill/>
        </a:ln>
      </dgm:spPr>
      <dgm:t>
        <a:bodyPr/>
        <a:lstStyle/>
        <a:p>
          <a:pPr rtl="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hu-HU" sz="2200" b="1" cap="small" baseline="0" dirty="0" smtClean="0"/>
            <a:t>Specifikus empirikus kutatásunk eredményei</a:t>
          </a:r>
          <a:endParaRPr lang="hu-HU" sz="2200" b="1" cap="small" baseline="0" dirty="0"/>
        </a:p>
      </dgm:t>
    </dgm:pt>
    <dgm:pt modelId="{076C5A73-0CA5-49E3-B38C-82F039783A05}" type="parTrans" cxnId="{5DD20FF1-CBEC-4450-AF7D-8572594808A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8BDC1ADD-2B67-4B29-BEA6-F6C0B765DDB7}" type="sibTrans" cxnId="{5DD20FF1-CBEC-4450-AF7D-8572594808A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3CE82EFE-0D02-485A-A862-B8BB8F7714AD}">
      <dgm:prSet custT="1"/>
      <dgm:spPr/>
      <dgm:t>
        <a:bodyPr/>
        <a:lstStyle/>
        <a:p>
          <a:pPr rtl="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hu-HU" sz="1900" dirty="0" smtClean="0"/>
            <a:t>Korcsoportok szerinti vizsgálat</a:t>
          </a:r>
          <a:endParaRPr lang="hu-HU" sz="1900" dirty="0"/>
        </a:p>
      </dgm:t>
    </dgm:pt>
    <dgm:pt modelId="{92592DDA-65E0-4188-8C91-753BA7ABC7D4}" type="parTrans" cxnId="{41497A81-49E4-452E-94E0-394FE67B638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EA0C1F60-F41B-48F5-BB79-59A4E2715CDD}" type="sibTrans" cxnId="{41497A81-49E4-452E-94E0-394FE67B638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7E6B901F-AB14-48C8-82CA-B7D1895424AD}">
      <dgm:prSet custT="1"/>
      <dgm:spPr/>
      <dgm:t>
        <a:bodyPr/>
        <a:lstStyle/>
        <a:p>
          <a:pPr rtl="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hu-HU" sz="1900" dirty="0" smtClean="0"/>
            <a:t>Fiatalok állampolgársági tudatosságának és aktivitásának jellemzői</a:t>
          </a:r>
          <a:endParaRPr lang="hu-HU" sz="1900" dirty="0"/>
        </a:p>
      </dgm:t>
    </dgm:pt>
    <dgm:pt modelId="{CDD1A746-EFBA-469E-8FC8-687A2B62C17E}" type="parTrans" cxnId="{2EC125AD-463C-46B7-AE8A-6297A5B5D92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60F8A0B0-368E-4573-B66F-29C8E097DAFE}" type="sibTrans" cxnId="{2EC125AD-463C-46B7-AE8A-6297A5B5D92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AC8D1C0A-F30A-4292-86BD-45811F5EC8CF}">
      <dgm:prSet custT="1"/>
      <dgm:spPr>
        <a:ln>
          <a:noFill/>
        </a:ln>
      </dgm:spPr>
      <dgm:t>
        <a:bodyPr/>
        <a:lstStyle/>
        <a:p>
          <a:pPr rtl="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hu-HU" sz="2200" b="1" cap="small" baseline="0" dirty="0" smtClean="0"/>
            <a:t>Összegzés</a:t>
          </a:r>
          <a:endParaRPr lang="hu-HU" sz="2200" b="1" cap="small" baseline="0" dirty="0"/>
        </a:p>
      </dgm:t>
    </dgm:pt>
    <dgm:pt modelId="{4794C7E3-023A-4DCF-8F62-A1B9F8B086D5}" type="parTrans" cxnId="{B8EDAE26-126C-4E77-8239-FB845590897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B509AB10-780D-4FF6-AF87-D21D7924AA35}" type="sibTrans" cxnId="{B8EDAE26-126C-4E77-8239-FB845590897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C8CDEF9D-2C70-49EC-9EAC-6E94754E531A}">
      <dgm:prSet custT="1"/>
      <dgm:spPr/>
      <dgm:t>
        <a:bodyPr/>
        <a:lstStyle/>
        <a:p>
          <a:pPr rtl="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 sz="400" dirty="0"/>
        </a:p>
      </dgm:t>
    </dgm:pt>
    <dgm:pt modelId="{6484810F-C99F-435F-880E-005ED6024B79}" type="parTrans" cxnId="{3AB7E674-CC62-4C8C-88E7-1BD65A6E50F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0E55CCD2-1C4E-413D-9B6E-7CB76DC1DB2C}" type="sibTrans" cxnId="{3AB7E674-CC62-4C8C-88E7-1BD65A6E50F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C2FC6CE4-B538-46F3-9220-25B33A2D5638}">
      <dgm:prSet custT="1"/>
      <dgm:spPr/>
      <dgm:t>
        <a:bodyPr/>
        <a:lstStyle/>
        <a:p>
          <a:pPr rtl="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hu-HU" sz="1900" dirty="0" smtClean="0"/>
            <a:t>Jelenlegi témánk kérdései, elméleti háttér</a:t>
          </a:r>
          <a:endParaRPr lang="hu-HU" sz="1900" dirty="0"/>
        </a:p>
      </dgm:t>
    </dgm:pt>
    <dgm:pt modelId="{84313F68-F222-414C-841A-E692D70075C4}" type="sibTrans" cxnId="{EC57BE75-2C3B-49DA-9B05-0402389A3FC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5771AAE3-15A2-40EA-A149-C1BEF165FF7D}" type="parTrans" cxnId="{EC57BE75-2C3B-49DA-9B05-0402389A3FC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FADB90BC-38FB-4BF0-90B0-B95114449482}">
      <dgm:prSet custT="1"/>
      <dgm:spPr/>
      <dgm:t>
        <a:bodyPr/>
        <a:lstStyle/>
        <a:p>
          <a:pPr rtl="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 sz="400" dirty="0"/>
        </a:p>
      </dgm:t>
    </dgm:pt>
    <dgm:pt modelId="{286F6F3F-9ACE-475A-89BC-A5DE4D294DDB}" type="parTrans" cxnId="{ACA784C2-8304-4534-9A7B-D081A04068CE}">
      <dgm:prSet/>
      <dgm:spPr/>
      <dgm:t>
        <a:bodyPr/>
        <a:lstStyle/>
        <a:p>
          <a:endParaRPr lang="hu-HU"/>
        </a:p>
      </dgm:t>
    </dgm:pt>
    <dgm:pt modelId="{9D850BFD-9E16-4D6B-B244-5F38B48B4F20}" type="sibTrans" cxnId="{ACA784C2-8304-4534-9A7B-D081A04068CE}">
      <dgm:prSet/>
      <dgm:spPr/>
      <dgm:t>
        <a:bodyPr/>
        <a:lstStyle/>
        <a:p>
          <a:endParaRPr lang="hu-HU"/>
        </a:p>
      </dgm:t>
    </dgm:pt>
    <dgm:pt modelId="{3D951BB0-0E43-413C-A1A0-E9A1498A3DA2}">
      <dgm:prSet custT="1"/>
      <dgm:spPr/>
      <dgm:t>
        <a:bodyPr/>
        <a:lstStyle/>
        <a:p>
          <a:pPr rtl="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hu-HU" sz="1900" dirty="0" smtClean="0"/>
            <a:t>Aktív Állampolgárság Index</a:t>
          </a:r>
          <a:endParaRPr lang="hu-HU" sz="1900" dirty="0"/>
        </a:p>
      </dgm:t>
    </dgm:pt>
    <dgm:pt modelId="{7783E67B-21DB-4195-B6A5-C2F26EC6D03B}" type="parTrans" cxnId="{2B5B46F0-EB2D-4FB4-B002-C393C9053792}">
      <dgm:prSet/>
      <dgm:spPr/>
      <dgm:t>
        <a:bodyPr/>
        <a:lstStyle/>
        <a:p>
          <a:endParaRPr lang="hu-HU"/>
        </a:p>
      </dgm:t>
    </dgm:pt>
    <dgm:pt modelId="{9466652B-32CC-4E03-80F2-53B2C30239F8}" type="sibTrans" cxnId="{2B5B46F0-EB2D-4FB4-B002-C393C9053792}">
      <dgm:prSet/>
      <dgm:spPr/>
      <dgm:t>
        <a:bodyPr/>
        <a:lstStyle/>
        <a:p>
          <a:endParaRPr lang="hu-HU"/>
        </a:p>
      </dgm:t>
    </dgm:pt>
    <dgm:pt modelId="{4B68EB6B-3B63-46AD-8595-DF713DF869A7}">
      <dgm:prSet custT="1"/>
      <dgm:spPr/>
      <dgm:t>
        <a:bodyPr/>
        <a:lstStyle/>
        <a:p>
          <a:pPr rtl="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hu-HU" sz="1900" dirty="0" smtClean="0"/>
            <a:t>Alaphipotézis</a:t>
          </a:r>
          <a:endParaRPr lang="hu-HU" sz="1900" dirty="0"/>
        </a:p>
      </dgm:t>
    </dgm:pt>
    <dgm:pt modelId="{6FB3713B-603A-427A-B6E2-B477A61A7E09}" type="parTrans" cxnId="{EA53F953-5ADB-49A8-B603-8891BBF1F5C4}">
      <dgm:prSet/>
      <dgm:spPr/>
      <dgm:t>
        <a:bodyPr/>
        <a:lstStyle/>
        <a:p>
          <a:endParaRPr lang="hu-HU"/>
        </a:p>
      </dgm:t>
    </dgm:pt>
    <dgm:pt modelId="{D98E3A6B-EB20-4A2D-879B-6DC4F8C8399E}" type="sibTrans" cxnId="{EA53F953-5ADB-49A8-B603-8891BBF1F5C4}">
      <dgm:prSet/>
      <dgm:spPr/>
      <dgm:t>
        <a:bodyPr/>
        <a:lstStyle/>
        <a:p>
          <a:endParaRPr lang="hu-HU"/>
        </a:p>
      </dgm:t>
    </dgm:pt>
    <dgm:pt modelId="{0BFE17DA-9435-4EBF-AA92-EAB3C9905983}" type="pres">
      <dgm:prSet presAssocID="{F6F43080-D334-4233-B361-4421BD18AE0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3E61FC09-B768-422F-A0B9-430830661F07}" type="pres">
      <dgm:prSet presAssocID="{3250F909-7E0A-455B-BCE1-7DEE2266B314}" presName="parentText" presStyleLbl="node1" presStyleIdx="0" presStyleCnt="3" custScaleX="100000" custLinFactNeighborX="-8521" custLinFactNeighborY="-2996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F8ECEAC-18AD-459A-A3A7-A1FD07A33717}" type="pres">
      <dgm:prSet presAssocID="{3250F909-7E0A-455B-BCE1-7DEE2266B314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FD17FF4-6AB2-4BF4-83B3-550A44F695D3}" type="pres">
      <dgm:prSet presAssocID="{2D3E3716-321E-4B4A-BBD1-45EFD8741116}" presName="parentText" presStyleLbl="node1" presStyleIdx="1" presStyleCnt="3" custScaleX="100000" custScaleY="104348" custLinFactNeighborX="-8520" custLinFactNeighborY="611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E75ECBB-172E-4CFF-BEBC-078E055F0F83}" type="pres">
      <dgm:prSet presAssocID="{2D3E3716-321E-4B4A-BBD1-45EFD8741116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0DDFB74-A1AC-4825-AA83-A2B63AD02176}" type="pres">
      <dgm:prSet presAssocID="{AC8D1C0A-F30A-4292-86BD-45811F5EC8CF}" presName="parentText" presStyleLbl="node1" presStyleIdx="2" presStyleCnt="3" custScaleX="100000" custScaleY="100715" custLinFactNeighborX="-6536" custLinFactNeighborY="0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EF683530-F77A-450C-AD0F-E476707515E4}" type="presOf" srcId="{EB9E2748-D289-41C7-B9AD-D1E7D2AB75A3}" destId="{9F8ECEAC-18AD-459A-A3A7-A1FD07A33717}" srcOrd="0" destOrd="2" presId="urn:microsoft.com/office/officeart/2005/8/layout/vList2"/>
    <dgm:cxn modelId="{5DD20FF1-CBEC-4450-AF7D-8572594808A6}" srcId="{F6F43080-D334-4233-B361-4421BD18AE06}" destId="{2D3E3716-321E-4B4A-BBD1-45EFD8741116}" srcOrd="1" destOrd="0" parTransId="{076C5A73-0CA5-49E3-B38C-82F039783A05}" sibTransId="{8BDC1ADD-2B67-4B29-BEA6-F6C0B765DDB7}"/>
    <dgm:cxn modelId="{146DADD7-F3A2-471E-A623-D300F0E578FC}" type="presOf" srcId="{4B68EB6B-3B63-46AD-8595-DF713DF869A7}" destId="{9F8ECEAC-18AD-459A-A3A7-A1FD07A33717}" srcOrd="0" destOrd="1" presId="urn:microsoft.com/office/officeart/2005/8/layout/vList2"/>
    <dgm:cxn modelId="{55A6EB72-D268-4824-AB96-DC3F87EBF6CC}" type="presOf" srcId="{AC8D1C0A-F30A-4292-86BD-45811F5EC8CF}" destId="{00DDFB74-A1AC-4825-AA83-A2B63AD02176}" srcOrd="0" destOrd="0" presId="urn:microsoft.com/office/officeart/2005/8/layout/vList2"/>
    <dgm:cxn modelId="{73AA4FB3-C4FC-442F-A3C5-4A9CC6E92477}" type="presOf" srcId="{7E6B901F-AB14-48C8-82CA-B7D1895424AD}" destId="{CE75ECBB-172E-4CFF-BEBC-078E055F0F83}" srcOrd="0" destOrd="4" presId="urn:microsoft.com/office/officeart/2005/8/layout/vList2"/>
    <dgm:cxn modelId="{B8EDAE26-126C-4E77-8239-FB845590897C}" srcId="{F6F43080-D334-4233-B361-4421BD18AE06}" destId="{AC8D1C0A-F30A-4292-86BD-45811F5EC8CF}" srcOrd="2" destOrd="0" parTransId="{4794C7E3-023A-4DCF-8F62-A1B9F8B086D5}" sibTransId="{B509AB10-780D-4FF6-AF87-D21D7924AA35}"/>
    <dgm:cxn modelId="{D7F57250-623F-4383-9CE1-3E74EA08B509}" type="presOf" srcId="{9A2CBEBE-19B7-4B15-BDD6-322FBD0961EE}" destId="{9F8ECEAC-18AD-459A-A3A7-A1FD07A33717}" srcOrd="0" destOrd="0" presId="urn:microsoft.com/office/officeart/2005/8/layout/vList2"/>
    <dgm:cxn modelId="{41497A81-49E4-452E-94E0-394FE67B6383}" srcId="{2D3E3716-321E-4B4A-BBD1-45EFD8741116}" destId="{3CE82EFE-0D02-485A-A862-B8BB8F7714AD}" srcOrd="3" destOrd="0" parTransId="{92592DDA-65E0-4188-8C91-753BA7ABC7D4}" sibTransId="{EA0C1F60-F41B-48F5-BB79-59A4E2715CDD}"/>
    <dgm:cxn modelId="{ACA784C2-8304-4534-9A7B-D081A04068CE}" srcId="{2D3E3716-321E-4B4A-BBD1-45EFD8741116}" destId="{FADB90BC-38FB-4BF0-90B0-B95114449482}" srcOrd="5" destOrd="0" parTransId="{286F6F3F-9ACE-475A-89BC-A5DE4D294DDB}" sibTransId="{9D850BFD-9E16-4D6B-B244-5F38B48B4F20}"/>
    <dgm:cxn modelId="{9322B73D-C109-47D2-9FD9-991AA8707DD2}" srcId="{F6F43080-D334-4233-B361-4421BD18AE06}" destId="{3250F909-7E0A-455B-BCE1-7DEE2266B314}" srcOrd="0" destOrd="0" parTransId="{CC9D67BC-2A83-4193-8DF3-BC4E9C1333E0}" sibTransId="{6FEF91A2-225C-4FC4-8208-195A0E03667A}"/>
    <dgm:cxn modelId="{2C5C1787-696C-4C3D-9283-023274C1D8BE}" type="presOf" srcId="{2D3E3716-321E-4B4A-BBD1-45EFD8741116}" destId="{3FD17FF4-6AB2-4BF4-83B3-550A44F695D3}" srcOrd="0" destOrd="0" presId="urn:microsoft.com/office/officeart/2005/8/layout/vList2"/>
    <dgm:cxn modelId="{EC57BE75-2C3B-49DA-9B05-0402389A3FC8}" srcId="{2D3E3716-321E-4B4A-BBD1-45EFD8741116}" destId="{C2FC6CE4-B538-46F3-9220-25B33A2D5638}" srcOrd="1" destOrd="0" parTransId="{5771AAE3-15A2-40EA-A149-C1BEF165FF7D}" sibTransId="{84313F68-F222-414C-841A-E692D70075C4}"/>
    <dgm:cxn modelId="{EA53F953-5ADB-49A8-B603-8891BBF1F5C4}" srcId="{3250F909-7E0A-455B-BCE1-7DEE2266B314}" destId="{4B68EB6B-3B63-46AD-8595-DF713DF869A7}" srcOrd="1" destOrd="0" parTransId="{6FB3713B-603A-427A-B6E2-B477A61A7E09}" sibTransId="{D98E3A6B-EB20-4A2D-879B-6DC4F8C8399E}"/>
    <dgm:cxn modelId="{97474757-31D0-4097-946F-13FCFF66A98C}" type="presOf" srcId="{F6F43080-D334-4233-B361-4421BD18AE06}" destId="{0BFE17DA-9435-4EBF-AA92-EAB3C9905983}" srcOrd="0" destOrd="0" presId="urn:microsoft.com/office/officeart/2005/8/layout/vList2"/>
    <dgm:cxn modelId="{A1ECE986-650B-4C87-8BF2-9C243C380375}" type="presOf" srcId="{3CE82EFE-0D02-485A-A862-B8BB8F7714AD}" destId="{CE75ECBB-172E-4CFF-BEBC-078E055F0F83}" srcOrd="0" destOrd="3" presId="urn:microsoft.com/office/officeart/2005/8/layout/vList2"/>
    <dgm:cxn modelId="{94D63CFE-B3EF-46C8-B912-D99FDBB45EE2}" type="presOf" srcId="{3250F909-7E0A-455B-BCE1-7DEE2266B314}" destId="{3E61FC09-B768-422F-A0B9-430830661F07}" srcOrd="0" destOrd="0" presId="urn:microsoft.com/office/officeart/2005/8/layout/vList2"/>
    <dgm:cxn modelId="{48F65803-A3B2-4D1F-ABB5-47E29D4507A8}" srcId="{3250F909-7E0A-455B-BCE1-7DEE2266B314}" destId="{EB9E2748-D289-41C7-B9AD-D1E7D2AB75A3}" srcOrd="2" destOrd="0" parTransId="{F51B7106-9A53-417B-8574-2F564AA2E595}" sibTransId="{647565D8-7352-4286-8794-C08EE372CEB1}"/>
    <dgm:cxn modelId="{2B5B46F0-EB2D-4FB4-B002-C393C9053792}" srcId="{2D3E3716-321E-4B4A-BBD1-45EFD8741116}" destId="{3D951BB0-0E43-413C-A1A0-E9A1498A3DA2}" srcOrd="2" destOrd="0" parTransId="{7783E67B-21DB-4195-B6A5-C2F26EC6D03B}" sibTransId="{9466652B-32CC-4E03-80F2-53B2C30239F8}"/>
    <dgm:cxn modelId="{404E3A39-E947-4A3B-9EBB-A29919DFF293}" type="presOf" srcId="{3D951BB0-0E43-413C-A1A0-E9A1498A3DA2}" destId="{CE75ECBB-172E-4CFF-BEBC-078E055F0F83}" srcOrd="0" destOrd="2" presId="urn:microsoft.com/office/officeart/2005/8/layout/vList2"/>
    <dgm:cxn modelId="{D5B68203-4419-45E9-8F46-298F2F600156}" srcId="{3250F909-7E0A-455B-BCE1-7DEE2266B314}" destId="{9A2CBEBE-19B7-4B15-BDD6-322FBD0961EE}" srcOrd="0" destOrd="0" parTransId="{D48C93F0-5368-43A9-9732-BECA11788020}" sibTransId="{B3136957-6EEE-4797-92B9-6CF2C9E5324B}"/>
    <dgm:cxn modelId="{637D9313-8DE1-4B8C-AC7D-F72D6497AC1B}" type="presOf" srcId="{FADB90BC-38FB-4BF0-90B0-B95114449482}" destId="{CE75ECBB-172E-4CFF-BEBC-078E055F0F83}" srcOrd="0" destOrd="5" presId="urn:microsoft.com/office/officeart/2005/8/layout/vList2"/>
    <dgm:cxn modelId="{D812C8C8-C5D4-43B3-808A-86F88AF8FA49}" type="presOf" srcId="{C8CDEF9D-2C70-49EC-9EAC-6E94754E531A}" destId="{CE75ECBB-172E-4CFF-BEBC-078E055F0F83}" srcOrd="0" destOrd="0" presId="urn:microsoft.com/office/officeart/2005/8/layout/vList2"/>
    <dgm:cxn modelId="{3AB7E674-CC62-4C8C-88E7-1BD65A6E50F7}" srcId="{2D3E3716-321E-4B4A-BBD1-45EFD8741116}" destId="{C8CDEF9D-2C70-49EC-9EAC-6E94754E531A}" srcOrd="0" destOrd="0" parTransId="{6484810F-C99F-435F-880E-005ED6024B79}" sibTransId="{0E55CCD2-1C4E-413D-9B6E-7CB76DC1DB2C}"/>
    <dgm:cxn modelId="{2EC125AD-463C-46B7-AE8A-6297A5B5D921}" srcId="{2D3E3716-321E-4B4A-BBD1-45EFD8741116}" destId="{7E6B901F-AB14-48C8-82CA-B7D1895424AD}" srcOrd="4" destOrd="0" parTransId="{CDD1A746-EFBA-469E-8FC8-687A2B62C17E}" sibTransId="{60F8A0B0-368E-4573-B66F-29C8E097DAFE}"/>
    <dgm:cxn modelId="{F3A36526-B5B5-4BE5-8ACD-399B30038BE2}" type="presOf" srcId="{C2FC6CE4-B538-46F3-9220-25B33A2D5638}" destId="{CE75ECBB-172E-4CFF-BEBC-078E055F0F83}" srcOrd="0" destOrd="1" presId="urn:microsoft.com/office/officeart/2005/8/layout/vList2"/>
    <dgm:cxn modelId="{14CAA2E9-CA02-4757-848C-3FF75958EC32}" type="presParOf" srcId="{0BFE17DA-9435-4EBF-AA92-EAB3C9905983}" destId="{3E61FC09-B768-422F-A0B9-430830661F07}" srcOrd="0" destOrd="0" presId="urn:microsoft.com/office/officeart/2005/8/layout/vList2"/>
    <dgm:cxn modelId="{21A7C0E3-87D3-4F58-9A38-0C0E611A2251}" type="presParOf" srcId="{0BFE17DA-9435-4EBF-AA92-EAB3C9905983}" destId="{9F8ECEAC-18AD-459A-A3A7-A1FD07A33717}" srcOrd="1" destOrd="0" presId="urn:microsoft.com/office/officeart/2005/8/layout/vList2"/>
    <dgm:cxn modelId="{D2B8B9E9-54E9-4A88-A1EB-B10F602C3742}" type="presParOf" srcId="{0BFE17DA-9435-4EBF-AA92-EAB3C9905983}" destId="{3FD17FF4-6AB2-4BF4-83B3-550A44F695D3}" srcOrd="2" destOrd="0" presId="urn:microsoft.com/office/officeart/2005/8/layout/vList2"/>
    <dgm:cxn modelId="{F55E6A25-339C-4000-A118-B017A5B63C09}" type="presParOf" srcId="{0BFE17DA-9435-4EBF-AA92-EAB3C9905983}" destId="{CE75ECBB-172E-4CFF-BEBC-078E055F0F83}" srcOrd="3" destOrd="0" presId="urn:microsoft.com/office/officeart/2005/8/layout/vList2"/>
    <dgm:cxn modelId="{2FA2D191-CB21-45BC-B628-C87A2B2D68DA}" type="presParOf" srcId="{0BFE17DA-9435-4EBF-AA92-EAB3C9905983}" destId="{00DDFB74-A1AC-4825-AA83-A2B63AD02176}" srcOrd="4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741DE5-33E4-410D-BD86-ACA7AA3668B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C21DD326-6880-4593-B92B-5900ED7C12F6}">
      <dgm:prSet custT="1"/>
      <dgm:spPr>
        <a:ln>
          <a:noFill/>
        </a:ln>
      </dgm:spPr>
      <dgm:t>
        <a:bodyPr/>
        <a:lstStyle/>
        <a:p>
          <a:pPr rtl="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hu-HU" sz="2100" b="1" cap="small" baseline="0" dirty="0" smtClean="0"/>
            <a:t>Kutatás címe</a:t>
          </a:r>
          <a:endParaRPr lang="hu-HU" sz="2100" b="1" cap="small" baseline="0" dirty="0"/>
        </a:p>
      </dgm:t>
    </dgm:pt>
    <dgm:pt modelId="{E9E17103-625A-4C42-9E6E-882E2F2540D4}" type="parTrans" cxnId="{C7D1FF7D-F921-470A-8516-6771D7045BD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0785F9BF-0ED7-4C15-9F17-35E2499D4C83}" type="sibTrans" cxnId="{C7D1FF7D-F921-470A-8516-6771D7045BD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B592DBD0-EAED-4965-AF19-7228D4E42CC3}">
      <dgm:prSet/>
      <dgm:spPr/>
      <dgm:t>
        <a:bodyPr/>
        <a:lstStyle/>
        <a:p>
          <a:pPr rtl="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hu-HU" i="1" dirty="0" smtClean="0"/>
            <a:t>„A közösségi kapcsolatok igénye - a demokrácia megújításának esélye.</a:t>
          </a:r>
          <a:r>
            <a:rPr lang="hu-HU" dirty="0" smtClean="0"/>
            <a:t>”</a:t>
          </a:r>
          <a:endParaRPr lang="hu-HU" dirty="0"/>
        </a:p>
      </dgm:t>
    </dgm:pt>
    <dgm:pt modelId="{9D197BE9-1C3B-47BA-B932-00D90ABBCF13}" type="parTrans" cxnId="{7F56DC10-3229-444D-B94A-6FB85B7D20F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D21AFA32-74FA-4A3E-9931-907560FB6B9A}" type="sibTrans" cxnId="{7F56DC10-3229-444D-B94A-6FB85B7D20F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77F0DBF1-4C17-45DF-942E-41CA14DFED76}">
      <dgm:prSet custT="1"/>
      <dgm:spPr>
        <a:ln>
          <a:noFill/>
        </a:ln>
      </dgm:spPr>
      <dgm:t>
        <a:bodyPr/>
        <a:lstStyle/>
        <a:p>
          <a:pPr rtl="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hu-HU" sz="2100" b="1" cap="small" baseline="0" dirty="0" smtClean="0"/>
            <a:t>Kutatásvezető</a:t>
          </a:r>
          <a:endParaRPr lang="hu-HU" sz="2100" b="1" cap="small" baseline="0" dirty="0"/>
        </a:p>
      </dgm:t>
    </dgm:pt>
    <dgm:pt modelId="{91AC18A5-D931-49D7-BB4E-A78A7B39996F}" type="parTrans" cxnId="{A48E21D7-EF6D-4CE3-874B-3A550356F9D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7C8E4486-AB73-489F-8822-FED03B46FC79}" type="sibTrans" cxnId="{A48E21D7-EF6D-4CE3-874B-3A550356F9D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E8D2EE73-A3AE-421E-B1A6-6B543B84F29B}">
      <dgm:prSet/>
      <dgm:spPr/>
      <dgm:t>
        <a:bodyPr/>
        <a:lstStyle/>
        <a:p>
          <a:pPr rtl="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hu-HU" dirty="0" smtClean="0"/>
            <a:t>Dr. Prof. </a:t>
          </a:r>
          <a:r>
            <a:rPr lang="hu-HU" dirty="0" err="1" smtClean="0"/>
            <a:t>Utasi</a:t>
          </a:r>
          <a:r>
            <a:rPr lang="hu-HU" dirty="0" smtClean="0"/>
            <a:t> Ágnes</a:t>
          </a:r>
          <a:endParaRPr lang="hu-HU" dirty="0"/>
        </a:p>
      </dgm:t>
    </dgm:pt>
    <dgm:pt modelId="{88C34D11-7717-4F40-9659-073BDBFBE58C}" type="parTrans" cxnId="{7A926928-4643-487F-A095-C1C99B6343D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BC0F8C99-F038-457A-AE67-0C8C4F9AF961}" type="sibTrans" cxnId="{7A926928-4643-487F-A095-C1C99B6343D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B603A883-A928-4E2D-AB67-CEE89D23428F}">
      <dgm:prSet custT="1"/>
      <dgm:spPr>
        <a:ln>
          <a:noFill/>
        </a:ln>
      </dgm:spPr>
      <dgm:t>
        <a:bodyPr/>
        <a:lstStyle/>
        <a:p>
          <a:pPr rtl="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hu-HU" sz="2100" b="1" cap="small" baseline="0" dirty="0" smtClean="0"/>
            <a:t>Időtartam</a:t>
          </a:r>
          <a:endParaRPr lang="hu-HU" sz="2100" b="1" cap="small" baseline="0" dirty="0"/>
        </a:p>
      </dgm:t>
    </dgm:pt>
    <dgm:pt modelId="{83633193-5916-446F-AAC8-996A00993790}" type="parTrans" cxnId="{F4F47097-A1C3-421F-A539-55807FA8DD1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79284876-C691-43A9-8A23-AED3D5C5E23F}" type="sibTrans" cxnId="{F4F47097-A1C3-421F-A539-55807FA8DD1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84D5E4C7-D7F4-4780-BD15-53D95F052E2F}">
      <dgm:prSet/>
      <dgm:spPr/>
      <dgm:t>
        <a:bodyPr/>
        <a:lstStyle/>
        <a:p>
          <a:pPr rtl="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hu-HU" dirty="0" smtClean="0"/>
            <a:t>2008-2012</a:t>
          </a:r>
          <a:endParaRPr lang="hu-HU" dirty="0"/>
        </a:p>
      </dgm:t>
    </dgm:pt>
    <dgm:pt modelId="{D1FA076F-9AAF-4FB4-B957-831EFB324F73}" type="parTrans" cxnId="{027A7A7D-62BE-4FA4-B910-2E868CB7392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006F370D-DC64-4A7D-8EF8-40E97CD783EE}" type="sibTrans" cxnId="{027A7A7D-62BE-4FA4-B910-2E868CB7392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662C05B2-E681-4AA3-BEDC-0998E18CD98F}">
      <dgm:prSet custT="1"/>
      <dgm:spPr>
        <a:ln>
          <a:noFill/>
        </a:ln>
      </dgm:spPr>
      <dgm:t>
        <a:bodyPr/>
        <a:lstStyle/>
        <a:p>
          <a:pPr rtl="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hu-HU" sz="2100" b="1" cap="small" baseline="0" dirty="0" smtClean="0"/>
            <a:t>A kutatást támogatta</a:t>
          </a:r>
          <a:endParaRPr lang="hu-HU" sz="2100" b="1" cap="small" baseline="0" dirty="0"/>
        </a:p>
      </dgm:t>
    </dgm:pt>
    <dgm:pt modelId="{85007E81-156E-4FFB-904C-85CCAE659396}" type="parTrans" cxnId="{68581CCA-158F-44EA-9C06-10E15A9C774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19D38C8D-7300-482E-8B60-18047F0D04E2}" type="sibTrans" cxnId="{68581CCA-158F-44EA-9C06-10E15A9C774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9B6F6100-4319-4026-BA53-58878C0BD940}">
      <dgm:prSet/>
      <dgm:spPr/>
      <dgm:t>
        <a:bodyPr/>
        <a:lstStyle/>
        <a:p>
          <a:pPr rtl="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hu-HU" dirty="0" smtClean="0"/>
            <a:t>OTKA/73034. számú kutatási támogatás</a:t>
          </a:r>
          <a:endParaRPr lang="hu-HU" dirty="0"/>
        </a:p>
      </dgm:t>
    </dgm:pt>
    <dgm:pt modelId="{A77A0B49-41A8-48A0-A1AF-0C3F6869F468}" type="parTrans" cxnId="{12075B98-6A07-423F-BC6D-FFF547B2D50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F4D92030-BB02-4D58-AA4B-2F9B6562B98E}" type="sibTrans" cxnId="{12075B98-6A07-423F-BC6D-FFF547B2D50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hu-HU"/>
        </a:p>
      </dgm:t>
    </dgm:pt>
    <dgm:pt modelId="{1BE4D41E-644F-4823-B45F-1358B6982FD0}">
      <dgm:prSet custT="1"/>
      <dgm:spPr>
        <a:ln>
          <a:noFill/>
        </a:ln>
      </dgm:spPr>
      <dgm:t>
        <a:bodyPr/>
        <a:lstStyle/>
        <a:p>
          <a:r>
            <a:rPr lang="hu-HU" sz="2100" b="1" cap="small" baseline="0" dirty="0" smtClean="0"/>
            <a:t>A kutatás helye</a:t>
          </a:r>
          <a:endParaRPr lang="hu-HU" sz="2100" b="1" cap="small" baseline="0" dirty="0"/>
        </a:p>
      </dgm:t>
    </dgm:pt>
    <dgm:pt modelId="{21C9D850-8AF7-43C1-943C-EFA9DB3C227E}" type="parTrans" cxnId="{5743906C-D57A-4AB0-9A23-54A673BDC9EA}">
      <dgm:prSet/>
      <dgm:spPr/>
      <dgm:t>
        <a:bodyPr/>
        <a:lstStyle/>
        <a:p>
          <a:endParaRPr lang="hu-HU"/>
        </a:p>
      </dgm:t>
    </dgm:pt>
    <dgm:pt modelId="{419E0910-F0ED-4EFD-97EA-B3EA77B0586E}" type="sibTrans" cxnId="{5743906C-D57A-4AB0-9A23-54A673BDC9EA}">
      <dgm:prSet/>
      <dgm:spPr/>
      <dgm:t>
        <a:bodyPr/>
        <a:lstStyle/>
        <a:p>
          <a:endParaRPr lang="hu-HU"/>
        </a:p>
      </dgm:t>
    </dgm:pt>
    <dgm:pt modelId="{68B2B6F7-2390-43D0-A855-8EB335A46A40}">
      <dgm:prSet/>
      <dgm:spPr/>
      <dgm:t>
        <a:bodyPr/>
        <a:lstStyle/>
        <a:p>
          <a:pPr rtl="0"/>
          <a:r>
            <a:rPr lang="hu-HU" dirty="0" smtClean="0"/>
            <a:t>MTA TK Politikatudományi Intézet (volt: MTA-PTI)</a:t>
          </a:r>
          <a:endParaRPr lang="hu-HU" dirty="0"/>
        </a:p>
      </dgm:t>
    </dgm:pt>
    <dgm:pt modelId="{2D1ECC51-C3F5-40CA-B8DB-81335909F2E6}" type="sibTrans" cxnId="{7A4C3D53-9821-4E39-A0BD-9F5408CB7317}">
      <dgm:prSet/>
      <dgm:spPr/>
      <dgm:t>
        <a:bodyPr/>
        <a:lstStyle/>
        <a:p>
          <a:endParaRPr lang="hu-HU"/>
        </a:p>
      </dgm:t>
    </dgm:pt>
    <dgm:pt modelId="{D5D965A2-0A34-4299-8251-F7CE855C5C45}" type="parTrans" cxnId="{7A4C3D53-9821-4E39-A0BD-9F5408CB7317}">
      <dgm:prSet/>
      <dgm:spPr/>
      <dgm:t>
        <a:bodyPr/>
        <a:lstStyle/>
        <a:p>
          <a:endParaRPr lang="hu-HU"/>
        </a:p>
      </dgm:t>
    </dgm:pt>
    <dgm:pt modelId="{99CD1F17-303B-46CF-BCE6-35B210422C6E}" type="pres">
      <dgm:prSet presAssocID="{7B741DE5-33E4-410D-BD86-ACA7AA3668B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002533B2-6376-4B35-8696-82FBCDA59522}" type="pres">
      <dgm:prSet presAssocID="{C21DD326-6880-4593-B92B-5900ED7C12F6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43B0474-C6CC-4E3E-AD7A-494267A30A05}" type="pres">
      <dgm:prSet presAssocID="{C21DD326-6880-4593-B92B-5900ED7C12F6}" presName="childText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F1B4360-0E3E-4ECF-BD87-41EBAD0D0E98}" type="pres">
      <dgm:prSet presAssocID="{77F0DBF1-4C17-45DF-942E-41CA14DFED76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0BCC83F-3E08-4AF3-8F85-E18B6366BA6C}" type="pres">
      <dgm:prSet presAssocID="{77F0DBF1-4C17-45DF-942E-41CA14DFED76}" presName="childText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21786C9-0966-4F2B-906E-1F9590987B10}" type="pres">
      <dgm:prSet presAssocID="{B603A883-A928-4E2D-AB67-CEE89D23428F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A047783-9237-4A92-BB5B-CC11A0312CF6}" type="pres">
      <dgm:prSet presAssocID="{B603A883-A928-4E2D-AB67-CEE89D23428F}" presName="childText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2193809-C1E5-4F48-AB24-71CABFC0E9C0}" type="pres">
      <dgm:prSet presAssocID="{662C05B2-E681-4AA3-BEDC-0998E18CD98F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A7BF5B9-483E-4661-AA69-E834158E3860}" type="pres">
      <dgm:prSet presAssocID="{662C05B2-E681-4AA3-BEDC-0998E18CD98F}" presName="childText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67FE550-013B-4283-A5E0-AAA8A974C1BF}" type="pres">
      <dgm:prSet presAssocID="{1BE4D41E-644F-4823-B45F-1358B6982FD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30E2239-BB50-4688-BBBF-D4654EECC624}" type="pres">
      <dgm:prSet presAssocID="{1BE4D41E-644F-4823-B45F-1358B6982FD0}" presName="childText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12075B98-6A07-423F-BC6D-FFF547B2D501}" srcId="{662C05B2-E681-4AA3-BEDC-0998E18CD98F}" destId="{9B6F6100-4319-4026-BA53-58878C0BD940}" srcOrd="0" destOrd="0" parTransId="{A77A0B49-41A8-48A0-A1AF-0C3F6869F468}" sibTransId="{F4D92030-BB02-4D58-AA4B-2F9B6562B98E}"/>
    <dgm:cxn modelId="{5743906C-D57A-4AB0-9A23-54A673BDC9EA}" srcId="{7B741DE5-33E4-410D-BD86-ACA7AA3668B4}" destId="{1BE4D41E-644F-4823-B45F-1358B6982FD0}" srcOrd="4" destOrd="0" parTransId="{21C9D850-8AF7-43C1-943C-EFA9DB3C227E}" sibTransId="{419E0910-F0ED-4EFD-97EA-B3EA77B0586E}"/>
    <dgm:cxn modelId="{027A7A7D-62BE-4FA4-B910-2E868CB73922}" srcId="{B603A883-A928-4E2D-AB67-CEE89D23428F}" destId="{84D5E4C7-D7F4-4780-BD15-53D95F052E2F}" srcOrd="0" destOrd="0" parTransId="{D1FA076F-9AAF-4FB4-B957-831EFB324F73}" sibTransId="{006F370D-DC64-4A7D-8EF8-40E97CD783EE}"/>
    <dgm:cxn modelId="{AAB8EEA6-C62C-4709-8051-869E7252ADDE}" type="presOf" srcId="{9B6F6100-4319-4026-BA53-58878C0BD940}" destId="{3A7BF5B9-483E-4661-AA69-E834158E3860}" srcOrd="0" destOrd="0" presId="urn:microsoft.com/office/officeart/2005/8/layout/vList2"/>
    <dgm:cxn modelId="{7A926928-4643-487F-A095-C1C99B6343DF}" srcId="{77F0DBF1-4C17-45DF-942E-41CA14DFED76}" destId="{E8D2EE73-A3AE-421E-B1A6-6B543B84F29B}" srcOrd="0" destOrd="0" parTransId="{88C34D11-7717-4F40-9659-073BDBFBE58C}" sibTransId="{BC0F8C99-F038-457A-AE67-0C8C4F9AF961}"/>
    <dgm:cxn modelId="{F4F47097-A1C3-421F-A539-55807FA8DD1D}" srcId="{7B741DE5-33E4-410D-BD86-ACA7AA3668B4}" destId="{B603A883-A928-4E2D-AB67-CEE89D23428F}" srcOrd="2" destOrd="0" parTransId="{83633193-5916-446F-AAC8-996A00993790}" sibTransId="{79284876-C691-43A9-8A23-AED3D5C5E23F}"/>
    <dgm:cxn modelId="{7F56DC10-3229-444D-B94A-6FB85B7D20F9}" srcId="{C21DD326-6880-4593-B92B-5900ED7C12F6}" destId="{B592DBD0-EAED-4965-AF19-7228D4E42CC3}" srcOrd="0" destOrd="0" parTransId="{9D197BE9-1C3B-47BA-B932-00D90ABBCF13}" sibTransId="{D21AFA32-74FA-4A3E-9931-907560FB6B9A}"/>
    <dgm:cxn modelId="{BCFABF97-46B7-44A0-83DE-D606138C6503}" type="presOf" srcId="{68B2B6F7-2390-43D0-A855-8EB335A46A40}" destId="{130E2239-BB50-4688-BBBF-D4654EECC624}" srcOrd="0" destOrd="0" presId="urn:microsoft.com/office/officeart/2005/8/layout/vList2"/>
    <dgm:cxn modelId="{3471411A-D7DB-4256-ABF0-B11E4F680139}" type="presOf" srcId="{C21DD326-6880-4593-B92B-5900ED7C12F6}" destId="{002533B2-6376-4B35-8696-82FBCDA59522}" srcOrd="0" destOrd="0" presId="urn:microsoft.com/office/officeart/2005/8/layout/vList2"/>
    <dgm:cxn modelId="{D700B471-953D-4C2A-9675-513DD5FBDA6D}" type="presOf" srcId="{B592DBD0-EAED-4965-AF19-7228D4E42CC3}" destId="{643B0474-C6CC-4E3E-AD7A-494267A30A05}" srcOrd="0" destOrd="0" presId="urn:microsoft.com/office/officeart/2005/8/layout/vList2"/>
    <dgm:cxn modelId="{A48E21D7-EF6D-4CE3-874B-3A550356F9DD}" srcId="{7B741DE5-33E4-410D-BD86-ACA7AA3668B4}" destId="{77F0DBF1-4C17-45DF-942E-41CA14DFED76}" srcOrd="1" destOrd="0" parTransId="{91AC18A5-D931-49D7-BB4E-A78A7B39996F}" sibTransId="{7C8E4486-AB73-489F-8822-FED03B46FC79}"/>
    <dgm:cxn modelId="{C7D1FF7D-F921-470A-8516-6771D7045BD0}" srcId="{7B741DE5-33E4-410D-BD86-ACA7AA3668B4}" destId="{C21DD326-6880-4593-B92B-5900ED7C12F6}" srcOrd="0" destOrd="0" parTransId="{E9E17103-625A-4C42-9E6E-882E2F2540D4}" sibTransId="{0785F9BF-0ED7-4C15-9F17-35E2499D4C83}"/>
    <dgm:cxn modelId="{DF0A9926-B95A-48A1-A4AC-5F60DC1783A5}" type="presOf" srcId="{84D5E4C7-D7F4-4780-BD15-53D95F052E2F}" destId="{DA047783-9237-4A92-BB5B-CC11A0312CF6}" srcOrd="0" destOrd="0" presId="urn:microsoft.com/office/officeart/2005/8/layout/vList2"/>
    <dgm:cxn modelId="{61589A45-C4F7-4231-BCB5-30715CE9308C}" type="presOf" srcId="{E8D2EE73-A3AE-421E-B1A6-6B543B84F29B}" destId="{60BCC83F-3E08-4AF3-8F85-E18B6366BA6C}" srcOrd="0" destOrd="0" presId="urn:microsoft.com/office/officeart/2005/8/layout/vList2"/>
    <dgm:cxn modelId="{3A230567-79E2-41B4-B292-B7EFE1F5AE21}" type="presOf" srcId="{662C05B2-E681-4AA3-BEDC-0998E18CD98F}" destId="{D2193809-C1E5-4F48-AB24-71CABFC0E9C0}" srcOrd="0" destOrd="0" presId="urn:microsoft.com/office/officeart/2005/8/layout/vList2"/>
    <dgm:cxn modelId="{CA235E94-E071-449D-84FF-A06CFBF0466B}" type="presOf" srcId="{7B741DE5-33E4-410D-BD86-ACA7AA3668B4}" destId="{99CD1F17-303B-46CF-BCE6-35B210422C6E}" srcOrd="0" destOrd="0" presId="urn:microsoft.com/office/officeart/2005/8/layout/vList2"/>
    <dgm:cxn modelId="{B678D1AB-6924-4871-BC93-3446821A69BB}" type="presOf" srcId="{B603A883-A928-4E2D-AB67-CEE89D23428F}" destId="{621786C9-0966-4F2B-906E-1F9590987B10}" srcOrd="0" destOrd="0" presId="urn:microsoft.com/office/officeart/2005/8/layout/vList2"/>
    <dgm:cxn modelId="{8813B9DA-E6DE-4024-9D3F-F27D610215E3}" type="presOf" srcId="{1BE4D41E-644F-4823-B45F-1358B6982FD0}" destId="{867FE550-013B-4283-A5E0-AAA8A974C1BF}" srcOrd="0" destOrd="0" presId="urn:microsoft.com/office/officeart/2005/8/layout/vList2"/>
    <dgm:cxn modelId="{7A4C3D53-9821-4E39-A0BD-9F5408CB7317}" srcId="{1BE4D41E-644F-4823-B45F-1358B6982FD0}" destId="{68B2B6F7-2390-43D0-A855-8EB335A46A40}" srcOrd="0" destOrd="0" parTransId="{D5D965A2-0A34-4299-8251-F7CE855C5C45}" sibTransId="{2D1ECC51-C3F5-40CA-B8DB-81335909F2E6}"/>
    <dgm:cxn modelId="{425015F2-731C-4D61-B086-0C99295DBB90}" type="presOf" srcId="{77F0DBF1-4C17-45DF-942E-41CA14DFED76}" destId="{0F1B4360-0E3E-4ECF-BD87-41EBAD0D0E98}" srcOrd="0" destOrd="0" presId="urn:microsoft.com/office/officeart/2005/8/layout/vList2"/>
    <dgm:cxn modelId="{68581CCA-158F-44EA-9C06-10E15A9C774B}" srcId="{7B741DE5-33E4-410D-BD86-ACA7AA3668B4}" destId="{662C05B2-E681-4AA3-BEDC-0998E18CD98F}" srcOrd="3" destOrd="0" parTransId="{85007E81-156E-4FFB-904C-85CCAE659396}" sibTransId="{19D38C8D-7300-482E-8B60-18047F0D04E2}"/>
    <dgm:cxn modelId="{63A98E74-B825-45DC-A4BA-0F161960ABD2}" type="presParOf" srcId="{99CD1F17-303B-46CF-BCE6-35B210422C6E}" destId="{002533B2-6376-4B35-8696-82FBCDA59522}" srcOrd="0" destOrd="0" presId="urn:microsoft.com/office/officeart/2005/8/layout/vList2"/>
    <dgm:cxn modelId="{212415C1-CEC5-4082-93D6-89E4CD0F3395}" type="presParOf" srcId="{99CD1F17-303B-46CF-BCE6-35B210422C6E}" destId="{643B0474-C6CC-4E3E-AD7A-494267A30A05}" srcOrd="1" destOrd="0" presId="urn:microsoft.com/office/officeart/2005/8/layout/vList2"/>
    <dgm:cxn modelId="{B3AD0A09-C5C9-47CE-AC96-9E4152944AD2}" type="presParOf" srcId="{99CD1F17-303B-46CF-BCE6-35B210422C6E}" destId="{0F1B4360-0E3E-4ECF-BD87-41EBAD0D0E98}" srcOrd="2" destOrd="0" presId="urn:microsoft.com/office/officeart/2005/8/layout/vList2"/>
    <dgm:cxn modelId="{332EDBDA-3CAA-49BF-8C68-E16A2D7563F0}" type="presParOf" srcId="{99CD1F17-303B-46CF-BCE6-35B210422C6E}" destId="{60BCC83F-3E08-4AF3-8F85-E18B6366BA6C}" srcOrd="3" destOrd="0" presId="urn:microsoft.com/office/officeart/2005/8/layout/vList2"/>
    <dgm:cxn modelId="{3ABC992F-1DCC-4652-BAE9-C0F780E2F8A8}" type="presParOf" srcId="{99CD1F17-303B-46CF-BCE6-35B210422C6E}" destId="{621786C9-0966-4F2B-906E-1F9590987B10}" srcOrd="4" destOrd="0" presId="urn:microsoft.com/office/officeart/2005/8/layout/vList2"/>
    <dgm:cxn modelId="{AE91F47E-5AA5-4846-A91F-3F13448DA7E9}" type="presParOf" srcId="{99CD1F17-303B-46CF-BCE6-35B210422C6E}" destId="{DA047783-9237-4A92-BB5B-CC11A0312CF6}" srcOrd="5" destOrd="0" presId="urn:microsoft.com/office/officeart/2005/8/layout/vList2"/>
    <dgm:cxn modelId="{069EEEFA-2114-4D33-962D-A925EFBB7C8D}" type="presParOf" srcId="{99CD1F17-303B-46CF-BCE6-35B210422C6E}" destId="{D2193809-C1E5-4F48-AB24-71CABFC0E9C0}" srcOrd="6" destOrd="0" presId="urn:microsoft.com/office/officeart/2005/8/layout/vList2"/>
    <dgm:cxn modelId="{766D5EB6-F75C-4AE6-963B-076136B941A7}" type="presParOf" srcId="{99CD1F17-303B-46CF-BCE6-35B210422C6E}" destId="{3A7BF5B9-483E-4661-AA69-E834158E3860}" srcOrd="7" destOrd="0" presId="urn:microsoft.com/office/officeart/2005/8/layout/vList2"/>
    <dgm:cxn modelId="{36D6A03A-DA83-429B-BBD7-A8FF19109CD6}" type="presParOf" srcId="{99CD1F17-303B-46CF-BCE6-35B210422C6E}" destId="{867FE550-013B-4283-A5E0-AAA8A974C1BF}" srcOrd="8" destOrd="0" presId="urn:microsoft.com/office/officeart/2005/8/layout/vList2"/>
    <dgm:cxn modelId="{367BFE42-EB84-48E9-9C52-56347C8FB522}" type="presParOf" srcId="{99CD1F17-303B-46CF-BCE6-35B210422C6E}" destId="{130E2239-BB50-4688-BBBF-D4654EECC624}" srcOrd="9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402F02-33C8-43B9-86F5-036D512C1AC7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1CDA330-A41B-4D24-A2BE-1FC765990737}">
      <dgm:prSet phldrT="[Szöveg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ln>
          <a:noFill/>
        </a:ln>
      </dgm:spPr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hu-HU" sz="2000" b="1" cap="small" baseline="0" dirty="0" smtClean="0">
              <a:solidFill>
                <a:schemeClr val="bg1"/>
              </a:solidFill>
            </a:rPr>
            <a:t>A közösségi kapcsolatok hatására fokozódhat az állampolgárok igénye arra, hogy részeseivé váljanak a közéleti döntéseknek (demokratikus </a:t>
          </a:r>
          <a:r>
            <a:rPr lang="hu-HU" sz="2000" b="1" cap="small" baseline="0" dirty="0" err="1" smtClean="0">
              <a:solidFill>
                <a:schemeClr val="bg1"/>
              </a:solidFill>
            </a:rPr>
            <a:t>participáció</a:t>
          </a:r>
          <a:r>
            <a:rPr lang="hu-HU" sz="2000" b="1" cap="small" baseline="0" dirty="0" smtClean="0">
              <a:solidFill>
                <a:schemeClr val="bg1"/>
              </a:solidFill>
            </a:rPr>
            <a:t>)</a:t>
          </a:r>
          <a:endParaRPr lang="en-GB" sz="2000" b="1" cap="small" baseline="0" dirty="0">
            <a:solidFill>
              <a:schemeClr val="bg1"/>
            </a:solidFill>
          </a:endParaRPr>
        </a:p>
      </dgm:t>
    </dgm:pt>
    <dgm:pt modelId="{138CB38A-DDCF-4646-9205-F7C1B887B20B}" type="parTrans" cxnId="{C7D3F42B-D06F-4369-8926-287C6138EE9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GB"/>
        </a:p>
      </dgm:t>
    </dgm:pt>
    <dgm:pt modelId="{37B5E1C4-D686-4C2B-8ED4-781D78523DAC}" type="sibTrans" cxnId="{C7D3F42B-D06F-4369-8926-287C6138EE9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GB"/>
        </a:p>
      </dgm:t>
    </dgm:pt>
    <dgm:pt modelId="{BFDD0EF3-07E6-45C1-9E69-EEE7CCE2DAC5}">
      <dgm:prSet phldrT="[Szöveg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hu-HU" sz="2000" b="1" dirty="0" smtClean="0"/>
            <a:t>A demokratikus működés kulcselemei</a:t>
          </a:r>
          <a:r>
            <a:rPr lang="en-GB" sz="2000" b="1" dirty="0" smtClean="0"/>
            <a:t>: </a:t>
          </a:r>
        </a:p>
        <a:p>
          <a:pPr marL="363538" indent="-188913">
            <a:lnSpc>
              <a:spcPct val="100000"/>
            </a:lnSpc>
            <a:spcBef>
              <a:spcPts val="0"/>
            </a:spcBef>
            <a:spcAft>
              <a:spcPts val="0"/>
            </a:spcAft>
            <a:tabLst>
              <a:tab pos="363538" algn="l"/>
            </a:tabLst>
          </a:pPr>
          <a:r>
            <a:rPr lang="en-GB" sz="1600" b="1" dirty="0" smtClean="0"/>
            <a:t>- </a:t>
          </a:r>
          <a:r>
            <a:rPr lang="hu-HU" sz="1600" b="1" dirty="0" smtClean="0"/>
            <a:t>	</a:t>
          </a:r>
          <a:r>
            <a:rPr lang="hu-HU" sz="1500" b="1" dirty="0" smtClean="0"/>
            <a:t>Közösségi élet, kapcsolatháló, kapcsolati-társadalmi tőke</a:t>
          </a:r>
          <a:r>
            <a:rPr lang="en-GB" sz="1500" b="1" dirty="0" smtClean="0"/>
            <a:t>;</a:t>
          </a:r>
        </a:p>
        <a:p>
          <a:pPr marL="363538" indent="-188913">
            <a:lnSpc>
              <a:spcPct val="100000"/>
            </a:lnSpc>
            <a:spcBef>
              <a:spcPts val="0"/>
            </a:spcBef>
            <a:spcAft>
              <a:spcPts val="0"/>
            </a:spcAft>
            <a:tabLst>
              <a:tab pos="363538" algn="l"/>
            </a:tabLst>
          </a:pPr>
          <a:r>
            <a:rPr lang="en-GB" sz="1500" b="1" dirty="0" smtClean="0"/>
            <a:t>-</a:t>
          </a:r>
          <a:r>
            <a:rPr lang="hu-HU" sz="1500" b="1" dirty="0" smtClean="0"/>
            <a:t> 	Civil társadalom megléte és kiterjedtsége;</a:t>
          </a:r>
          <a:r>
            <a:rPr lang="en-GB" sz="1500" b="1" dirty="0" smtClean="0"/>
            <a:t> </a:t>
          </a:r>
        </a:p>
        <a:p>
          <a:pPr marL="363538" indent="-188913">
            <a:lnSpc>
              <a:spcPct val="100000"/>
            </a:lnSpc>
            <a:spcBef>
              <a:spcPts val="0"/>
            </a:spcBef>
            <a:spcAft>
              <a:spcPts val="0"/>
            </a:spcAft>
            <a:tabLst>
              <a:tab pos="363538" algn="l"/>
            </a:tabLst>
          </a:pPr>
          <a:r>
            <a:rPr lang="en-GB" sz="1500" b="1" noProof="0" dirty="0" smtClean="0"/>
            <a:t>- </a:t>
          </a:r>
          <a:r>
            <a:rPr lang="hu-HU" sz="1500" b="1" noProof="0" dirty="0" smtClean="0"/>
            <a:t>	</a:t>
          </a:r>
          <a:r>
            <a:rPr lang="hu-HU" sz="1500" b="1" dirty="0" smtClean="0"/>
            <a:t>Társadalmi nyilvánosság és kommunikáció: a közérdek kialakulásának színtere!</a:t>
          </a:r>
          <a:endParaRPr lang="en-GB" sz="1500" b="1" dirty="0"/>
        </a:p>
      </dgm:t>
    </dgm:pt>
    <dgm:pt modelId="{40A45198-8D95-4A9E-AE59-0A2CC30F2A4E}" type="parTrans" cxnId="{EE08F742-D3ED-43B3-ADBF-C1062DE8C73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GB"/>
        </a:p>
      </dgm:t>
    </dgm:pt>
    <dgm:pt modelId="{809C8CD2-C269-4E50-97FC-4D60644F2DE6}" type="sibTrans" cxnId="{EE08F742-D3ED-43B3-ADBF-C1062DE8C73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GB"/>
        </a:p>
      </dgm:t>
    </dgm:pt>
    <dgm:pt modelId="{12818E74-65A6-47E0-8F16-3F9DCF144925}">
      <dgm:prSet phldrT="[Szöveg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600"/>
            </a:spcAft>
          </a:pPr>
          <a:r>
            <a:rPr lang="hu-HU" sz="1400" dirty="0" smtClean="0"/>
            <a:t>Közösségre, közösségi aktivitásra fókuszáló demokrácia-elméletek</a:t>
          </a:r>
          <a:r>
            <a:rPr lang="en-GB" sz="1400" dirty="0" smtClean="0"/>
            <a:t>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GB" sz="1400" dirty="0" smtClean="0"/>
            <a:t>(</a:t>
          </a:r>
          <a:r>
            <a:rPr lang="en-GB" sz="1400" dirty="0" err="1" smtClean="0"/>
            <a:t>Aris</a:t>
          </a:r>
          <a:r>
            <a:rPr lang="hu-HU" sz="1400" dirty="0" err="1" smtClean="0"/>
            <a:t>ztotelész</a:t>
          </a:r>
          <a:r>
            <a:rPr lang="en-GB" sz="1400" dirty="0" smtClean="0"/>
            <a:t>, Dahl, </a:t>
          </a:r>
          <a:r>
            <a:rPr lang="hu-HU" sz="1400" dirty="0" smtClean="0"/>
            <a:t/>
          </a:r>
          <a:br>
            <a:rPr lang="hu-HU" sz="1400" dirty="0" smtClean="0"/>
          </a:br>
          <a:r>
            <a:rPr lang="en-GB" sz="1400" dirty="0" smtClean="0"/>
            <a:t>Barber, </a:t>
          </a:r>
          <a:r>
            <a:rPr lang="en-GB" sz="1400" dirty="0" err="1" smtClean="0"/>
            <a:t>Habermas</a:t>
          </a:r>
          <a:r>
            <a:rPr lang="en-GB" sz="1400" dirty="0" smtClean="0"/>
            <a:t>, </a:t>
          </a:r>
          <a:r>
            <a:rPr lang="hu-HU" sz="1400" dirty="0" smtClean="0"/>
            <a:t/>
          </a:r>
          <a:br>
            <a:rPr lang="hu-HU" sz="1400" dirty="0" smtClean="0"/>
          </a:br>
          <a:r>
            <a:rPr lang="en-GB" sz="1400" dirty="0" smtClean="0"/>
            <a:t>Putnam)</a:t>
          </a:r>
          <a:endParaRPr lang="en-GB" sz="1400" dirty="0"/>
        </a:p>
      </dgm:t>
    </dgm:pt>
    <dgm:pt modelId="{645DA0EA-4D91-4662-97A4-7B90FD2C9A6B}" type="parTrans" cxnId="{F79E5588-3504-49AA-B185-CC114E0252B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GB"/>
        </a:p>
      </dgm:t>
    </dgm:pt>
    <dgm:pt modelId="{926FDD10-555C-4818-9C6D-30641E70EA7E}" type="sibTrans" cxnId="{F79E5588-3504-49AA-B185-CC114E0252B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GB"/>
        </a:p>
      </dgm:t>
    </dgm:pt>
    <dgm:pt modelId="{7E24BBDE-431C-4B7B-A66D-D4AC723524CF}">
      <dgm:prSet phldrT="[Szöveg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600"/>
            </a:spcAft>
          </a:pPr>
          <a:r>
            <a:rPr lang="hu-HU" sz="1400" dirty="0" smtClean="0"/>
            <a:t>Társadalmi tőke-koncepciók</a:t>
          </a:r>
          <a:endParaRPr lang="en-GB" sz="1400" dirty="0" smtClean="0"/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GB" sz="1400" dirty="0" smtClean="0"/>
            <a:t>(</a:t>
          </a:r>
          <a:r>
            <a:rPr lang="en-GB" sz="1400" dirty="0" err="1" smtClean="0"/>
            <a:t>Granovetter</a:t>
          </a:r>
          <a:r>
            <a:rPr lang="en-GB" sz="1400" dirty="0" smtClean="0"/>
            <a:t>, Coleman</a:t>
          </a:r>
          <a:r>
            <a:rPr lang="hu-HU" sz="1400" dirty="0" smtClean="0"/>
            <a:t>, B</a:t>
          </a:r>
          <a:r>
            <a:rPr lang="en-GB" sz="1400" dirty="0" err="1" smtClean="0"/>
            <a:t>ourdieu</a:t>
          </a:r>
          <a:r>
            <a:rPr lang="en-GB" sz="1400" dirty="0" smtClean="0"/>
            <a:t>, Putnam, Lin)</a:t>
          </a:r>
          <a:endParaRPr lang="en-GB" sz="1400" dirty="0"/>
        </a:p>
      </dgm:t>
    </dgm:pt>
    <dgm:pt modelId="{52133686-D463-4548-ABA4-95E8A8AF5BA4}" type="parTrans" cxnId="{3EF7DEA8-F9A1-4DF8-9F3F-8D5C277C93A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GB"/>
        </a:p>
      </dgm:t>
    </dgm:pt>
    <dgm:pt modelId="{77E2606F-C0E8-4EB7-88AA-CE0D327C8424}" type="sibTrans" cxnId="{3EF7DEA8-F9A1-4DF8-9F3F-8D5C277C93A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GB"/>
        </a:p>
      </dgm:t>
    </dgm:pt>
    <dgm:pt modelId="{3BDB8C15-0F24-4F64-BB05-8377BFB0DA4A}">
      <dgm:prSet phldrT="[Szöveg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600"/>
            </a:spcAft>
          </a:pPr>
          <a:r>
            <a:rPr lang="en-GB" sz="1400" dirty="0" smtClean="0"/>
            <a:t>Civil </a:t>
          </a:r>
          <a:r>
            <a:rPr lang="hu-HU" sz="1400" dirty="0" smtClean="0"/>
            <a:t>társadalom</a:t>
          </a:r>
          <a:endParaRPr lang="en-GB" sz="1400" dirty="0" smtClean="0"/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GB" sz="1400" dirty="0" smtClean="0"/>
            <a:t>(</a:t>
          </a:r>
          <a:r>
            <a:rPr lang="en-GB" sz="1400" dirty="0" err="1" smtClean="0"/>
            <a:t>Habermas</a:t>
          </a:r>
          <a:r>
            <a:rPr lang="en-GB" sz="1400" dirty="0" smtClean="0"/>
            <a:t>, </a:t>
          </a:r>
          <a:r>
            <a:rPr lang="en-GB" sz="1400" dirty="0" err="1" smtClean="0"/>
            <a:t>Giddens</a:t>
          </a:r>
          <a:r>
            <a:rPr lang="en-GB" sz="1400" dirty="0" smtClean="0"/>
            <a:t>, </a:t>
          </a:r>
          <a:r>
            <a:rPr lang="hu-HU" sz="1400" dirty="0" smtClean="0"/>
            <a:t/>
          </a:r>
          <a:br>
            <a:rPr lang="hu-HU" sz="1400" dirty="0" smtClean="0"/>
          </a:br>
          <a:r>
            <a:rPr lang="en-GB" sz="1400" dirty="0" smtClean="0"/>
            <a:t>Fukuyama)</a:t>
          </a:r>
          <a:endParaRPr lang="en-GB" sz="1400" dirty="0"/>
        </a:p>
      </dgm:t>
    </dgm:pt>
    <dgm:pt modelId="{0B39048C-9950-4D99-8C46-3623795B1F03}" type="parTrans" cxnId="{4A639185-F7F0-4EED-B375-EF4DB82EDB7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GB"/>
        </a:p>
      </dgm:t>
    </dgm:pt>
    <dgm:pt modelId="{0F54E7D4-DECD-48B4-A439-2F6406A14B04}" type="sibTrans" cxnId="{4A639185-F7F0-4EED-B375-EF4DB82EDB7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GB"/>
        </a:p>
      </dgm:t>
    </dgm:pt>
    <dgm:pt modelId="{25D59042-816B-4C2A-8E66-EF3187595FED}" type="pres">
      <dgm:prSet presAssocID="{C4402F02-33C8-43B9-86F5-036D512C1AC7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hu-HU"/>
        </a:p>
      </dgm:t>
    </dgm:pt>
    <dgm:pt modelId="{099B8A37-5639-42D1-959E-ECF989C99BC4}" type="pres">
      <dgm:prSet presAssocID="{C4402F02-33C8-43B9-86F5-036D512C1AC7}" presName="outerBox" presStyleCnt="0"/>
      <dgm:spPr/>
    </dgm:pt>
    <dgm:pt modelId="{A55D1C67-DFD8-448F-B032-7F06C7608707}" type="pres">
      <dgm:prSet presAssocID="{C4402F02-33C8-43B9-86F5-036D512C1AC7}" presName="outerBoxParent" presStyleLbl="node1" presStyleIdx="0" presStyleCnt="2" custLinFactNeighborY="2927"/>
      <dgm:spPr/>
      <dgm:t>
        <a:bodyPr/>
        <a:lstStyle/>
        <a:p>
          <a:endParaRPr lang="hu-HU"/>
        </a:p>
      </dgm:t>
    </dgm:pt>
    <dgm:pt modelId="{6C2BAA32-F8A7-4704-9081-52074E8BD4DE}" type="pres">
      <dgm:prSet presAssocID="{C4402F02-33C8-43B9-86F5-036D512C1AC7}" presName="outerBoxChildren" presStyleCnt="0"/>
      <dgm:spPr/>
    </dgm:pt>
    <dgm:pt modelId="{F096A7C9-E262-4478-ADAE-1FB238C238A6}" type="pres">
      <dgm:prSet presAssocID="{C4402F02-33C8-43B9-86F5-036D512C1AC7}" presName="middleBox" presStyleCnt="0"/>
      <dgm:spPr/>
    </dgm:pt>
    <dgm:pt modelId="{ECBC8CE1-AB08-4EC7-9EA9-6F6D0D9EB251}" type="pres">
      <dgm:prSet presAssocID="{C4402F02-33C8-43B9-86F5-036D512C1AC7}" presName="middleBoxParent" presStyleLbl="node1" presStyleIdx="1" presStyleCnt="2" custScaleX="103174" custScaleY="98221" custLinFactNeighborX="0" custLinFactNeighborY="7303"/>
      <dgm:spPr/>
      <dgm:t>
        <a:bodyPr/>
        <a:lstStyle/>
        <a:p>
          <a:endParaRPr lang="hu-HU"/>
        </a:p>
      </dgm:t>
    </dgm:pt>
    <dgm:pt modelId="{D0E06B3F-23DC-4FDB-B36A-8CB83D6512FD}" type="pres">
      <dgm:prSet presAssocID="{C4402F02-33C8-43B9-86F5-036D512C1AC7}" presName="middleBoxChildren" presStyleCnt="0"/>
      <dgm:spPr/>
    </dgm:pt>
    <dgm:pt modelId="{5513C2D8-6E19-4104-A68A-9686A5F2B955}" type="pres">
      <dgm:prSet presAssocID="{12818E74-65A6-47E0-8F16-3F9DCF144925}" presName="mChild" presStyleLbl="fgAcc1" presStyleIdx="0" presStyleCnt="3" custScaleX="103827" custScaleY="104418" custLinFactX="-4855" custLinFactNeighborX="-100000" custLinFactNeighborY="2806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B1C2F97-54E8-4A26-A827-C0F5B70B91BD}" type="pres">
      <dgm:prSet presAssocID="{926FDD10-555C-4818-9C6D-30641E70EA7E}" presName="middleSibTrans" presStyleCnt="0"/>
      <dgm:spPr/>
    </dgm:pt>
    <dgm:pt modelId="{3092846E-C38D-417F-974E-997BE09B96D4}" type="pres">
      <dgm:prSet presAssocID="{3BDB8C15-0F24-4F64-BB05-8377BFB0DA4A}" presName="mChild" presStyleLbl="fgAcc1" presStyleIdx="1" presStyleCnt="3" custScaleX="98881" custScaleY="95044" custLinFactNeighborX="24083" custLinFactNeighborY="32918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F9B68E0-B939-468C-ABF4-52C63B6194C7}" type="pres">
      <dgm:prSet presAssocID="{0F54E7D4-DECD-48B4-A439-2F6406A14B04}" presName="middleSibTrans" presStyleCnt="0"/>
      <dgm:spPr/>
    </dgm:pt>
    <dgm:pt modelId="{AF43A1DF-539D-4F66-8426-3AC6DD9D6247}" type="pres">
      <dgm:prSet presAssocID="{7E24BBDE-431C-4B7B-A66D-D4AC723524CF}" presName="mChild" presStyleLbl="fgAcc1" presStyleIdx="2" presStyleCnt="3" custScaleX="107647" custScaleY="104418" custLinFactX="3789" custLinFactNeighborX="100000" custLinFactNeighborY="2806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89AD84F2-9762-4D39-B87A-F7C359B006B2}" type="presOf" srcId="{7E24BBDE-431C-4B7B-A66D-D4AC723524CF}" destId="{AF43A1DF-539D-4F66-8426-3AC6DD9D6247}" srcOrd="0" destOrd="0" presId="urn:microsoft.com/office/officeart/2005/8/layout/target2"/>
    <dgm:cxn modelId="{4A639185-F7F0-4EED-B375-EF4DB82EDB7B}" srcId="{BFDD0EF3-07E6-45C1-9E69-EEE7CCE2DAC5}" destId="{3BDB8C15-0F24-4F64-BB05-8377BFB0DA4A}" srcOrd="1" destOrd="0" parTransId="{0B39048C-9950-4D99-8C46-3623795B1F03}" sibTransId="{0F54E7D4-DECD-48B4-A439-2F6406A14B04}"/>
    <dgm:cxn modelId="{57C3A832-5A92-4397-8C83-FCC34BE0EF1A}" type="presOf" srcId="{BFDD0EF3-07E6-45C1-9E69-EEE7CCE2DAC5}" destId="{ECBC8CE1-AB08-4EC7-9EA9-6F6D0D9EB251}" srcOrd="0" destOrd="0" presId="urn:microsoft.com/office/officeart/2005/8/layout/target2"/>
    <dgm:cxn modelId="{04C87679-CD0B-4903-847D-B0BE4A43D2F2}" type="presOf" srcId="{12818E74-65A6-47E0-8F16-3F9DCF144925}" destId="{5513C2D8-6E19-4104-A68A-9686A5F2B955}" srcOrd="0" destOrd="0" presId="urn:microsoft.com/office/officeart/2005/8/layout/target2"/>
    <dgm:cxn modelId="{EE08F742-D3ED-43B3-ADBF-C1062DE8C739}" srcId="{C4402F02-33C8-43B9-86F5-036D512C1AC7}" destId="{BFDD0EF3-07E6-45C1-9E69-EEE7CCE2DAC5}" srcOrd="1" destOrd="0" parTransId="{40A45198-8D95-4A9E-AE59-0A2CC30F2A4E}" sibTransId="{809C8CD2-C269-4E50-97FC-4D60644F2DE6}"/>
    <dgm:cxn modelId="{355D9E22-A3E6-46A9-9B09-127073B96F9D}" type="presOf" srcId="{C4402F02-33C8-43B9-86F5-036D512C1AC7}" destId="{25D59042-816B-4C2A-8E66-EF3187595FED}" srcOrd="0" destOrd="0" presId="urn:microsoft.com/office/officeart/2005/8/layout/target2"/>
    <dgm:cxn modelId="{3EF7DEA8-F9A1-4DF8-9F3F-8D5C277C93A8}" srcId="{BFDD0EF3-07E6-45C1-9E69-EEE7CCE2DAC5}" destId="{7E24BBDE-431C-4B7B-A66D-D4AC723524CF}" srcOrd="2" destOrd="0" parTransId="{52133686-D463-4548-ABA4-95E8A8AF5BA4}" sibTransId="{77E2606F-C0E8-4EB7-88AA-CE0D327C8424}"/>
    <dgm:cxn modelId="{F79E5588-3504-49AA-B185-CC114E0252B3}" srcId="{BFDD0EF3-07E6-45C1-9E69-EEE7CCE2DAC5}" destId="{12818E74-65A6-47E0-8F16-3F9DCF144925}" srcOrd="0" destOrd="0" parTransId="{645DA0EA-4D91-4662-97A4-7B90FD2C9A6B}" sibTransId="{926FDD10-555C-4818-9C6D-30641E70EA7E}"/>
    <dgm:cxn modelId="{C7D3F42B-D06F-4369-8926-287C6138EE97}" srcId="{C4402F02-33C8-43B9-86F5-036D512C1AC7}" destId="{31CDA330-A41B-4D24-A2BE-1FC765990737}" srcOrd="0" destOrd="0" parTransId="{138CB38A-DDCF-4646-9205-F7C1B887B20B}" sibTransId="{37B5E1C4-D686-4C2B-8ED4-781D78523DAC}"/>
    <dgm:cxn modelId="{76FCA89D-C7C9-49B8-8977-3B000A9E873B}" type="presOf" srcId="{31CDA330-A41B-4D24-A2BE-1FC765990737}" destId="{A55D1C67-DFD8-448F-B032-7F06C7608707}" srcOrd="0" destOrd="0" presId="urn:microsoft.com/office/officeart/2005/8/layout/target2"/>
    <dgm:cxn modelId="{478E99BA-5B00-4C8B-9255-68177F03A219}" type="presOf" srcId="{3BDB8C15-0F24-4F64-BB05-8377BFB0DA4A}" destId="{3092846E-C38D-417F-974E-997BE09B96D4}" srcOrd="0" destOrd="0" presId="urn:microsoft.com/office/officeart/2005/8/layout/target2"/>
    <dgm:cxn modelId="{D39BB59D-E673-4187-8152-38FD31F739E3}" type="presParOf" srcId="{25D59042-816B-4C2A-8E66-EF3187595FED}" destId="{099B8A37-5639-42D1-959E-ECF989C99BC4}" srcOrd="0" destOrd="0" presId="urn:microsoft.com/office/officeart/2005/8/layout/target2"/>
    <dgm:cxn modelId="{DB1B71B7-38AB-46B1-8A50-727C7D1EFC53}" type="presParOf" srcId="{099B8A37-5639-42D1-959E-ECF989C99BC4}" destId="{A55D1C67-DFD8-448F-B032-7F06C7608707}" srcOrd="0" destOrd="0" presId="urn:microsoft.com/office/officeart/2005/8/layout/target2"/>
    <dgm:cxn modelId="{FA4FE0C4-49B2-437C-B6BD-1FEEAF9AC525}" type="presParOf" srcId="{099B8A37-5639-42D1-959E-ECF989C99BC4}" destId="{6C2BAA32-F8A7-4704-9081-52074E8BD4DE}" srcOrd="1" destOrd="0" presId="urn:microsoft.com/office/officeart/2005/8/layout/target2"/>
    <dgm:cxn modelId="{6225E0D3-5B24-4AFB-8AF1-5B8E2AAE3FDD}" type="presParOf" srcId="{25D59042-816B-4C2A-8E66-EF3187595FED}" destId="{F096A7C9-E262-4478-ADAE-1FB238C238A6}" srcOrd="1" destOrd="0" presId="urn:microsoft.com/office/officeart/2005/8/layout/target2"/>
    <dgm:cxn modelId="{6CABAD63-70DB-4486-84EE-C9C9F1C5E299}" type="presParOf" srcId="{F096A7C9-E262-4478-ADAE-1FB238C238A6}" destId="{ECBC8CE1-AB08-4EC7-9EA9-6F6D0D9EB251}" srcOrd="0" destOrd="0" presId="urn:microsoft.com/office/officeart/2005/8/layout/target2"/>
    <dgm:cxn modelId="{7CC95E93-C5CF-4D46-A604-AA1F2CC36BD5}" type="presParOf" srcId="{F096A7C9-E262-4478-ADAE-1FB238C238A6}" destId="{D0E06B3F-23DC-4FDB-B36A-8CB83D6512FD}" srcOrd="1" destOrd="0" presId="urn:microsoft.com/office/officeart/2005/8/layout/target2"/>
    <dgm:cxn modelId="{5944A0A0-996D-4075-880B-2619AD72AC78}" type="presParOf" srcId="{D0E06B3F-23DC-4FDB-B36A-8CB83D6512FD}" destId="{5513C2D8-6E19-4104-A68A-9686A5F2B955}" srcOrd="0" destOrd="0" presId="urn:microsoft.com/office/officeart/2005/8/layout/target2"/>
    <dgm:cxn modelId="{EDD05318-73AF-49BA-A883-37260100CDA7}" type="presParOf" srcId="{D0E06B3F-23DC-4FDB-B36A-8CB83D6512FD}" destId="{EB1C2F97-54E8-4A26-A827-C0F5B70B91BD}" srcOrd="1" destOrd="0" presId="urn:microsoft.com/office/officeart/2005/8/layout/target2"/>
    <dgm:cxn modelId="{CBE78F3F-5D9D-4770-A4A0-E4CBF9DFE46F}" type="presParOf" srcId="{D0E06B3F-23DC-4FDB-B36A-8CB83D6512FD}" destId="{3092846E-C38D-417F-974E-997BE09B96D4}" srcOrd="2" destOrd="0" presId="urn:microsoft.com/office/officeart/2005/8/layout/target2"/>
    <dgm:cxn modelId="{F0203A35-08C4-4868-ACE5-D1519EA5B8AD}" type="presParOf" srcId="{D0E06B3F-23DC-4FDB-B36A-8CB83D6512FD}" destId="{3F9B68E0-B939-468C-ABF4-52C63B6194C7}" srcOrd="3" destOrd="0" presId="urn:microsoft.com/office/officeart/2005/8/layout/target2"/>
    <dgm:cxn modelId="{1A89D5F5-F25F-4E19-87BA-95061F37E8AA}" type="presParOf" srcId="{D0E06B3F-23DC-4FDB-B36A-8CB83D6512FD}" destId="{AF43A1DF-539D-4F66-8426-3AC6DD9D6247}" srcOrd="4" destOrd="0" presId="urn:microsoft.com/office/officeart/2005/8/layout/target2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6EBF110-8333-483D-8E4E-A28DDCA96B9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FE70E6D5-BC6E-42B8-B798-1311BEDC0013}">
      <dgm:prSet phldrT="[Szöveg]" custT="1"/>
      <dgm:spPr>
        <a:solidFill>
          <a:schemeClr val="accent1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hu-HU" sz="2200" dirty="0" smtClean="0">
              <a:solidFill>
                <a:schemeClr val="bg1"/>
              </a:solidFill>
            </a:rPr>
            <a:t>Kvalitatív szakasz</a:t>
          </a:r>
          <a:endParaRPr lang="hu-HU" sz="2200" dirty="0">
            <a:solidFill>
              <a:schemeClr val="bg1"/>
            </a:solidFill>
          </a:endParaRPr>
        </a:p>
      </dgm:t>
    </dgm:pt>
    <dgm:pt modelId="{0D6550AC-1984-4555-B7A7-B04E715EE509}" type="parTrans" cxnId="{8A687BFE-ECDF-4AE1-9076-EDA263EE2357}">
      <dgm:prSet/>
      <dgm:spPr/>
      <dgm:t>
        <a:bodyPr/>
        <a:lstStyle/>
        <a:p>
          <a:endParaRPr lang="hu-HU"/>
        </a:p>
      </dgm:t>
    </dgm:pt>
    <dgm:pt modelId="{8F73D5F4-CEBC-4E96-A585-BC6E3650EF5F}" type="sibTrans" cxnId="{8A687BFE-ECDF-4AE1-9076-EDA263EE2357}">
      <dgm:prSet/>
      <dgm:spPr/>
      <dgm:t>
        <a:bodyPr/>
        <a:lstStyle/>
        <a:p>
          <a:endParaRPr lang="hu-HU"/>
        </a:p>
      </dgm:t>
    </dgm:pt>
    <dgm:pt modelId="{1E5BB87E-69C4-4373-9158-E459CC8877BE}">
      <dgm:prSet phldrT="[Szöveg]" custT="1"/>
      <dgm:spPr>
        <a:noFill/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hu-HU" sz="1600" dirty="0" smtClean="0"/>
            <a:t>26 mélyinterjú különböző tevékenységeket végző közösségek vezetőivel, szervezőivel</a:t>
          </a:r>
          <a:endParaRPr lang="hu-HU" sz="1600" dirty="0"/>
        </a:p>
      </dgm:t>
    </dgm:pt>
    <dgm:pt modelId="{A6FFB1E3-76C6-4B35-9460-20A1256C6F6E}" type="parTrans" cxnId="{602088DA-AB4A-44F9-8A4E-B2F868B97CB4}">
      <dgm:prSet/>
      <dgm:spPr/>
      <dgm:t>
        <a:bodyPr/>
        <a:lstStyle/>
        <a:p>
          <a:endParaRPr lang="hu-HU"/>
        </a:p>
      </dgm:t>
    </dgm:pt>
    <dgm:pt modelId="{07F888E3-246A-4F80-AD44-11673B701B2E}" type="sibTrans" cxnId="{602088DA-AB4A-44F9-8A4E-B2F868B97CB4}">
      <dgm:prSet/>
      <dgm:spPr/>
      <dgm:t>
        <a:bodyPr/>
        <a:lstStyle/>
        <a:p>
          <a:endParaRPr lang="hu-HU"/>
        </a:p>
      </dgm:t>
    </dgm:pt>
    <dgm:pt modelId="{2710EC14-F9ED-468D-B1BB-21211B5CB794}">
      <dgm:prSet phldrT="[Szöveg]"/>
      <dgm:spPr>
        <a:ln>
          <a:noFill/>
        </a:ln>
      </dgm:spPr>
      <dgm:t>
        <a:bodyPr/>
        <a:lstStyle/>
        <a:p>
          <a:r>
            <a:rPr lang="hu-HU" b="1" cap="all" baseline="0" dirty="0" smtClean="0"/>
            <a:t>Kvantitatív szakasz</a:t>
          </a:r>
          <a:endParaRPr lang="hu-HU" b="1" cap="all" baseline="0" dirty="0"/>
        </a:p>
      </dgm:t>
    </dgm:pt>
    <dgm:pt modelId="{370A0566-82CC-4BD6-994D-446A91AA9D18}" type="parTrans" cxnId="{EF35C0B3-7FA8-4C85-AA0E-2EE90067F78A}">
      <dgm:prSet/>
      <dgm:spPr/>
      <dgm:t>
        <a:bodyPr/>
        <a:lstStyle/>
        <a:p>
          <a:endParaRPr lang="hu-HU"/>
        </a:p>
      </dgm:t>
    </dgm:pt>
    <dgm:pt modelId="{287BD9D0-2C5D-46DE-B1A2-9BE1E5376635}" type="sibTrans" cxnId="{EF35C0B3-7FA8-4C85-AA0E-2EE90067F78A}">
      <dgm:prSet/>
      <dgm:spPr/>
      <dgm:t>
        <a:bodyPr/>
        <a:lstStyle/>
        <a:p>
          <a:endParaRPr lang="hu-HU"/>
        </a:p>
      </dgm:t>
    </dgm:pt>
    <dgm:pt modelId="{2DCB86D3-C79C-4823-AA07-B2474216FA85}">
      <dgm:prSet phldrT="[Szöveg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r>
            <a:rPr lang="hu-HU" sz="1800" b="1" dirty="0" smtClean="0"/>
            <a:t>„Közösségi kapcsolatok 2009”</a:t>
          </a:r>
          <a:endParaRPr lang="hu-HU" sz="1800" b="1" dirty="0"/>
        </a:p>
      </dgm:t>
    </dgm:pt>
    <dgm:pt modelId="{06E9986F-ACF5-4896-83B5-CF7AAC5E6BA8}" type="parTrans" cxnId="{2BD6C22B-2116-42F8-8881-D10865C7873D}">
      <dgm:prSet/>
      <dgm:spPr/>
      <dgm:t>
        <a:bodyPr/>
        <a:lstStyle/>
        <a:p>
          <a:endParaRPr lang="hu-HU"/>
        </a:p>
      </dgm:t>
    </dgm:pt>
    <dgm:pt modelId="{92C3DAD2-3384-46EF-8E10-BBF9B4FFA87E}" type="sibTrans" cxnId="{2BD6C22B-2116-42F8-8881-D10865C7873D}">
      <dgm:prSet/>
      <dgm:spPr/>
      <dgm:t>
        <a:bodyPr/>
        <a:lstStyle/>
        <a:p>
          <a:endParaRPr lang="hu-HU"/>
        </a:p>
      </dgm:t>
    </dgm:pt>
    <dgm:pt modelId="{A0D886B9-0B40-4E50-BEF7-88CF9753ED2A}">
      <dgm:prSet phldrT="[Szöveg]" custT="1"/>
      <dgm:spPr>
        <a:solidFill>
          <a:schemeClr val="accent1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hu-HU" sz="2200" dirty="0" smtClean="0">
              <a:solidFill>
                <a:schemeClr val="bg1"/>
              </a:solidFill>
            </a:rPr>
            <a:t>Falukutatás</a:t>
          </a:r>
          <a:endParaRPr lang="hu-HU" sz="2200" dirty="0">
            <a:solidFill>
              <a:schemeClr val="bg1"/>
            </a:solidFill>
          </a:endParaRPr>
        </a:p>
      </dgm:t>
    </dgm:pt>
    <dgm:pt modelId="{4700CD9D-C363-457C-8857-85A60ACBE3CC}" type="parTrans" cxnId="{8AD8DAC4-05E9-4DEA-AF3E-A45CDD5187AE}">
      <dgm:prSet/>
      <dgm:spPr/>
      <dgm:t>
        <a:bodyPr/>
        <a:lstStyle/>
        <a:p>
          <a:endParaRPr lang="hu-HU"/>
        </a:p>
      </dgm:t>
    </dgm:pt>
    <dgm:pt modelId="{190C8179-77F8-4260-822C-6F41EBC3B094}" type="sibTrans" cxnId="{8AD8DAC4-05E9-4DEA-AF3E-A45CDD5187AE}">
      <dgm:prSet/>
      <dgm:spPr/>
      <dgm:t>
        <a:bodyPr/>
        <a:lstStyle/>
        <a:p>
          <a:endParaRPr lang="hu-HU"/>
        </a:p>
      </dgm:t>
    </dgm:pt>
    <dgm:pt modelId="{3BF33C88-B05C-4A12-962A-3D3FCF7B6BE1}">
      <dgm:prSet phldrT="[Szöveg]" custT="1"/>
      <dgm:spPr>
        <a:noFill/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hu-HU" sz="1600" dirty="0" smtClean="0"/>
            <a:t>Kérdőíves lekérdezés (N=845 fő)</a:t>
          </a:r>
          <a:endParaRPr lang="hu-HU" sz="1600" dirty="0"/>
        </a:p>
      </dgm:t>
    </dgm:pt>
    <dgm:pt modelId="{746A54EC-724D-49E4-B897-59B89C2C80C8}" type="parTrans" cxnId="{4A4FDBED-9DF6-467B-8CA8-6385F236C04B}">
      <dgm:prSet/>
      <dgm:spPr/>
      <dgm:t>
        <a:bodyPr/>
        <a:lstStyle/>
        <a:p>
          <a:endParaRPr lang="hu-HU"/>
        </a:p>
      </dgm:t>
    </dgm:pt>
    <dgm:pt modelId="{1946C3AB-72B3-48AA-9EC0-DA9036F17FA8}" type="sibTrans" cxnId="{4A4FDBED-9DF6-467B-8CA8-6385F236C04B}">
      <dgm:prSet/>
      <dgm:spPr/>
      <dgm:t>
        <a:bodyPr/>
        <a:lstStyle/>
        <a:p>
          <a:endParaRPr lang="hu-HU"/>
        </a:p>
      </dgm:t>
    </dgm:pt>
    <dgm:pt modelId="{87580059-5414-4A5C-B94D-1F43A1161585}">
      <dgm:prSet phldrT="[Szöveg]" custT="1"/>
      <dgm:spPr>
        <a:noFill/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hu-HU" sz="1600" dirty="0" smtClean="0"/>
            <a:t>Mélyinterjúk (14 db)</a:t>
          </a:r>
          <a:endParaRPr lang="hu-HU" sz="1600" dirty="0"/>
        </a:p>
      </dgm:t>
    </dgm:pt>
    <dgm:pt modelId="{47BCB49E-E931-452A-B0A9-A8D14710019A}" type="parTrans" cxnId="{654DBDB8-A509-4753-9C19-D6025C2A5343}">
      <dgm:prSet/>
      <dgm:spPr/>
      <dgm:t>
        <a:bodyPr/>
        <a:lstStyle/>
        <a:p>
          <a:endParaRPr lang="hu-HU"/>
        </a:p>
      </dgm:t>
    </dgm:pt>
    <dgm:pt modelId="{111C61BB-41B7-47F3-BD88-67EA5EB6DDD5}" type="sibTrans" cxnId="{654DBDB8-A509-4753-9C19-D6025C2A5343}">
      <dgm:prSet/>
      <dgm:spPr/>
      <dgm:t>
        <a:bodyPr/>
        <a:lstStyle/>
        <a:p>
          <a:endParaRPr lang="hu-HU"/>
        </a:p>
      </dgm:t>
    </dgm:pt>
    <dgm:pt modelId="{4B300ABD-B074-43CC-802B-A01DDC198399}">
      <dgm:prSet phldrT="[Szöveg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r>
            <a:rPr lang="hu-HU" sz="1800" b="0" dirty="0" smtClean="0"/>
            <a:t>Személyes megkérdezésen alapuló országosan reprezentatív kérdőíves adatfelvétel (N=1051 fő)</a:t>
          </a:r>
          <a:endParaRPr lang="hu-HU" sz="1800" b="0" dirty="0"/>
        </a:p>
      </dgm:t>
    </dgm:pt>
    <dgm:pt modelId="{C34BAC8E-FD85-44B6-8B95-3C94875FEADB}" type="parTrans" cxnId="{49175248-DB59-43D8-905B-A4649216B676}">
      <dgm:prSet/>
      <dgm:spPr/>
      <dgm:t>
        <a:bodyPr/>
        <a:lstStyle/>
        <a:p>
          <a:endParaRPr lang="hu-HU"/>
        </a:p>
      </dgm:t>
    </dgm:pt>
    <dgm:pt modelId="{7BF72BA9-DD17-4900-B9C1-0ECC261A887B}" type="sibTrans" cxnId="{49175248-DB59-43D8-905B-A4649216B676}">
      <dgm:prSet/>
      <dgm:spPr/>
      <dgm:t>
        <a:bodyPr/>
        <a:lstStyle/>
        <a:p>
          <a:endParaRPr lang="hu-HU"/>
        </a:p>
      </dgm:t>
    </dgm:pt>
    <dgm:pt modelId="{7451CC39-00F1-47AA-837D-DAE42AA55475}" type="pres">
      <dgm:prSet presAssocID="{96EBF110-8333-483D-8E4E-A28DDCA96B9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44694027-515B-4F58-8C49-8EFDB114B67B}" type="pres">
      <dgm:prSet presAssocID="{FE70E6D5-BC6E-42B8-B798-1311BEDC0013}" presName="linNode" presStyleCnt="0"/>
      <dgm:spPr/>
    </dgm:pt>
    <dgm:pt modelId="{6B42030D-6000-49E6-AF83-1CD0B6881C9D}" type="pres">
      <dgm:prSet presAssocID="{FE70E6D5-BC6E-42B8-B798-1311BEDC0013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13599DA-DC56-4BB4-9768-97ED0DCE9A9D}" type="pres">
      <dgm:prSet presAssocID="{FE70E6D5-BC6E-42B8-B798-1311BEDC0013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B9C88F4-1C5B-4D23-81CD-5383FE1018A5}" type="pres">
      <dgm:prSet presAssocID="{8F73D5F4-CEBC-4E96-A585-BC6E3650EF5F}" presName="sp" presStyleCnt="0"/>
      <dgm:spPr/>
    </dgm:pt>
    <dgm:pt modelId="{0CFE9A22-D6A7-4E21-AE04-9BB697510231}" type="pres">
      <dgm:prSet presAssocID="{2710EC14-F9ED-468D-B1BB-21211B5CB794}" presName="linNode" presStyleCnt="0"/>
      <dgm:spPr/>
    </dgm:pt>
    <dgm:pt modelId="{7D8150D5-968F-4A9B-B1EB-F36FFCE5F285}" type="pres">
      <dgm:prSet presAssocID="{2710EC14-F9ED-468D-B1BB-21211B5CB794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0586C2F-730B-470A-9226-A7F0E0F4BB90}" type="pres">
      <dgm:prSet presAssocID="{2710EC14-F9ED-468D-B1BB-21211B5CB794}" presName="descendantText" presStyleLbl="alignAccFollowNode1" presStyleIdx="1" presStyleCnt="3" custScaleY="11497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FCCDF86-5330-419F-ADA0-F14087B7B3DC}" type="pres">
      <dgm:prSet presAssocID="{287BD9D0-2C5D-46DE-B1A2-9BE1E5376635}" presName="sp" presStyleCnt="0"/>
      <dgm:spPr/>
    </dgm:pt>
    <dgm:pt modelId="{78A4D721-7002-436D-9069-F2AEB59ADDE6}" type="pres">
      <dgm:prSet presAssocID="{A0D886B9-0B40-4E50-BEF7-88CF9753ED2A}" presName="linNode" presStyleCnt="0"/>
      <dgm:spPr/>
    </dgm:pt>
    <dgm:pt modelId="{A3B5AB7F-DCFB-4BE8-84C9-F0F1543B9715}" type="pres">
      <dgm:prSet presAssocID="{A0D886B9-0B40-4E50-BEF7-88CF9753ED2A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DB6661D-F8A4-4932-B809-416A3D0AC375}" type="pres">
      <dgm:prSet presAssocID="{A0D886B9-0B40-4E50-BEF7-88CF9753ED2A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602088DA-AB4A-44F9-8A4E-B2F868B97CB4}" srcId="{FE70E6D5-BC6E-42B8-B798-1311BEDC0013}" destId="{1E5BB87E-69C4-4373-9158-E459CC8877BE}" srcOrd="0" destOrd="0" parTransId="{A6FFB1E3-76C6-4B35-9460-20A1256C6F6E}" sibTransId="{07F888E3-246A-4F80-AD44-11673B701B2E}"/>
    <dgm:cxn modelId="{2BD6C22B-2116-42F8-8881-D10865C7873D}" srcId="{2710EC14-F9ED-468D-B1BB-21211B5CB794}" destId="{2DCB86D3-C79C-4823-AA07-B2474216FA85}" srcOrd="0" destOrd="0" parTransId="{06E9986F-ACF5-4896-83B5-CF7AAC5E6BA8}" sibTransId="{92C3DAD2-3384-46EF-8E10-BBF9B4FFA87E}"/>
    <dgm:cxn modelId="{9C2DC7F5-C52B-405D-82E5-014CCB0449D2}" type="presOf" srcId="{2710EC14-F9ED-468D-B1BB-21211B5CB794}" destId="{7D8150D5-968F-4A9B-B1EB-F36FFCE5F285}" srcOrd="0" destOrd="0" presId="urn:microsoft.com/office/officeart/2005/8/layout/vList5"/>
    <dgm:cxn modelId="{BDA8E6E7-CD9D-4EF8-A7B8-08D44481B38F}" type="presOf" srcId="{1E5BB87E-69C4-4373-9158-E459CC8877BE}" destId="{C13599DA-DC56-4BB4-9768-97ED0DCE9A9D}" srcOrd="0" destOrd="0" presId="urn:microsoft.com/office/officeart/2005/8/layout/vList5"/>
    <dgm:cxn modelId="{49175248-DB59-43D8-905B-A4649216B676}" srcId="{2710EC14-F9ED-468D-B1BB-21211B5CB794}" destId="{4B300ABD-B074-43CC-802B-A01DDC198399}" srcOrd="1" destOrd="0" parTransId="{C34BAC8E-FD85-44B6-8B95-3C94875FEADB}" sibTransId="{7BF72BA9-DD17-4900-B9C1-0ECC261A887B}"/>
    <dgm:cxn modelId="{4139A7D9-8D8C-46CE-B93F-3438F69941EF}" type="presOf" srcId="{96EBF110-8333-483D-8E4E-A28DDCA96B97}" destId="{7451CC39-00F1-47AA-837D-DAE42AA55475}" srcOrd="0" destOrd="0" presId="urn:microsoft.com/office/officeart/2005/8/layout/vList5"/>
    <dgm:cxn modelId="{4F28FB9D-1F65-420C-9397-700C37CACD99}" type="presOf" srcId="{A0D886B9-0B40-4E50-BEF7-88CF9753ED2A}" destId="{A3B5AB7F-DCFB-4BE8-84C9-F0F1543B9715}" srcOrd="0" destOrd="0" presId="urn:microsoft.com/office/officeart/2005/8/layout/vList5"/>
    <dgm:cxn modelId="{2C68A6AF-7F03-4480-A27B-F0B5D287CF49}" type="presOf" srcId="{87580059-5414-4A5C-B94D-1F43A1161585}" destId="{3DB6661D-F8A4-4932-B809-416A3D0AC375}" srcOrd="0" destOrd="1" presId="urn:microsoft.com/office/officeart/2005/8/layout/vList5"/>
    <dgm:cxn modelId="{C2858675-8E5C-4877-BF21-0AB297CDD54F}" type="presOf" srcId="{4B300ABD-B074-43CC-802B-A01DDC198399}" destId="{C0586C2F-730B-470A-9226-A7F0E0F4BB90}" srcOrd="0" destOrd="1" presId="urn:microsoft.com/office/officeart/2005/8/layout/vList5"/>
    <dgm:cxn modelId="{19FF14CF-3B6A-45DF-9EE9-8A2CAD32F3E2}" type="presOf" srcId="{3BF33C88-B05C-4A12-962A-3D3FCF7B6BE1}" destId="{3DB6661D-F8A4-4932-B809-416A3D0AC375}" srcOrd="0" destOrd="0" presId="urn:microsoft.com/office/officeart/2005/8/layout/vList5"/>
    <dgm:cxn modelId="{8AD8DAC4-05E9-4DEA-AF3E-A45CDD5187AE}" srcId="{96EBF110-8333-483D-8E4E-A28DDCA96B97}" destId="{A0D886B9-0B40-4E50-BEF7-88CF9753ED2A}" srcOrd="2" destOrd="0" parTransId="{4700CD9D-C363-457C-8857-85A60ACBE3CC}" sibTransId="{190C8179-77F8-4260-822C-6F41EBC3B094}"/>
    <dgm:cxn modelId="{8A687BFE-ECDF-4AE1-9076-EDA263EE2357}" srcId="{96EBF110-8333-483D-8E4E-A28DDCA96B97}" destId="{FE70E6D5-BC6E-42B8-B798-1311BEDC0013}" srcOrd="0" destOrd="0" parTransId="{0D6550AC-1984-4555-B7A7-B04E715EE509}" sibTransId="{8F73D5F4-CEBC-4E96-A585-BC6E3650EF5F}"/>
    <dgm:cxn modelId="{EF35C0B3-7FA8-4C85-AA0E-2EE90067F78A}" srcId="{96EBF110-8333-483D-8E4E-A28DDCA96B97}" destId="{2710EC14-F9ED-468D-B1BB-21211B5CB794}" srcOrd="1" destOrd="0" parTransId="{370A0566-82CC-4BD6-994D-446A91AA9D18}" sibTransId="{287BD9D0-2C5D-46DE-B1A2-9BE1E5376635}"/>
    <dgm:cxn modelId="{4A4FDBED-9DF6-467B-8CA8-6385F236C04B}" srcId="{A0D886B9-0B40-4E50-BEF7-88CF9753ED2A}" destId="{3BF33C88-B05C-4A12-962A-3D3FCF7B6BE1}" srcOrd="0" destOrd="0" parTransId="{746A54EC-724D-49E4-B897-59B89C2C80C8}" sibTransId="{1946C3AB-72B3-48AA-9EC0-DA9036F17FA8}"/>
    <dgm:cxn modelId="{654DBDB8-A509-4753-9C19-D6025C2A5343}" srcId="{A0D886B9-0B40-4E50-BEF7-88CF9753ED2A}" destId="{87580059-5414-4A5C-B94D-1F43A1161585}" srcOrd="1" destOrd="0" parTransId="{47BCB49E-E931-452A-B0A9-A8D14710019A}" sibTransId="{111C61BB-41B7-47F3-BD88-67EA5EB6DDD5}"/>
    <dgm:cxn modelId="{E3425B54-4D6D-4702-AA17-88AE414E110D}" type="presOf" srcId="{2DCB86D3-C79C-4823-AA07-B2474216FA85}" destId="{C0586C2F-730B-470A-9226-A7F0E0F4BB90}" srcOrd="0" destOrd="0" presId="urn:microsoft.com/office/officeart/2005/8/layout/vList5"/>
    <dgm:cxn modelId="{78969E99-7EE8-4A0F-9E7A-C709F89B15C7}" type="presOf" srcId="{FE70E6D5-BC6E-42B8-B798-1311BEDC0013}" destId="{6B42030D-6000-49E6-AF83-1CD0B6881C9D}" srcOrd="0" destOrd="0" presId="urn:microsoft.com/office/officeart/2005/8/layout/vList5"/>
    <dgm:cxn modelId="{13B72675-078D-45C7-B773-2E40C5249738}" type="presParOf" srcId="{7451CC39-00F1-47AA-837D-DAE42AA55475}" destId="{44694027-515B-4F58-8C49-8EFDB114B67B}" srcOrd="0" destOrd="0" presId="urn:microsoft.com/office/officeart/2005/8/layout/vList5"/>
    <dgm:cxn modelId="{C0EF71D9-08B5-4FED-BAE0-F1CAFD982049}" type="presParOf" srcId="{44694027-515B-4F58-8C49-8EFDB114B67B}" destId="{6B42030D-6000-49E6-AF83-1CD0B6881C9D}" srcOrd="0" destOrd="0" presId="urn:microsoft.com/office/officeart/2005/8/layout/vList5"/>
    <dgm:cxn modelId="{ECB57F1B-9B30-451A-9269-FCDCD774AFCE}" type="presParOf" srcId="{44694027-515B-4F58-8C49-8EFDB114B67B}" destId="{C13599DA-DC56-4BB4-9768-97ED0DCE9A9D}" srcOrd="1" destOrd="0" presId="urn:microsoft.com/office/officeart/2005/8/layout/vList5"/>
    <dgm:cxn modelId="{0B2E82C5-D5DD-47D8-B32E-77E6C27EBAD4}" type="presParOf" srcId="{7451CC39-00F1-47AA-837D-DAE42AA55475}" destId="{CB9C88F4-1C5B-4D23-81CD-5383FE1018A5}" srcOrd="1" destOrd="0" presId="urn:microsoft.com/office/officeart/2005/8/layout/vList5"/>
    <dgm:cxn modelId="{13675E06-B399-4525-BCD9-CBB874C79FEE}" type="presParOf" srcId="{7451CC39-00F1-47AA-837D-DAE42AA55475}" destId="{0CFE9A22-D6A7-4E21-AE04-9BB697510231}" srcOrd="2" destOrd="0" presId="urn:microsoft.com/office/officeart/2005/8/layout/vList5"/>
    <dgm:cxn modelId="{E85760AC-7BE3-4CBA-BBB7-8FE8812D532D}" type="presParOf" srcId="{0CFE9A22-D6A7-4E21-AE04-9BB697510231}" destId="{7D8150D5-968F-4A9B-B1EB-F36FFCE5F285}" srcOrd="0" destOrd="0" presId="urn:microsoft.com/office/officeart/2005/8/layout/vList5"/>
    <dgm:cxn modelId="{E2E8C862-C5DE-4385-99D8-FCB3A23E1366}" type="presParOf" srcId="{0CFE9A22-D6A7-4E21-AE04-9BB697510231}" destId="{C0586C2F-730B-470A-9226-A7F0E0F4BB90}" srcOrd="1" destOrd="0" presId="urn:microsoft.com/office/officeart/2005/8/layout/vList5"/>
    <dgm:cxn modelId="{65BE7F1A-CA84-4B0B-8BFC-CC2B37878CFC}" type="presParOf" srcId="{7451CC39-00F1-47AA-837D-DAE42AA55475}" destId="{DFCCDF86-5330-419F-ADA0-F14087B7B3DC}" srcOrd="3" destOrd="0" presId="urn:microsoft.com/office/officeart/2005/8/layout/vList5"/>
    <dgm:cxn modelId="{BCA15E2D-F3DD-44A0-9460-39E2D0C8B929}" type="presParOf" srcId="{7451CC39-00F1-47AA-837D-DAE42AA55475}" destId="{78A4D721-7002-436D-9069-F2AEB59ADDE6}" srcOrd="4" destOrd="0" presId="urn:microsoft.com/office/officeart/2005/8/layout/vList5"/>
    <dgm:cxn modelId="{F0A0E6B4-0219-4FC5-B5AF-4400EDF92461}" type="presParOf" srcId="{78A4D721-7002-436D-9069-F2AEB59ADDE6}" destId="{A3B5AB7F-DCFB-4BE8-84C9-F0F1543B9715}" srcOrd="0" destOrd="0" presId="urn:microsoft.com/office/officeart/2005/8/layout/vList5"/>
    <dgm:cxn modelId="{EB1950D0-6608-4D99-8A68-AF61A4584BE0}" type="presParOf" srcId="{78A4D721-7002-436D-9069-F2AEB59ADDE6}" destId="{3DB6661D-F8A4-4932-B809-416A3D0AC375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458AA31-AD38-4A77-AE29-A688CD2F0C2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97E32574-BE58-4699-B620-833C05ED856F}">
      <dgm:prSet custT="1"/>
      <dgm:spPr>
        <a:ln>
          <a:noFill/>
        </a:ln>
      </dgm:spPr>
      <dgm:t>
        <a:bodyPr/>
        <a:lstStyle/>
        <a:p>
          <a:pPr rtl="0"/>
          <a:r>
            <a:rPr lang="hu-HU" sz="2200" b="1" cap="small" baseline="0" dirty="0" smtClean="0"/>
            <a:t>Aktív állampolgárság fogalma (</a:t>
          </a:r>
          <a:r>
            <a:rPr lang="hu-HU" sz="2200" b="1" cap="small" baseline="0" dirty="0" err="1" smtClean="0"/>
            <a:t>Hoskins</a:t>
          </a:r>
          <a:r>
            <a:rPr lang="hu-HU" sz="2200" b="1" cap="small" baseline="0" dirty="0" smtClean="0"/>
            <a:t>, </a:t>
          </a:r>
          <a:r>
            <a:rPr lang="hu-HU" sz="2200" b="1" cap="small" baseline="0" dirty="0" err="1" smtClean="0"/>
            <a:t>Kerr</a:t>
          </a:r>
          <a:r>
            <a:rPr lang="hu-HU" sz="2200" b="1" cap="small" baseline="0" dirty="0" smtClean="0"/>
            <a:t>)</a:t>
          </a:r>
          <a:endParaRPr lang="hu-HU" sz="2200" b="1" cap="small" baseline="0" dirty="0"/>
        </a:p>
      </dgm:t>
    </dgm:pt>
    <dgm:pt modelId="{904E148C-415B-4763-98C0-A589BC7BAB8F}" type="parTrans" cxnId="{CDA3682A-9C7F-4C63-8995-4C06D35772DD}">
      <dgm:prSet/>
      <dgm:spPr/>
      <dgm:t>
        <a:bodyPr/>
        <a:lstStyle/>
        <a:p>
          <a:endParaRPr lang="hu-HU"/>
        </a:p>
      </dgm:t>
    </dgm:pt>
    <dgm:pt modelId="{0B1F0B1B-6717-43F3-B61A-9953C9DCA25C}" type="sibTrans" cxnId="{CDA3682A-9C7F-4C63-8995-4C06D35772DD}">
      <dgm:prSet/>
      <dgm:spPr/>
      <dgm:t>
        <a:bodyPr/>
        <a:lstStyle/>
        <a:p>
          <a:endParaRPr lang="hu-HU"/>
        </a:p>
      </dgm:t>
    </dgm:pt>
    <dgm:pt modelId="{74FFBADB-44C7-4100-B30F-59583D2B4FE7}">
      <dgm:prSet custT="1"/>
      <dgm:spPr/>
      <dgm:t>
        <a:bodyPr/>
        <a:lstStyle/>
        <a:p>
          <a:pPr marL="0" indent="0" rtl="0"/>
          <a:r>
            <a:rPr lang="hu-HU" sz="2000" dirty="0" smtClean="0"/>
            <a:t>Jelentős átalakuláson ment keresztül</a:t>
          </a:r>
          <a:endParaRPr lang="hu-HU" sz="1900" dirty="0"/>
        </a:p>
      </dgm:t>
    </dgm:pt>
    <dgm:pt modelId="{DD29988C-56F2-404F-BF48-1AB2A26A9CAD}" type="parTrans" cxnId="{13080E7D-2BB5-4FB8-B63A-27B4D2BDFF84}">
      <dgm:prSet/>
      <dgm:spPr/>
      <dgm:t>
        <a:bodyPr/>
        <a:lstStyle/>
        <a:p>
          <a:endParaRPr lang="hu-HU"/>
        </a:p>
      </dgm:t>
    </dgm:pt>
    <dgm:pt modelId="{02AAFC04-851E-4F65-A60F-D8BE51CE38BC}" type="sibTrans" cxnId="{13080E7D-2BB5-4FB8-B63A-27B4D2BDFF84}">
      <dgm:prSet/>
      <dgm:spPr/>
      <dgm:t>
        <a:bodyPr/>
        <a:lstStyle/>
        <a:p>
          <a:endParaRPr lang="hu-HU"/>
        </a:p>
      </dgm:t>
    </dgm:pt>
    <dgm:pt modelId="{2A873EF8-DDC8-4B21-B565-8B4259EDCD81}">
      <dgm:prSet custT="1"/>
      <dgm:spPr/>
      <dgm:t>
        <a:bodyPr/>
        <a:lstStyle/>
        <a:p>
          <a:pPr marL="804863" indent="-180975" rtl="0"/>
          <a:r>
            <a:rPr lang="hu-HU" sz="1800" dirty="0" smtClean="0"/>
            <a:t>Új tartalmakkal bővült: politikai érdeklődés, tájékozottság, demokratikus tiltakozó tevékenységekben, civil társadalmi életben való részvétel stb.</a:t>
          </a:r>
          <a:endParaRPr lang="hu-HU" sz="1800" dirty="0"/>
        </a:p>
      </dgm:t>
    </dgm:pt>
    <dgm:pt modelId="{84E04A59-72DE-480B-AB27-62200775A83D}" type="parTrans" cxnId="{4539BD32-7B3B-4397-ACDD-B052492DC982}">
      <dgm:prSet/>
      <dgm:spPr/>
      <dgm:t>
        <a:bodyPr/>
        <a:lstStyle/>
        <a:p>
          <a:endParaRPr lang="hu-HU"/>
        </a:p>
      </dgm:t>
    </dgm:pt>
    <dgm:pt modelId="{BD8035CB-E4D4-44A2-A050-A03C043C07F6}" type="sibTrans" cxnId="{4539BD32-7B3B-4397-ACDD-B052492DC982}">
      <dgm:prSet/>
      <dgm:spPr/>
      <dgm:t>
        <a:bodyPr/>
        <a:lstStyle/>
        <a:p>
          <a:endParaRPr lang="hu-HU"/>
        </a:p>
      </dgm:t>
    </dgm:pt>
    <dgm:pt modelId="{8CC9C5AD-8D0C-4A03-B9F2-1458BAA51C77}">
      <dgm:prSet custT="1"/>
      <dgm:spPr/>
      <dgm:t>
        <a:bodyPr/>
        <a:lstStyle/>
        <a:p>
          <a:pPr marL="0" indent="0" rtl="0"/>
          <a:r>
            <a:rPr lang="hu-HU" sz="2000" b="1" dirty="0" smtClean="0"/>
            <a:t>„</a:t>
          </a:r>
          <a:r>
            <a:rPr lang="hu-HU" sz="2000" b="1" dirty="0" err="1" smtClean="0"/>
            <a:t>aktív-felelős-demokratikus</a:t>
          </a:r>
          <a:r>
            <a:rPr lang="hu-HU" sz="2000" b="1" dirty="0" smtClean="0"/>
            <a:t>”</a:t>
          </a:r>
          <a:endParaRPr lang="hu-HU" sz="2000" dirty="0"/>
        </a:p>
      </dgm:t>
    </dgm:pt>
    <dgm:pt modelId="{82DDD03E-10D6-4595-A4FB-DF5A434A5D6E}" type="parTrans" cxnId="{B8F90CD6-FAAE-479C-A30C-219FD407E003}">
      <dgm:prSet/>
      <dgm:spPr/>
      <dgm:t>
        <a:bodyPr/>
        <a:lstStyle/>
        <a:p>
          <a:endParaRPr lang="hu-HU"/>
        </a:p>
      </dgm:t>
    </dgm:pt>
    <dgm:pt modelId="{0A479377-C3BE-406F-83CD-139307FE56F9}" type="sibTrans" cxnId="{B8F90CD6-FAAE-479C-A30C-219FD407E003}">
      <dgm:prSet/>
      <dgm:spPr/>
      <dgm:t>
        <a:bodyPr/>
        <a:lstStyle/>
        <a:p>
          <a:endParaRPr lang="hu-HU"/>
        </a:p>
      </dgm:t>
    </dgm:pt>
    <dgm:pt modelId="{8340C385-67AD-41C3-B4B5-AC3887B86BB9}">
      <dgm:prSet custT="1"/>
      <dgm:spPr>
        <a:ln>
          <a:noFill/>
        </a:ln>
      </dgm:spPr>
      <dgm:t>
        <a:bodyPr/>
        <a:lstStyle/>
        <a:p>
          <a:pPr rtl="0"/>
          <a:r>
            <a:rPr lang="hu-HU" sz="2200" b="1" cap="small" baseline="0" dirty="0" smtClean="0"/>
            <a:t>Aktív állampolgársághoz kapcsolódó kutatások</a:t>
          </a:r>
          <a:endParaRPr lang="hu-HU" sz="2200" b="1" cap="small" baseline="0" dirty="0"/>
        </a:p>
      </dgm:t>
    </dgm:pt>
    <dgm:pt modelId="{21B03265-550E-410D-87DF-7B5DF680B019}" type="parTrans" cxnId="{720B7849-1105-4C0E-BAC9-CDE037513864}">
      <dgm:prSet/>
      <dgm:spPr/>
      <dgm:t>
        <a:bodyPr/>
        <a:lstStyle/>
        <a:p>
          <a:endParaRPr lang="hu-HU"/>
        </a:p>
      </dgm:t>
    </dgm:pt>
    <dgm:pt modelId="{99D6BB77-4799-4976-BD42-CA97D606E6F7}" type="sibTrans" cxnId="{720B7849-1105-4C0E-BAC9-CDE037513864}">
      <dgm:prSet/>
      <dgm:spPr/>
      <dgm:t>
        <a:bodyPr/>
        <a:lstStyle/>
        <a:p>
          <a:endParaRPr lang="hu-HU"/>
        </a:p>
      </dgm:t>
    </dgm:pt>
    <dgm:pt modelId="{F2826691-145A-4E63-8DE3-0AD719AE69F5}">
      <dgm:prSet custT="1"/>
      <dgm:spPr/>
      <dgm:t>
        <a:bodyPr/>
        <a:lstStyle/>
        <a:p>
          <a:pPr rtl="0"/>
          <a:r>
            <a:rPr lang="hu-HU" sz="2000" dirty="0" smtClean="0"/>
            <a:t>Nemzetközi kutatások (CIVED, </a:t>
          </a:r>
          <a:r>
            <a:rPr lang="hu-HU" sz="2000" dirty="0" err="1" smtClean="0"/>
            <a:t>Eurobarometer</a:t>
          </a:r>
          <a:r>
            <a:rPr lang="hu-HU" sz="2000" dirty="0" smtClean="0"/>
            <a:t> 202, ESS, ISSP, WVS) </a:t>
          </a:r>
          <a:endParaRPr lang="hu-HU" sz="2000" dirty="0"/>
        </a:p>
      </dgm:t>
    </dgm:pt>
    <dgm:pt modelId="{0953E100-C316-4C71-89F0-1F4289CACDE3}" type="parTrans" cxnId="{B2AF61CF-FA94-48F0-97DA-86A73D244FC9}">
      <dgm:prSet/>
      <dgm:spPr/>
      <dgm:t>
        <a:bodyPr/>
        <a:lstStyle/>
        <a:p>
          <a:endParaRPr lang="hu-HU"/>
        </a:p>
      </dgm:t>
    </dgm:pt>
    <dgm:pt modelId="{BB7B1ADF-467F-4E0E-9751-BA8A3591ECC9}" type="sibTrans" cxnId="{B2AF61CF-FA94-48F0-97DA-86A73D244FC9}">
      <dgm:prSet/>
      <dgm:spPr/>
      <dgm:t>
        <a:bodyPr/>
        <a:lstStyle/>
        <a:p>
          <a:endParaRPr lang="hu-HU"/>
        </a:p>
      </dgm:t>
    </dgm:pt>
    <dgm:pt modelId="{85F76971-09E4-4BB9-B30D-F578A9B51167}">
      <dgm:prSet custT="1"/>
      <dgm:spPr/>
      <dgm:t>
        <a:bodyPr/>
        <a:lstStyle/>
        <a:p>
          <a:pPr rtl="0"/>
          <a:r>
            <a:rPr lang="hu-HU" sz="2000" dirty="0" smtClean="0"/>
            <a:t>Hazai kutatások (Ifjúságkutatás, Tizenévesek állampolgári kultúrája, Iskola és Demokrácia, Sziget kutatások) </a:t>
          </a:r>
          <a:endParaRPr lang="hu-HU" sz="2000" dirty="0"/>
        </a:p>
      </dgm:t>
    </dgm:pt>
    <dgm:pt modelId="{22C0D28D-80CC-4C2A-BC17-7D904D52821B}" type="parTrans" cxnId="{53C38CB6-33A1-411A-8EAE-3A9C0EF4B548}">
      <dgm:prSet/>
      <dgm:spPr/>
      <dgm:t>
        <a:bodyPr/>
        <a:lstStyle/>
        <a:p>
          <a:endParaRPr lang="hu-HU"/>
        </a:p>
      </dgm:t>
    </dgm:pt>
    <dgm:pt modelId="{0B00690D-8F15-466D-987A-45D3BC77FCD2}" type="sibTrans" cxnId="{53C38CB6-33A1-411A-8EAE-3A9C0EF4B548}">
      <dgm:prSet/>
      <dgm:spPr/>
      <dgm:t>
        <a:bodyPr/>
        <a:lstStyle/>
        <a:p>
          <a:endParaRPr lang="hu-HU"/>
        </a:p>
      </dgm:t>
    </dgm:pt>
    <dgm:pt modelId="{833FC347-3565-4339-95B9-CD3A7023AF97}">
      <dgm:prSet custT="1"/>
      <dgm:spPr/>
      <dgm:t>
        <a:bodyPr/>
        <a:lstStyle/>
        <a:p>
          <a:pPr marL="804863" indent="-180975" rtl="0"/>
          <a:r>
            <a:rPr lang="hu-HU" sz="1800" dirty="0" smtClean="0"/>
            <a:t>Cselekvést hangsúlyozó irányba mozdult el</a:t>
          </a:r>
          <a:endParaRPr lang="hu-HU" sz="2400" dirty="0"/>
        </a:p>
      </dgm:t>
    </dgm:pt>
    <dgm:pt modelId="{B7697EF4-705C-4384-BD7E-B240B879B086}" type="parTrans" cxnId="{AA76ECA6-F84B-4963-876F-2239714CA33E}">
      <dgm:prSet/>
      <dgm:spPr/>
      <dgm:t>
        <a:bodyPr/>
        <a:lstStyle/>
        <a:p>
          <a:endParaRPr lang="hu-HU"/>
        </a:p>
      </dgm:t>
    </dgm:pt>
    <dgm:pt modelId="{7988ABC8-D3B2-4EED-A9D2-3A6A29B46DCD}" type="sibTrans" cxnId="{AA76ECA6-F84B-4963-876F-2239714CA33E}">
      <dgm:prSet/>
      <dgm:spPr/>
      <dgm:t>
        <a:bodyPr/>
        <a:lstStyle/>
        <a:p>
          <a:endParaRPr lang="hu-HU"/>
        </a:p>
      </dgm:t>
    </dgm:pt>
    <dgm:pt modelId="{4197C619-02E3-4A51-82C3-1AB0B7B20A32}" type="pres">
      <dgm:prSet presAssocID="{5458AA31-AD38-4A77-AE29-A688CD2F0C2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0314B779-29C2-4D64-B850-F1AD83FA4A26}" type="pres">
      <dgm:prSet presAssocID="{97E32574-BE58-4699-B620-833C05ED856F}" presName="parentText" presStyleLbl="node1" presStyleIdx="0" presStyleCnt="2" custScaleY="53459" custLinFactNeighborY="-1402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2D3AB0A-4ADE-4623-8CE8-E8BE00014ED9}" type="pres">
      <dgm:prSet presAssocID="{97E32574-BE58-4699-B620-833C05ED856F}" presName="childText" presStyleLbl="revTx" presStyleIdx="0" presStyleCnt="2" custScaleY="116028" custLinFactNeighborY="-792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39E084E-55CF-4DB9-8A51-68E7811C62A6}" type="pres">
      <dgm:prSet presAssocID="{8340C385-67AD-41C3-B4B5-AC3887B86BB9}" presName="parentText" presStyleLbl="node1" presStyleIdx="1" presStyleCnt="2" custScaleY="56304" custLinFactNeighborY="-2066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3F279FA-FB84-415F-8077-6E51BAF75090}" type="pres">
      <dgm:prSet presAssocID="{8340C385-67AD-41C3-B4B5-AC3887B86BB9}" presName="childText" presStyleLbl="revTx" presStyleIdx="1" presStyleCnt="2" custLinFactNeighborY="264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32B8668A-BADF-41C9-A029-2B290783389B}" type="presOf" srcId="{97E32574-BE58-4699-B620-833C05ED856F}" destId="{0314B779-29C2-4D64-B850-F1AD83FA4A26}" srcOrd="0" destOrd="0" presId="urn:microsoft.com/office/officeart/2005/8/layout/vList2"/>
    <dgm:cxn modelId="{B2AF61CF-FA94-48F0-97DA-86A73D244FC9}" srcId="{8340C385-67AD-41C3-B4B5-AC3887B86BB9}" destId="{F2826691-145A-4E63-8DE3-0AD719AE69F5}" srcOrd="0" destOrd="0" parTransId="{0953E100-C316-4C71-89F0-1F4289CACDE3}" sibTransId="{BB7B1ADF-467F-4E0E-9751-BA8A3591ECC9}"/>
    <dgm:cxn modelId="{4539BD32-7B3B-4397-ACDD-B052492DC982}" srcId="{833FC347-3565-4339-95B9-CD3A7023AF97}" destId="{2A873EF8-DDC8-4B21-B565-8B4259EDCD81}" srcOrd="0" destOrd="0" parTransId="{84E04A59-72DE-480B-AB27-62200775A83D}" sibTransId="{BD8035CB-E4D4-44A2-A050-A03C043C07F6}"/>
    <dgm:cxn modelId="{40C86219-661A-46B7-9E14-72FBEE7B801F}" type="presOf" srcId="{8CC9C5AD-8D0C-4A03-B9F2-1458BAA51C77}" destId="{22D3AB0A-4ADE-4623-8CE8-E8BE00014ED9}" srcOrd="0" destOrd="3" presId="urn:microsoft.com/office/officeart/2005/8/layout/vList2"/>
    <dgm:cxn modelId="{B8F90CD6-FAAE-479C-A30C-219FD407E003}" srcId="{97E32574-BE58-4699-B620-833C05ED856F}" destId="{8CC9C5AD-8D0C-4A03-B9F2-1458BAA51C77}" srcOrd="2" destOrd="0" parTransId="{82DDD03E-10D6-4595-A4FB-DF5A434A5D6E}" sibTransId="{0A479377-C3BE-406F-83CD-139307FE56F9}"/>
    <dgm:cxn modelId="{74FF225E-C224-4BF9-95B5-6F9C8DFC0638}" type="presOf" srcId="{74FFBADB-44C7-4100-B30F-59583D2B4FE7}" destId="{22D3AB0A-4ADE-4623-8CE8-E8BE00014ED9}" srcOrd="0" destOrd="0" presId="urn:microsoft.com/office/officeart/2005/8/layout/vList2"/>
    <dgm:cxn modelId="{321F3248-6875-4C1F-829C-0F38A43C60E3}" type="presOf" srcId="{85F76971-09E4-4BB9-B30D-F578A9B51167}" destId="{F3F279FA-FB84-415F-8077-6E51BAF75090}" srcOrd="0" destOrd="1" presId="urn:microsoft.com/office/officeart/2005/8/layout/vList2"/>
    <dgm:cxn modelId="{AA78F6B8-ACA3-4886-9216-2703C0382AD2}" type="presOf" srcId="{833FC347-3565-4339-95B9-CD3A7023AF97}" destId="{22D3AB0A-4ADE-4623-8CE8-E8BE00014ED9}" srcOrd="0" destOrd="1" presId="urn:microsoft.com/office/officeart/2005/8/layout/vList2"/>
    <dgm:cxn modelId="{4294E451-89DE-4B50-B9F7-EF0AAFE8CCFB}" type="presOf" srcId="{8340C385-67AD-41C3-B4B5-AC3887B86BB9}" destId="{F39E084E-55CF-4DB9-8A51-68E7811C62A6}" srcOrd="0" destOrd="0" presId="urn:microsoft.com/office/officeart/2005/8/layout/vList2"/>
    <dgm:cxn modelId="{13080E7D-2BB5-4FB8-B63A-27B4D2BDFF84}" srcId="{97E32574-BE58-4699-B620-833C05ED856F}" destId="{74FFBADB-44C7-4100-B30F-59583D2B4FE7}" srcOrd="0" destOrd="0" parTransId="{DD29988C-56F2-404F-BF48-1AB2A26A9CAD}" sibTransId="{02AAFC04-851E-4F65-A60F-D8BE51CE38BC}"/>
    <dgm:cxn modelId="{AA76ECA6-F84B-4963-876F-2239714CA33E}" srcId="{97E32574-BE58-4699-B620-833C05ED856F}" destId="{833FC347-3565-4339-95B9-CD3A7023AF97}" srcOrd="1" destOrd="0" parTransId="{B7697EF4-705C-4384-BD7E-B240B879B086}" sibTransId="{7988ABC8-D3B2-4EED-A9D2-3A6A29B46DCD}"/>
    <dgm:cxn modelId="{CDA3682A-9C7F-4C63-8995-4C06D35772DD}" srcId="{5458AA31-AD38-4A77-AE29-A688CD2F0C24}" destId="{97E32574-BE58-4699-B620-833C05ED856F}" srcOrd="0" destOrd="0" parTransId="{904E148C-415B-4763-98C0-A589BC7BAB8F}" sibTransId="{0B1F0B1B-6717-43F3-B61A-9953C9DCA25C}"/>
    <dgm:cxn modelId="{C101F83C-BCA1-4749-96BE-4F0DEA4D2E58}" type="presOf" srcId="{5458AA31-AD38-4A77-AE29-A688CD2F0C24}" destId="{4197C619-02E3-4A51-82C3-1AB0B7B20A32}" srcOrd="0" destOrd="0" presId="urn:microsoft.com/office/officeart/2005/8/layout/vList2"/>
    <dgm:cxn modelId="{D7DC7E8A-376F-4534-9A9A-F444D5B68B26}" type="presOf" srcId="{2A873EF8-DDC8-4B21-B565-8B4259EDCD81}" destId="{22D3AB0A-4ADE-4623-8CE8-E8BE00014ED9}" srcOrd="0" destOrd="2" presId="urn:microsoft.com/office/officeart/2005/8/layout/vList2"/>
    <dgm:cxn modelId="{53C38CB6-33A1-411A-8EAE-3A9C0EF4B548}" srcId="{8340C385-67AD-41C3-B4B5-AC3887B86BB9}" destId="{85F76971-09E4-4BB9-B30D-F578A9B51167}" srcOrd="1" destOrd="0" parTransId="{22C0D28D-80CC-4C2A-BC17-7D904D52821B}" sibTransId="{0B00690D-8F15-466D-987A-45D3BC77FCD2}"/>
    <dgm:cxn modelId="{720B7849-1105-4C0E-BAC9-CDE037513864}" srcId="{5458AA31-AD38-4A77-AE29-A688CD2F0C24}" destId="{8340C385-67AD-41C3-B4B5-AC3887B86BB9}" srcOrd="1" destOrd="0" parTransId="{21B03265-550E-410D-87DF-7B5DF680B019}" sibTransId="{99D6BB77-4799-4976-BD42-CA97D606E6F7}"/>
    <dgm:cxn modelId="{690109D2-82AD-4599-BCB1-CE904B0E19A9}" type="presOf" srcId="{F2826691-145A-4E63-8DE3-0AD719AE69F5}" destId="{F3F279FA-FB84-415F-8077-6E51BAF75090}" srcOrd="0" destOrd="0" presId="urn:microsoft.com/office/officeart/2005/8/layout/vList2"/>
    <dgm:cxn modelId="{C1C79C36-AFE2-4F86-884A-54DFFD2198D4}" type="presParOf" srcId="{4197C619-02E3-4A51-82C3-1AB0B7B20A32}" destId="{0314B779-29C2-4D64-B850-F1AD83FA4A26}" srcOrd="0" destOrd="0" presId="urn:microsoft.com/office/officeart/2005/8/layout/vList2"/>
    <dgm:cxn modelId="{03299939-FB6E-453A-96B2-7A19BDDD3AA2}" type="presParOf" srcId="{4197C619-02E3-4A51-82C3-1AB0B7B20A32}" destId="{22D3AB0A-4ADE-4623-8CE8-E8BE00014ED9}" srcOrd="1" destOrd="0" presId="urn:microsoft.com/office/officeart/2005/8/layout/vList2"/>
    <dgm:cxn modelId="{56CEEC63-2E01-4973-8292-E1BD97157C33}" type="presParOf" srcId="{4197C619-02E3-4A51-82C3-1AB0B7B20A32}" destId="{F39E084E-55CF-4DB9-8A51-68E7811C62A6}" srcOrd="2" destOrd="0" presId="urn:microsoft.com/office/officeart/2005/8/layout/vList2"/>
    <dgm:cxn modelId="{6A3A402A-B3DC-42F5-BAA0-869E50A18CF4}" type="presParOf" srcId="{4197C619-02E3-4A51-82C3-1AB0B7B20A32}" destId="{F3F279FA-FB84-415F-8077-6E51BAF75090}" srcOrd="3" destOrd="0" presId="urn:microsoft.com/office/officeart/2005/8/layout/vList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3B8AE0D-DDDE-48D9-BA8F-A9E2E7F9118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B49E2178-2F82-443C-9BBC-2F30E35F20E7}">
      <dgm:prSet custT="1"/>
      <dgm:spPr>
        <a:ln>
          <a:noFill/>
        </a:ln>
      </dgm:spPr>
      <dgm:t>
        <a:bodyPr/>
        <a:lstStyle/>
        <a:p>
          <a:pPr rtl="0"/>
          <a:r>
            <a:rPr lang="hu-HU" sz="2000" b="1" cap="small" baseline="0" dirty="0" smtClean="0"/>
            <a:t>Fiatalok jellemzői</a:t>
          </a:r>
          <a:endParaRPr lang="hu-HU" sz="2000" b="1" cap="small" baseline="0" dirty="0"/>
        </a:p>
      </dgm:t>
    </dgm:pt>
    <dgm:pt modelId="{FB820A10-46FF-437E-AFCC-354140F03DB5}" type="parTrans" cxnId="{3D26BD4D-265F-47FB-887F-BD7B4802E48E}">
      <dgm:prSet/>
      <dgm:spPr/>
      <dgm:t>
        <a:bodyPr/>
        <a:lstStyle/>
        <a:p>
          <a:endParaRPr lang="hu-HU"/>
        </a:p>
      </dgm:t>
    </dgm:pt>
    <dgm:pt modelId="{6C07286B-81AA-43DC-B07F-CFD6546B8CDD}" type="sibTrans" cxnId="{3D26BD4D-265F-47FB-887F-BD7B4802E48E}">
      <dgm:prSet/>
      <dgm:spPr/>
      <dgm:t>
        <a:bodyPr/>
        <a:lstStyle/>
        <a:p>
          <a:endParaRPr lang="hu-HU"/>
        </a:p>
      </dgm:t>
    </dgm:pt>
    <dgm:pt modelId="{A353FDCC-6335-44C2-9B22-160E8683424C}">
      <dgm:prSet custT="1"/>
      <dgm:spPr/>
      <dgm:t>
        <a:bodyPr/>
        <a:lstStyle/>
        <a:p>
          <a:pPr rtl="0"/>
          <a:r>
            <a:rPr lang="hu-HU" sz="1700" dirty="0" smtClean="0"/>
            <a:t>Politikából való kiábrándultság: bizalom-, érdeklődés- és cselekvéshiány, cselekvőképesség érzetének hiánya</a:t>
          </a:r>
          <a:endParaRPr lang="hu-HU" sz="1700" dirty="0"/>
        </a:p>
      </dgm:t>
    </dgm:pt>
    <dgm:pt modelId="{57B75EFE-72A3-4465-8179-AD1B31D88633}" type="parTrans" cxnId="{8AF78175-3E9F-4C66-8938-D3F387858D90}">
      <dgm:prSet/>
      <dgm:spPr/>
      <dgm:t>
        <a:bodyPr/>
        <a:lstStyle/>
        <a:p>
          <a:endParaRPr lang="hu-HU"/>
        </a:p>
      </dgm:t>
    </dgm:pt>
    <dgm:pt modelId="{8ACCA9C8-47F3-46F9-A9D0-12348F7E38DE}" type="sibTrans" cxnId="{8AF78175-3E9F-4C66-8938-D3F387858D90}">
      <dgm:prSet/>
      <dgm:spPr/>
      <dgm:t>
        <a:bodyPr/>
        <a:lstStyle/>
        <a:p>
          <a:endParaRPr lang="hu-HU"/>
        </a:p>
      </dgm:t>
    </dgm:pt>
    <dgm:pt modelId="{4B54BCF2-4F67-419F-BDFD-4F045853575C}">
      <dgm:prSet custT="1"/>
      <dgm:spPr/>
      <dgm:t>
        <a:bodyPr/>
        <a:lstStyle/>
        <a:p>
          <a:pPr rtl="0"/>
          <a:r>
            <a:rPr lang="hu-HU" sz="1700" dirty="0" smtClean="0"/>
            <a:t>A fiatalok nagy része érzi úgy, hogy nincs beleszólása a közügyekbe, a politikába</a:t>
          </a:r>
          <a:endParaRPr lang="hu-HU" sz="1700" dirty="0"/>
        </a:p>
      </dgm:t>
    </dgm:pt>
    <dgm:pt modelId="{B3DCBFCF-D297-4466-9D92-D53FDBE341EB}" type="parTrans" cxnId="{5AC23476-3788-4CAB-AE05-E2B1EEE676A1}">
      <dgm:prSet/>
      <dgm:spPr/>
      <dgm:t>
        <a:bodyPr/>
        <a:lstStyle/>
        <a:p>
          <a:endParaRPr lang="hu-HU"/>
        </a:p>
      </dgm:t>
    </dgm:pt>
    <dgm:pt modelId="{A21DD64B-ED3A-438F-9EB5-E81798A89E72}" type="sibTrans" cxnId="{5AC23476-3788-4CAB-AE05-E2B1EEE676A1}">
      <dgm:prSet/>
      <dgm:spPr/>
      <dgm:t>
        <a:bodyPr/>
        <a:lstStyle/>
        <a:p>
          <a:endParaRPr lang="hu-HU"/>
        </a:p>
      </dgm:t>
    </dgm:pt>
    <dgm:pt modelId="{C5151B91-B2A1-4575-8091-BE87C6C2CA66}">
      <dgm:prSet custT="1"/>
      <dgm:spPr>
        <a:ln>
          <a:noFill/>
        </a:ln>
      </dgm:spPr>
      <dgm:t>
        <a:bodyPr/>
        <a:lstStyle/>
        <a:p>
          <a:pPr rtl="0"/>
          <a:r>
            <a:rPr lang="hu-HU" sz="2000" b="1" cap="small" baseline="0" dirty="0" smtClean="0"/>
            <a:t>Szocializáció fontossága</a:t>
          </a:r>
          <a:endParaRPr lang="hu-HU" sz="2000" b="1" cap="small" baseline="0" dirty="0"/>
        </a:p>
      </dgm:t>
    </dgm:pt>
    <dgm:pt modelId="{1C83DF77-2254-4A3C-A090-1D7300A59AC4}" type="parTrans" cxnId="{B2098B4E-95D4-48A9-A941-B6BAE2AAB398}">
      <dgm:prSet/>
      <dgm:spPr/>
      <dgm:t>
        <a:bodyPr/>
        <a:lstStyle/>
        <a:p>
          <a:endParaRPr lang="hu-HU"/>
        </a:p>
      </dgm:t>
    </dgm:pt>
    <dgm:pt modelId="{F51A3D34-B300-45E0-A8F4-7CB4A80EDFEA}" type="sibTrans" cxnId="{B2098B4E-95D4-48A9-A941-B6BAE2AAB398}">
      <dgm:prSet/>
      <dgm:spPr/>
      <dgm:t>
        <a:bodyPr/>
        <a:lstStyle/>
        <a:p>
          <a:endParaRPr lang="hu-HU"/>
        </a:p>
      </dgm:t>
    </dgm:pt>
    <dgm:pt modelId="{6FC3897B-CC7A-473F-9631-2AC9AB4005EF}">
      <dgm:prSet custT="1"/>
      <dgm:spPr/>
      <dgm:t>
        <a:bodyPr/>
        <a:lstStyle/>
        <a:p>
          <a:pPr rtl="0"/>
          <a:r>
            <a:rPr lang="hu-HU" sz="1700" dirty="0" smtClean="0"/>
            <a:t>Család és koragyermekkori fejlesztés (</a:t>
          </a:r>
          <a:r>
            <a:rPr lang="hu-HU" sz="1700" dirty="0" err="1" smtClean="0"/>
            <a:t>Sherrod</a:t>
          </a:r>
          <a:r>
            <a:rPr lang="hu-HU" sz="1700" dirty="0" smtClean="0"/>
            <a:t>, </a:t>
          </a:r>
          <a:r>
            <a:rPr lang="hu-HU" sz="1700" dirty="0" err="1" smtClean="0"/>
            <a:t>Flanagan</a:t>
          </a:r>
          <a:r>
            <a:rPr lang="hu-HU" sz="1700" dirty="0" smtClean="0"/>
            <a:t> és </a:t>
          </a:r>
          <a:r>
            <a:rPr lang="hu-HU" sz="1700" dirty="0" err="1" smtClean="0"/>
            <a:t>Youniss</a:t>
          </a:r>
          <a:r>
            <a:rPr lang="hu-HU" sz="1700" dirty="0" smtClean="0"/>
            <a:t>)</a:t>
          </a:r>
          <a:endParaRPr lang="hu-HU" sz="1700" dirty="0"/>
        </a:p>
      </dgm:t>
    </dgm:pt>
    <dgm:pt modelId="{3823B52E-53A1-433F-84CC-3B5F36C1574E}" type="parTrans" cxnId="{F64C4729-6AC8-40A3-BBBA-32A628F46914}">
      <dgm:prSet/>
      <dgm:spPr/>
      <dgm:t>
        <a:bodyPr/>
        <a:lstStyle/>
        <a:p>
          <a:endParaRPr lang="hu-HU"/>
        </a:p>
      </dgm:t>
    </dgm:pt>
    <dgm:pt modelId="{D35C6F21-B8D4-49E9-937C-C36E7AE36436}" type="sibTrans" cxnId="{F64C4729-6AC8-40A3-BBBA-32A628F46914}">
      <dgm:prSet/>
      <dgm:spPr/>
      <dgm:t>
        <a:bodyPr/>
        <a:lstStyle/>
        <a:p>
          <a:endParaRPr lang="hu-HU"/>
        </a:p>
      </dgm:t>
    </dgm:pt>
    <dgm:pt modelId="{9A30EBAB-DF77-4686-89C5-B5D960DFF15D}">
      <dgm:prSet custT="1"/>
      <dgm:spPr>
        <a:ln>
          <a:noFill/>
        </a:ln>
      </dgm:spPr>
      <dgm:t>
        <a:bodyPr/>
        <a:lstStyle/>
        <a:p>
          <a:pPr rtl="0"/>
          <a:r>
            <a:rPr lang="hu-HU" sz="2000" b="1" cap="small" baseline="0" dirty="0" smtClean="0"/>
            <a:t>Életkori, generációs különbségek</a:t>
          </a:r>
          <a:endParaRPr lang="hu-HU" sz="2000" b="1" cap="small" baseline="0" dirty="0"/>
        </a:p>
      </dgm:t>
    </dgm:pt>
    <dgm:pt modelId="{B8F34FD4-CF5A-4F08-89C6-167375207773}" type="parTrans" cxnId="{11B78366-36A3-4E3F-9183-0F7230677FB4}">
      <dgm:prSet/>
      <dgm:spPr/>
      <dgm:t>
        <a:bodyPr/>
        <a:lstStyle/>
        <a:p>
          <a:endParaRPr lang="hu-HU"/>
        </a:p>
      </dgm:t>
    </dgm:pt>
    <dgm:pt modelId="{47ECF221-61CE-40E3-82BC-B02B929A642E}" type="sibTrans" cxnId="{11B78366-36A3-4E3F-9183-0F7230677FB4}">
      <dgm:prSet/>
      <dgm:spPr/>
      <dgm:t>
        <a:bodyPr/>
        <a:lstStyle/>
        <a:p>
          <a:endParaRPr lang="hu-HU"/>
        </a:p>
      </dgm:t>
    </dgm:pt>
    <dgm:pt modelId="{7FCE5D3D-24F7-4545-8234-5DC7DF09C2EC}">
      <dgm:prSet custT="1"/>
      <dgm:spPr/>
      <dgm:t>
        <a:bodyPr/>
        <a:lstStyle/>
        <a:p>
          <a:pPr rtl="0"/>
          <a:r>
            <a:rPr lang="hu-HU" sz="1700" dirty="0" smtClean="0"/>
            <a:t>Serdülőkor, ifjúkor fontossága</a:t>
          </a:r>
          <a:endParaRPr lang="hu-HU" sz="1700" dirty="0"/>
        </a:p>
      </dgm:t>
    </dgm:pt>
    <dgm:pt modelId="{2561FCF4-369B-4A57-928F-6D725371E3B6}" type="parTrans" cxnId="{B73F34C0-93B4-40E1-A5A4-4DA2C72D6229}">
      <dgm:prSet/>
      <dgm:spPr/>
      <dgm:t>
        <a:bodyPr/>
        <a:lstStyle/>
        <a:p>
          <a:endParaRPr lang="hu-HU"/>
        </a:p>
      </dgm:t>
    </dgm:pt>
    <dgm:pt modelId="{6330AB18-A47F-4AF7-A8A0-132D3354BD16}" type="sibTrans" cxnId="{B73F34C0-93B4-40E1-A5A4-4DA2C72D6229}">
      <dgm:prSet/>
      <dgm:spPr/>
      <dgm:t>
        <a:bodyPr/>
        <a:lstStyle/>
        <a:p>
          <a:endParaRPr lang="hu-HU"/>
        </a:p>
      </dgm:t>
    </dgm:pt>
    <dgm:pt modelId="{EDBACD69-19E3-4771-AA52-8FD6C8782F79}">
      <dgm:prSet custT="1"/>
      <dgm:spPr/>
      <dgm:t>
        <a:bodyPr/>
        <a:lstStyle/>
        <a:p>
          <a:pPr rtl="0"/>
          <a:r>
            <a:rPr lang="hu-HU" sz="1700" dirty="0" smtClean="0"/>
            <a:t>A gyermekkori közösségi tevékenységek és az ifjúsági szervezetekben való serdülőkori részvétel erős, hosszan tartó (25 évvel később is) hatása a felnőttkori politikai viselkedésre és részvételre (</a:t>
          </a:r>
          <a:r>
            <a:rPr lang="hu-HU" sz="1700" dirty="0" err="1" smtClean="0"/>
            <a:t>Youniss</a:t>
          </a:r>
          <a:r>
            <a:rPr lang="hu-HU" sz="1700" dirty="0" smtClean="0"/>
            <a:t>, </a:t>
          </a:r>
          <a:r>
            <a:rPr lang="hu-HU" sz="1700" dirty="0" err="1" smtClean="0"/>
            <a:t>McLellan</a:t>
          </a:r>
          <a:r>
            <a:rPr lang="hu-HU" sz="1700" dirty="0" smtClean="0"/>
            <a:t> és </a:t>
          </a:r>
          <a:r>
            <a:rPr lang="hu-HU" sz="1700" dirty="0" err="1" smtClean="0"/>
            <a:t>Yates</a:t>
          </a:r>
          <a:r>
            <a:rPr lang="hu-HU" sz="1700" dirty="0" smtClean="0"/>
            <a:t>)</a:t>
          </a:r>
          <a:endParaRPr lang="hu-HU" sz="1700" dirty="0"/>
        </a:p>
      </dgm:t>
    </dgm:pt>
    <dgm:pt modelId="{8FA673C6-E3FF-4DF8-AC51-07D7F3BAABC1}" type="parTrans" cxnId="{A724A532-88B0-485B-9749-D54D1CF6E836}">
      <dgm:prSet/>
      <dgm:spPr/>
      <dgm:t>
        <a:bodyPr/>
        <a:lstStyle/>
        <a:p>
          <a:endParaRPr lang="hu-HU"/>
        </a:p>
      </dgm:t>
    </dgm:pt>
    <dgm:pt modelId="{3EFFC712-D5BE-483E-B435-210DC2E0B033}" type="sibTrans" cxnId="{A724A532-88B0-485B-9749-D54D1CF6E836}">
      <dgm:prSet/>
      <dgm:spPr/>
      <dgm:t>
        <a:bodyPr/>
        <a:lstStyle/>
        <a:p>
          <a:endParaRPr lang="hu-HU"/>
        </a:p>
      </dgm:t>
    </dgm:pt>
    <dgm:pt modelId="{75F05DFC-2DA3-4AE7-B66D-572CFAD08583}">
      <dgm:prSet custT="1"/>
      <dgm:spPr/>
      <dgm:t>
        <a:bodyPr/>
        <a:lstStyle/>
        <a:p>
          <a:pPr rtl="0"/>
          <a:r>
            <a:rPr lang="hu-HU" sz="1700" dirty="0" smtClean="0"/>
            <a:t>Állampolgári aktivitás mértéke a generációk közötti különbségekkel áll kapcsolatban (</a:t>
          </a:r>
          <a:r>
            <a:rPr lang="hu-HU" sz="1700" dirty="0" err="1" smtClean="0"/>
            <a:t>Keeter</a:t>
          </a:r>
          <a:r>
            <a:rPr lang="hu-HU" sz="1700" dirty="0" smtClean="0"/>
            <a:t>, </a:t>
          </a:r>
          <a:r>
            <a:rPr lang="hu-HU" sz="1700" dirty="0" err="1" smtClean="0"/>
            <a:t>Zukin</a:t>
          </a:r>
          <a:r>
            <a:rPr lang="hu-HU" sz="1700" dirty="0" smtClean="0"/>
            <a:t>, </a:t>
          </a:r>
          <a:r>
            <a:rPr lang="hu-HU" sz="1700" dirty="0" err="1" smtClean="0"/>
            <a:t>Andolina</a:t>
          </a:r>
          <a:r>
            <a:rPr lang="hu-HU" sz="1700" dirty="0" smtClean="0"/>
            <a:t> és </a:t>
          </a:r>
          <a:r>
            <a:rPr lang="hu-HU" sz="1700" dirty="0" err="1" smtClean="0"/>
            <a:t>Jenkins</a:t>
          </a:r>
          <a:r>
            <a:rPr lang="hu-HU" sz="1700" dirty="0" smtClean="0"/>
            <a:t>)</a:t>
          </a:r>
          <a:endParaRPr lang="hu-HU" sz="1700" dirty="0"/>
        </a:p>
      </dgm:t>
    </dgm:pt>
    <dgm:pt modelId="{45E73244-C539-4B47-8CE4-FA375F987FFE}" type="parTrans" cxnId="{331997C7-F9F9-4723-84C7-59CB4B7C7A45}">
      <dgm:prSet/>
      <dgm:spPr/>
      <dgm:t>
        <a:bodyPr/>
        <a:lstStyle/>
        <a:p>
          <a:endParaRPr lang="hu-HU"/>
        </a:p>
      </dgm:t>
    </dgm:pt>
    <dgm:pt modelId="{4D1A36F7-496B-4DAA-BA68-18E122BFD079}" type="sibTrans" cxnId="{331997C7-F9F9-4723-84C7-59CB4B7C7A45}">
      <dgm:prSet/>
      <dgm:spPr/>
      <dgm:t>
        <a:bodyPr/>
        <a:lstStyle/>
        <a:p>
          <a:endParaRPr lang="hu-HU"/>
        </a:p>
      </dgm:t>
    </dgm:pt>
    <dgm:pt modelId="{6925D91A-DBCF-417F-A998-A5257003F33D}" type="pres">
      <dgm:prSet presAssocID="{E3B8AE0D-DDDE-48D9-BA8F-A9E2E7F9118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B2BACA21-BBF1-454F-ABB0-DD2A3D75A002}" type="pres">
      <dgm:prSet presAssocID="{B49E2178-2F82-443C-9BBC-2F30E35F20E7}" presName="parentText" presStyleLbl="node1" presStyleIdx="0" presStyleCnt="3" custScaleY="88283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C05DF01-254D-4F37-8A04-0DCAA0189967}" type="pres">
      <dgm:prSet presAssocID="{B49E2178-2F82-443C-9BBC-2F30E35F20E7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1B48D12-67C3-4455-AEEC-52482F6C5918}" type="pres">
      <dgm:prSet presAssocID="{C5151B91-B2A1-4575-8091-BE87C6C2CA66}" presName="parentText" presStyleLbl="node1" presStyleIdx="1" presStyleCnt="3" custScaleY="80621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74B381A-479B-4B8D-85A8-ADF1D0B0F3F2}" type="pres">
      <dgm:prSet presAssocID="{C5151B91-B2A1-4575-8091-BE87C6C2CA66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91C5454-AF0C-4D8D-A915-DB0EA5DF4970}" type="pres">
      <dgm:prSet presAssocID="{9A30EBAB-DF77-4686-89C5-B5D960DFF15D}" presName="parentText" presStyleLbl="node1" presStyleIdx="2" presStyleCnt="3" custScaleY="84696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5578D1F-EC44-4216-B513-DE15087A63D9}" type="pres">
      <dgm:prSet presAssocID="{9A30EBAB-DF77-4686-89C5-B5D960DFF15D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DF775AC4-C77C-4F7E-86F6-FB99D199D3AD}" type="presOf" srcId="{75F05DFC-2DA3-4AE7-B66D-572CFAD08583}" destId="{75578D1F-EC44-4216-B513-DE15087A63D9}" srcOrd="0" destOrd="1" presId="urn:microsoft.com/office/officeart/2005/8/layout/vList2"/>
    <dgm:cxn modelId="{FD46F173-2783-40B5-A4EC-1D39CDB50AF3}" type="presOf" srcId="{E3B8AE0D-DDDE-48D9-BA8F-A9E2E7F91183}" destId="{6925D91A-DBCF-417F-A998-A5257003F33D}" srcOrd="0" destOrd="0" presId="urn:microsoft.com/office/officeart/2005/8/layout/vList2"/>
    <dgm:cxn modelId="{08EAD655-203A-4E8F-9710-02A41F572E10}" type="presOf" srcId="{C5151B91-B2A1-4575-8091-BE87C6C2CA66}" destId="{71B48D12-67C3-4455-AEEC-52482F6C5918}" srcOrd="0" destOrd="0" presId="urn:microsoft.com/office/officeart/2005/8/layout/vList2"/>
    <dgm:cxn modelId="{B54AE6F3-D467-43CA-B3AF-8C20D14B6720}" type="presOf" srcId="{7FCE5D3D-24F7-4545-8234-5DC7DF09C2EC}" destId="{75578D1F-EC44-4216-B513-DE15087A63D9}" srcOrd="0" destOrd="0" presId="urn:microsoft.com/office/officeart/2005/8/layout/vList2"/>
    <dgm:cxn modelId="{B2098B4E-95D4-48A9-A941-B6BAE2AAB398}" srcId="{E3B8AE0D-DDDE-48D9-BA8F-A9E2E7F91183}" destId="{C5151B91-B2A1-4575-8091-BE87C6C2CA66}" srcOrd="1" destOrd="0" parTransId="{1C83DF77-2254-4A3C-A090-1D7300A59AC4}" sibTransId="{F51A3D34-B300-45E0-A8F4-7CB4A80EDFEA}"/>
    <dgm:cxn modelId="{AA501C28-4435-473D-BC79-F6E4CB189832}" type="presOf" srcId="{A353FDCC-6335-44C2-9B22-160E8683424C}" destId="{8C05DF01-254D-4F37-8A04-0DCAA0189967}" srcOrd="0" destOrd="0" presId="urn:microsoft.com/office/officeart/2005/8/layout/vList2"/>
    <dgm:cxn modelId="{A48D4192-D36C-4FC1-8AC9-611B82B010A8}" type="presOf" srcId="{4B54BCF2-4F67-419F-BDFD-4F045853575C}" destId="{8C05DF01-254D-4F37-8A04-0DCAA0189967}" srcOrd="0" destOrd="1" presId="urn:microsoft.com/office/officeart/2005/8/layout/vList2"/>
    <dgm:cxn modelId="{7EFBC366-0104-4908-98F2-A9E68C7C838E}" type="presOf" srcId="{6FC3897B-CC7A-473F-9631-2AC9AB4005EF}" destId="{B74B381A-479B-4B8D-85A8-ADF1D0B0F3F2}" srcOrd="0" destOrd="0" presId="urn:microsoft.com/office/officeart/2005/8/layout/vList2"/>
    <dgm:cxn modelId="{11B78366-36A3-4E3F-9183-0F7230677FB4}" srcId="{E3B8AE0D-DDDE-48D9-BA8F-A9E2E7F91183}" destId="{9A30EBAB-DF77-4686-89C5-B5D960DFF15D}" srcOrd="2" destOrd="0" parTransId="{B8F34FD4-CF5A-4F08-89C6-167375207773}" sibTransId="{47ECF221-61CE-40E3-82BC-B02B929A642E}"/>
    <dgm:cxn modelId="{B73F34C0-93B4-40E1-A5A4-4DA2C72D6229}" srcId="{9A30EBAB-DF77-4686-89C5-B5D960DFF15D}" destId="{7FCE5D3D-24F7-4545-8234-5DC7DF09C2EC}" srcOrd="0" destOrd="0" parTransId="{2561FCF4-369B-4A57-928F-6D725371E3B6}" sibTransId="{6330AB18-A47F-4AF7-A8A0-132D3354BD16}"/>
    <dgm:cxn modelId="{A724A532-88B0-485B-9749-D54D1CF6E836}" srcId="{C5151B91-B2A1-4575-8091-BE87C6C2CA66}" destId="{EDBACD69-19E3-4771-AA52-8FD6C8782F79}" srcOrd="1" destOrd="0" parTransId="{8FA673C6-E3FF-4DF8-AC51-07D7F3BAABC1}" sibTransId="{3EFFC712-D5BE-483E-B435-210DC2E0B033}"/>
    <dgm:cxn modelId="{3D26BD4D-265F-47FB-887F-BD7B4802E48E}" srcId="{E3B8AE0D-DDDE-48D9-BA8F-A9E2E7F91183}" destId="{B49E2178-2F82-443C-9BBC-2F30E35F20E7}" srcOrd="0" destOrd="0" parTransId="{FB820A10-46FF-437E-AFCC-354140F03DB5}" sibTransId="{6C07286B-81AA-43DC-B07F-CFD6546B8CDD}"/>
    <dgm:cxn modelId="{BA3DC505-4ECB-451F-A0C4-C21CBBF5C228}" type="presOf" srcId="{EDBACD69-19E3-4771-AA52-8FD6C8782F79}" destId="{B74B381A-479B-4B8D-85A8-ADF1D0B0F3F2}" srcOrd="0" destOrd="1" presId="urn:microsoft.com/office/officeart/2005/8/layout/vList2"/>
    <dgm:cxn modelId="{331997C7-F9F9-4723-84C7-59CB4B7C7A45}" srcId="{9A30EBAB-DF77-4686-89C5-B5D960DFF15D}" destId="{75F05DFC-2DA3-4AE7-B66D-572CFAD08583}" srcOrd="1" destOrd="0" parTransId="{45E73244-C539-4B47-8CE4-FA375F987FFE}" sibTransId="{4D1A36F7-496B-4DAA-BA68-18E122BFD079}"/>
    <dgm:cxn modelId="{8AF78175-3E9F-4C66-8938-D3F387858D90}" srcId="{B49E2178-2F82-443C-9BBC-2F30E35F20E7}" destId="{A353FDCC-6335-44C2-9B22-160E8683424C}" srcOrd="0" destOrd="0" parTransId="{57B75EFE-72A3-4465-8179-AD1B31D88633}" sibTransId="{8ACCA9C8-47F3-46F9-A9D0-12348F7E38DE}"/>
    <dgm:cxn modelId="{F64C4729-6AC8-40A3-BBBA-32A628F46914}" srcId="{C5151B91-B2A1-4575-8091-BE87C6C2CA66}" destId="{6FC3897B-CC7A-473F-9631-2AC9AB4005EF}" srcOrd="0" destOrd="0" parTransId="{3823B52E-53A1-433F-84CC-3B5F36C1574E}" sibTransId="{D35C6F21-B8D4-49E9-937C-C36E7AE36436}"/>
    <dgm:cxn modelId="{7A48C685-2B2B-4320-8D3F-F9D4034614C3}" type="presOf" srcId="{B49E2178-2F82-443C-9BBC-2F30E35F20E7}" destId="{B2BACA21-BBF1-454F-ABB0-DD2A3D75A002}" srcOrd="0" destOrd="0" presId="urn:microsoft.com/office/officeart/2005/8/layout/vList2"/>
    <dgm:cxn modelId="{5AC23476-3788-4CAB-AE05-E2B1EEE676A1}" srcId="{B49E2178-2F82-443C-9BBC-2F30E35F20E7}" destId="{4B54BCF2-4F67-419F-BDFD-4F045853575C}" srcOrd="1" destOrd="0" parTransId="{B3DCBFCF-D297-4466-9D92-D53FDBE341EB}" sibTransId="{A21DD64B-ED3A-438F-9EB5-E81798A89E72}"/>
    <dgm:cxn modelId="{490973B7-E09D-40CB-8947-B26A7693A2AA}" type="presOf" srcId="{9A30EBAB-DF77-4686-89C5-B5D960DFF15D}" destId="{191C5454-AF0C-4D8D-A915-DB0EA5DF4970}" srcOrd="0" destOrd="0" presId="urn:microsoft.com/office/officeart/2005/8/layout/vList2"/>
    <dgm:cxn modelId="{0F08DA85-24B3-46CE-AA80-8FB8CB1B7BD4}" type="presParOf" srcId="{6925D91A-DBCF-417F-A998-A5257003F33D}" destId="{B2BACA21-BBF1-454F-ABB0-DD2A3D75A002}" srcOrd="0" destOrd="0" presId="urn:microsoft.com/office/officeart/2005/8/layout/vList2"/>
    <dgm:cxn modelId="{012422A2-A26F-4780-9D81-073FF333846F}" type="presParOf" srcId="{6925D91A-DBCF-417F-A998-A5257003F33D}" destId="{8C05DF01-254D-4F37-8A04-0DCAA0189967}" srcOrd="1" destOrd="0" presId="urn:microsoft.com/office/officeart/2005/8/layout/vList2"/>
    <dgm:cxn modelId="{DDC51260-D06D-4AC6-93F0-3D1561C07804}" type="presParOf" srcId="{6925D91A-DBCF-417F-A998-A5257003F33D}" destId="{71B48D12-67C3-4455-AEEC-52482F6C5918}" srcOrd="2" destOrd="0" presId="urn:microsoft.com/office/officeart/2005/8/layout/vList2"/>
    <dgm:cxn modelId="{903229D1-FB9B-40B1-85AE-A6BF5D412AE4}" type="presParOf" srcId="{6925D91A-DBCF-417F-A998-A5257003F33D}" destId="{B74B381A-479B-4B8D-85A8-ADF1D0B0F3F2}" srcOrd="3" destOrd="0" presId="urn:microsoft.com/office/officeart/2005/8/layout/vList2"/>
    <dgm:cxn modelId="{BB89969D-53A6-4705-B29E-22F8E4C121C8}" type="presParOf" srcId="{6925D91A-DBCF-417F-A998-A5257003F33D}" destId="{191C5454-AF0C-4D8D-A915-DB0EA5DF4970}" srcOrd="4" destOrd="0" presId="urn:microsoft.com/office/officeart/2005/8/layout/vList2"/>
    <dgm:cxn modelId="{E71DEC99-CBB8-4CE4-A6EA-7C0B56291C0C}" type="presParOf" srcId="{6925D91A-DBCF-417F-A998-A5257003F33D}" destId="{75578D1F-EC44-4216-B513-DE15087A63D9}" srcOrd="5" destOrd="0" presId="urn:microsoft.com/office/officeart/2005/8/layout/vList2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5192B90-6FCA-4CD2-BEE6-4E8D51FEFB9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F6C129B8-6CA6-4668-BBCB-6EF603475351}">
      <dgm:prSet custT="1"/>
      <dgm:spPr>
        <a:ln>
          <a:noFill/>
        </a:ln>
      </dgm:spPr>
      <dgm:t>
        <a:bodyPr/>
        <a:lstStyle/>
        <a:p>
          <a:pPr rtl="0"/>
          <a:r>
            <a:rPr lang="hu-HU" sz="2300" b="1" cap="small" dirty="0" smtClean="0"/>
            <a:t>Teljes mintában (lineáris regresszió: R</a:t>
          </a:r>
          <a:r>
            <a:rPr lang="hu-HU" sz="2300" b="1" cap="small" baseline="30000" dirty="0" smtClean="0"/>
            <a:t>2</a:t>
          </a:r>
          <a:r>
            <a:rPr lang="hu-HU" sz="2300" b="1" cap="small" dirty="0" smtClean="0"/>
            <a:t>=19%)</a:t>
          </a:r>
          <a:endParaRPr lang="hu-HU" sz="2300" b="1" cap="small" dirty="0"/>
        </a:p>
      </dgm:t>
    </dgm:pt>
    <dgm:pt modelId="{35AF2912-5523-49E3-9447-028061031DB0}" type="parTrans" cxnId="{173AD022-5F24-409B-8638-E61D6E888C15}">
      <dgm:prSet/>
      <dgm:spPr/>
      <dgm:t>
        <a:bodyPr/>
        <a:lstStyle/>
        <a:p>
          <a:endParaRPr lang="hu-HU"/>
        </a:p>
      </dgm:t>
    </dgm:pt>
    <dgm:pt modelId="{09CB91AD-34B9-4438-B716-A5F3D4FD9FA1}" type="sibTrans" cxnId="{173AD022-5F24-409B-8638-E61D6E888C15}">
      <dgm:prSet/>
      <dgm:spPr/>
      <dgm:t>
        <a:bodyPr/>
        <a:lstStyle/>
        <a:p>
          <a:endParaRPr lang="hu-HU"/>
        </a:p>
      </dgm:t>
    </dgm:pt>
    <dgm:pt modelId="{96B34955-FF5E-4EC0-B9DD-C03F265EE7FE}">
      <dgm:prSet custT="1"/>
      <dgm:spPr/>
      <dgm:t>
        <a:bodyPr/>
        <a:lstStyle/>
        <a:p>
          <a:pPr rtl="0"/>
          <a:r>
            <a:rPr lang="hu-HU" sz="2000" dirty="0" smtClean="0"/>
            <a:t>szocializáció </a:t>
          </a:r>
          <a:r>
            <a:rPr lang="hu-HU" sz="2000" dirty="0" smtClean="0"/>
            <a:t>(család közösségi mintája) (+)</a:t>
          </a:r>
          <a:endParaRPr lang="hu-HU" sz="2000" dirty="0"/>
        </a:p>
      </dgm:t>
    </dgm:pt>
    <dgm:pt modelId="{C070CDCA-4334-4D97-974F-45E06C053B6F}" type="parTrans" cxnId="{54FCFD14-D076-4B49-98B9-38A0BA338696}">
      <dgm:prSet/>
      <dgm:spPr/>
      <dgm:t>
        <a:bodyPr/>
        <a:lstStyle/>
        <a:p>
          <a:endParaRPr lang="hu-HU"/>
        </a:p>
      </dgm:t>
    </dgm:pt>
    <dgm:pt modelId="{1C62E85B-C2A1-4627-9E6B-FE7BB406CAFB}" type="sibTrans" cxnId="{54FCFD14-D076-4B49-98B9-38A0BA338696}">
      <dgm:prSet/>
      <dgm:spPr/>
      <dgm:t>
        <a:bodyPr/>
        <a:lstStyle/>
        <a:p>
          <a:endParaRPr lang="hu-HU"/>
        </a:p>
      </dgm:t>
    </dgm:pt>
    <dgm:pt modelId="{D6201C1B-DFD4-43AF-85F9-9D7A837C10BD}">
      <dgm:prSet custT="1"/>
      <dgm:spPr>
        <a:ln>
          <a:noFill/>
        </a:ln>
      </dgm:spPr>
      <dgm:t>
        <a:bodyPr/>
        <a:lstStyle/>
        <a:p>
          <a:pPr rtl="0"/>
          <a:r>
            <a:rPr lang="hu-HU" sz="2300" b="1" cap="small" dirty="0" smtClean="0"/>
            <a:t>Fiatalok (lineáris regresszió: R</a:t>
          </a:r>
          <a:r>
            <a:rPr lang="hu-HU" sz="2300" b="1" cap="small" baseline="30000" dirty="0" smtClean="0"/>
            <a:t>2</a:t>
          </a:r>
          <a:r>
            <a:rPr lang="hu-HU" sz="2300" b="1" cap="small" dirty="0" smtClean="0"/>
            <a:t>=15%)</a:t>
          </a:r>
          <a:endParaRPr lang="hu-HU" sz="2300" b="1" cap="small" dirty="0"/>
        </a:p>
      </dgm:t>
    </dgm:pt>
    <dgm:pt modelId="{654B5537-C7F8-4F85-8486-70C4770128A7}" type="parTrans" cxnId="{9A8D4624-63A4-44C0-900E-CA2945CDBDA9}">
      <dgm:prSet/>
      <dgm:spPr/>
      <dgm:t>
        <a:bodyPr/>
        <a:lstStyle/>
        <a:p>
          <a:endParaRPr lang="hu-HU"/>
        </a:p>
      </dgm:t>
    </dgm:pt>
    <dgm:pt modelId="{2955EA96-9230-4987-A365-22C096B61E81}" type="sibTrans" cxnId="{9A8D4624-63A4-44C0-900E-CA2945CDBDA9}">
      <dgm:prSet/>
      <dgm:spPr/>
      <dgm:t>
        <a:bodyPr/>
        <a:lstStyle/>
        <a:p>
          <a:endParaRPr lang="hu-HU"/>
        </a:p>
      </dgm:t>
    </dgm:pt>
    <dgm:pt modelId="{487AA3AC-9D61-4FEB-B30D-36DBCB44F2D4}">
      <dgm:prSet custT="1"/>
      <dgm:spPr/>
      <dgm:t>
        <a:bodyPr/>
        <a:lstStyle/>
        <a:p>
          <a:pPr rtl="0"/>
          <a:r>
            <a:rPr lang="hu-HU" sz="2000" dirty="0" smtClean="0"/>
            <a:t>elégedettség (+)</a:t>
          </a:r>
          <a:endParaRPr lang="hu-HU" sz="2000" dirty="0"/>
        </a:p>
      </dgm:t>
    </dgm:pt>
    <dgm:pt modelId="{EB5FC340-F614-4BB2-8578-C98E0AABB00B}" type="parTrans" cxnId="{89761CF6-231E-4250-B38E-00BEED89D19D}">
      <dgm:prSet/>
      <dgm:spPr/>
      <dgm:t>
        <a:bodyPr/>
        <a:lstStyle/>
        <a:p>
          <a:endParaRPr lang="hu-HU"/>
        </a:p>
      </dgm:t>
    </dgm:pt>
    <dgm:pt modelId="{B4F17219-90DE-426D-9B90-03AA19558E57}" type="sibTrans" cxnId="{89761CF6-231E-4250-B38E-00BEED89D19D}">
      <dgm:prSet/>
      <dgm:spPr/>
      <dgm:t>
        <a:bodyPr/>
        <a:lstStyle/>
        <a:p>
          <a:endParaRPr lang="hu-HU"/>
        </a:p>
      </dgm:t>
    </dgm:pt>
    <dgm:pt modelId="{E2B99D09-5293-4320-B7C7-68FB5595FC1B}">
      <dgm:prSet custT="1"/>
      <dgm:spPr/>
      <dgm:t>
        <a:bodyPr/>
        <a:lstStyle/>
        <a:p>
          <a:r>
            <a:rPr lang="hu-HU" sz="2000" dirty="0" smtClean="0"/>
            <a:t>élettel való elégedettség (+)</a:t>
          </a:r>
          <a:endParaRPr lang="hu-HU" sz="2000" dirty="0"/>
        </a:p>
      </dgm:t>
    </dgm:pt>
    <dgm:pt modelId="{D5F61ACC-D206-48E9-9068-7E25A3D6A39C}" type="parTrans" cxnId="{6B948ECD-9EE1-432C-90AE-3B7875FC4E88}">
      <dgm:prSet/>
      <dgm:spPr/>
      <dgm:t>
        <a:bodyPr/>
        <a:lstStyle/>
        <a:p>
          <a:endParaRPr lang="hu-HU"/>
        </a:p>
      </dgm:t>
    </dgm:pt>
    <dgm:pt modelId="{0E1DADCA-2494-4B97-BB19-1DBF47111580}" type="sibTrans" cxnId="{6B948ECD-9EE1-432C-90AE-3B7875FC4E88}">
      <dgm:prSet/>
      <dgm:spPr/>
      <dgm:t>
        <a:bodyPr/>
        <a:lstStyle/>
        <a:p>
          <a:endParaRPr lang="hu-HU"/>
        </a:p>
      </dgm:t>
    </dgm:pt>
    <dgm:pt modelId="{1F7646A8-B987-4899-8384-9AB1D2F04AB0}">
      <dgm:prSet custT="1"/>
      <dgm:spPr/>
      <dgm:t>
        <a:bodyPr/>
        <a:lstStyle/>
        <a:p>
          <a:r>
            <a:rPr lang="hu-HU" sz="2000" smtClean="0"/>
            <a:t>vagyon (+)</a:t>
          </a:r>
          <a:endParaRPr lang="hu-HU" sz="2000"/>
        </a:p>
      </dgm:t>
    </dgm:pt>
    <dgm:pt modelId="{680FC128-D5C7-4770-9EF4-1F3005B15AD4}" type="parTrans" cxnId="{359A5B90-273A-486A-868F-FDF1F112115D}">
      <dgm:prSet/>
      <dgm:spPr/>
      <dgm:t>
        <a:bodyPr/>
        <a:lstStyle/>
        <a:p>
          <a:endParaRPr lang="hu-HU"/>
        </a:p>
      </dgm:t>
    </dgm:pt>
    <dgm:pt modelId="{DBF49D58-3856-4586-9EF0-5E79B215772E}" type="sibTrans" cxnId="{359A5B90-273A-486A-868F-FDF1F112115D}">
      <dgm:prSet/>
      <dgm:spPr/>
      <dgm:t>
        <a:bodyPr/>
        <a:lstStyle/>
        <a:p>
          <a:endParaRPr lang="hu-HU"/>
        </a:p>
      </dgm:t>
    </dgm:pt>
    <dgm:pt modelId="{FB3F4F9F-077E-433B-8030-12C6144BA18C}">
      <dgm:prSet custT="1"/>
      <dgm:spPr/>
      <dgm:t>
        <a:bodyPr/>
        <a:lstStyle/>
        <a:p>
          <a:r>
            <a:rPr lang="hu-HU" sz="2000" dirty="0" smtClean="0"/>
            <a:t>legmagasabb befejezett iskolai végzettség (+)</a:t>
          </a:r>
          <a:endParaRPr lang="hu-HU" sz="2000" dirty="0"/>
        </a:p>
      </dgm:t>
    </dgm:pt>
    <dgm:pt modelId="{05A59C2F-B740-42D8-A73D-1DCA79A0F9EA}" type="parTrans" cxnId="{AA8028BE-8314-471B-9E29-BD34EA70460E}">
      <dgm:prSet/>
      <dgm:spPr/>
      <dgm:t>
        <a:bodyPr/>
        <a:lstStyle/>
        <a:p>
          <a:endParaRPr lang="hu-HU"/>
        </a:p>
      </dgm:t>
    </dgm:pt>
    <dgm:pt modelId="{1E83E6B0-0F0C-4F03-8FE4-D2B2E62BC45A}" type="sibTrans" cxnId="{AA8028BE-8314-471B-9E29-BD34EA70460E}">
      <dgm:prSet/>
      <dgm:spPr/>
      <dgm:t>
        <a:bodyPr/>
        <a:lstStyle/>
        <a:p>
          <a:endParaRPr lang="hu-HU"/>
        </a:p>
      </dgm:t>
    </dgm:pt>
    <dgm:pt modelId="{CC372293-2191-4F01-B5E6-4AE53BD75D2F}">
      <dgm:prSet custT="1"/>
      <dgm:spPr/>
      <dgm:t>
        <a:bodyPr/>
        <a:lstStyle/>
        <a:p>
          <a:r>
            <a:rPr lang="hu-HU" sz="2000" dirty="0" smtClean="0"/>
            <a:t>párkapcsolatban élők (+)</a:t>
          </a:r>
          <a:endParaRPr lang="hu-HU" sz="2000" dirty="0"/>
        </a:p>
      </dgm:t>
    </dgm:pt>
    <dgm:pt modelId="{87F190E0-9C92-4B61-9DF2-D88F45DAD880}" type="parTrans" cxnId="{4528B594-04AE-4234-BDAA-19A3634B43F7}">
      <dgm:prSet/>
      <dgm:spPr/>
      <dgm:t>
        <a:bodyPr/>
        <a:lstStyle/>
        <a:p>
          <a:endParaRPr lang="hu-HU"/>
        </a:p>
      </dgm:t>
    </dgm:pt>
    <dgm:pt modelId="{344CAD83-75E7-4DE1-B7C5-08E052594C43}" type="sibTrans" cxnId="{4528B594-04AE-4234-BDAA-19A3634B43F7}">
      <dgm:prSet/>
      <dgm:spPr/>
      <dgm:t>
        <a:bodyPr/>
        <a:lstStyle/>
        <a:p>
          <a:endParaRPr lang="hu-HU"/>
        </a:p>
      </dgm:t>
    </dgm:pt>
    <dgm:pt modelId="{47D7F03F-08B2-419A-90B5-5DEC3352A097}">
      <dgm:prSet custT="1"/>
      <dgm:spPr/>
      <dgm:t>
        <a:bodyPr/>
        <a:lstStyle/>
        <a:p>
          <a:r>
            <a:rPr lang="hu-HU" sz="2000" dirty="0" smtClean="0"/>
            <a:t>szocializáció (gyermekközösségi részvétel) (+)</a:t>
          </a:r>
          <a:endParaRPr lang="hu-HU" sz="2000" dirty="0"/>
        </a:p>
      </dgm:t>
    </dgm:pt>
    <dgm:pt modelId="{D268236D-C73F-4D86-BEDB-21CCEA8FF11C}" type="parTrans" cxnId="{48099D22-756E-4CF1-9FC0-549F7D91B5B4}">
      <dgm:prSet/>
      <dgm:spPr/>
      <dgm:t>
        <a:bodyPr/>
        <a:lstStyle/>
        <a:p>
          <a:endParaRPr lang="hu-HU"/>
        </a:p>
      </dgm:t>
    </dgm:pt>
    <dgm:pt modelId="{AB4ADE46-7FC5-4452-8949-DE237D2BBB49}" type="sibTrans" cxnId="{48099D22-756E-4CF1-9FC0-549F7D91B5B4}">
      <dgm:prSet/>
      <dgm:spPr/>
      <dgm:t>
        <a:bodyPr/>
        <a:lstStyle/>
        <a:p>
          <a:endParaRPr lang="hu-HU"/>
        </a:p>
      </dgm:t>
    </dgm:pt>
    <dgm:pt modelId="{DF58AE15-9369-496D-A940-BF4F6DB84A6E}">
      <dgm:prSet custT="1"/>
      <dgm:spPr/>
      <dgm:t>
        <a:bodyPr/>
        <a:lstStyle/>
        <a:p>
          <a:r>
            <a:rPr lang="hu-HU" sz="2000" dirty="0" smtClean="0"/>
            <a:t>szocializáció (gyermekközösségi részvétel) (+)</a:t>
          </a:r>
          <a:endParaRPr lang="hu-HU" sz="2000" dirty="0"/>
        </a:p>
      </dgm:t>
    </dgm:pt>
    <dgm:pt modelId="{E785904F-F2D7-40E8-8AD8-B6B136B9D841}" type="parTrans" cxnId="{5EDAEB81-B14B-48E6-B8C8-D7AA409A7030}">
      <dgm:prSet/>
      <dgm:spPr/>
      <dgm:t>
        <a:bodyPr/>
        <a:lstStyle/>
        <a:p>
          <a:endParaRPr lang="hu-HU"/>
        </a:p>
      </dgm:t>
    </dgm:pt>
    <dgm:pt modelId="{02714D2A-EEF6-4DA3-9CD8-E1C64BF36226}" type="sibTrans" cxnId="{5EDAEB81-B14B-48E6-B8C8-D7AA409A7030}">
      <dgm:prSet/>
      <dgm:spPr/>
      <dgm:t>
        <a:bodyPr/>
        <a:lstStyle/>
        <a:p>
          <a:endParaRPr lang="hu-HU"/>
        </a:p>
      </dgm:t>
    </dgm:pt>
    <dgm:pt modelId="{7C60E752-BB84-4F19-99DB-31F2D60B6492}">
      <dgm:prSet custT="1"/>
      <dgm:spPr/>
      <dgm:t>
        <a:bodyPr/>
        <a:lstStyle/>
        <a:p>
          <a:r>
            <a:rPr lang="hu-HU" sz="2000" dirty="0" smtClean="0"/>
            <a:t>édesanya iskolai végzettsége (+)</a:t>
          </a:r>
          <a:endParaRPr lang="hu-HU" sz="2000" dirty="0"/>
        </a:p>
      </dgm:t>
    </dgm:pt>
    <dgm:pt modelId="{12F43693-F466-4426-B187-5A3C35A9277A}" type="parTrans" cxnId="{334DE3D0-383B-4503-8F27-F21F02B538EE}">
      <dgm:prSet/>
      <dgm:spPr/>
      <dgm:t>
        <a:bodyPr/>
        <a:lstStyle/>
        <a:p>
          <a:endParaRPr lang="hu-HU"/>
        </a:p>
      </dgm:t>
    </dgm:pt>
    <dgm:pt modelId="{5C4DCF5F-85C4-46E7-AA7E-B07055F8E61B}" type="sibTrans" cxnId="{334DE3D0-383B-4503-8F27-F21F02B538EE}">
      <dgm:prSet/>
      <dgm:spPr/>
      <dgm:t>
        <a:bodyPr/>
        <a:lstStyle/>
        <a:p>
          <a:endParaRPr lang="hu-HU"/>
        </a:p>
      </dgm:t>
    </dgm:pt>
    <dgm:pt modelId="{73E38F51-98AA-4C28-A871-97B83239D41B}">
      <dgm:prSet custT="1"/>
      <dgm:spPr/>
      <dgm:t>
        <a:bodyPr/>
        <a:lstStyle/>
        <a:p>
          <a:r>
            <a:rPr lang="hu-HU" sz="2000" dirty="0" smtClean="0"/>
            <a:t>van-e gyermeke (-)</a:t>
          </a:r>
          <a:endParaRPr lang="hu-HU" sz="2000" dirty="0"/>
        </a:p>
      </dgm:t>
    </dgm:pt>
    <dgm:pt modelId="{15F3957A-B648-4E7E-8EBC-E5410A9FEE29}" type="parTrans" cxnId="{1B5670E1-C90F-4276-ACF7-382E5887E70D}">
      <dgm:prSet/>
      <dgm:spPr/>
      <dgm:t>
        <a:bodyPr/>
        <a:lstStyle/>
        <a:p>
          <a:endParaRPr lang="hu-HU"/>
        </a:p>
      </dgm:t>
    </dgm:pt>
    <dgm:pt modelId="{FAD5E1D9-5966-4A01-89A7-182BA425CEF7}" type="sibTrans" cxnId="{1B5670E1-C90F-4276-ACF7-382E5887E70D}">
      <dgm:prSet/>
      <dgm:spPr/>
      <dgm:t>
        <a:bodyPr/>
        <a:lstStyle/>
        <a:p>
          <a:endParaRPr lang="hu-HU"/>
        </a:p>
      </dgm:t>
    </dgm:pt>
    <dgm:pt modelId="{2548A92A-53D0-4451-BAC9-D6EEB2B5D74D}">
      <dgm:prSet custT="1"/>
      <dgm:spPr/>
      <dgm:t>
        <a:bodyPr/>
        <a:lstStyle/>
        <a:p>
          <a:r>
            <a:rPr lang="hu-HU" sz="2000" dirty="0" smtClean="0"/>
            <a:t>jelenleg dolgozik-e (+)</a:t>
          </a:r>
          <a:endParaRPr lang="hu-HU" sz="2000" dirty="0"/>
        </a:p>
      </dgm:t>
    </dgm:pt>
    <dgm:pt modelId="{117E0DCD-A0CC-4BF1-A699-85FA62F6A039}" type="parTrans" cxnId="{1321BCF6-203C-455F-8490-03B257720489}">
      <dgm:prSet/>
      <dgm:spPr/>
      <dgm:t>
        <a:bodyPr/>
        <a:lstStyle/>
        <a:p>
          <a:endParaRPr lang="hu-HU"/>
        </a:p>
      </dgm:t>
    </dgm:pt>
    <dgm:pt modelId="{DA3C8C8B-D144-4917-BA1D-27D9572CBBA9}" type="sibTrans" cxnId="{1321BCF6-203C-455F-8490-03B257720489}">
      <dgm:prSet/>
      <dgm:spPr/>
      <dgm:t>
        <a:bodyPr/>
        <a:lstStyle/>
        <a:p>
          <a:endParaRPr lang="hu-HU"/>
        </a:p>
      </dgm:t>
    </dgm:pt>
    <dgm:pt modelId="{C23B82D8-4810-4DAD-A636-1247FCD4DC14}">
      <dgm:prSet custT="1"/>
      <dgm:spPr/>
      <dgm:t>
        <a:bodyPr/>
        <a:lstStyle/>
        <a:p>
          <a:pPr rtl="0"/>
          <a:r>
            <a:rPr lang="hu-HU" sz="2000" dirty="0" smtClean="0"/>
            <a:t>szocializáció </a:t>
          </a:r>
          <a:r>
            <a:rPr lang="hu-HU" sz="2000" dirty="0" smtClean="0"/>
            <a:t>(család közösségi mintája) (+)</a:t>
          </a:r>
          <a:endParaRPr lang="hu-HU" sz="2000" dirty="0"/>
        </a:p>
      </dgm:t>
    </dgm:pt>
    <dgm:pt modelId="{BC5BE17E-858D-40F5-8A8B-E0BFA471192F}" type="parTrans" cxnId="{61EA6C1E-92D8-428B-8C13-858669EC56DE}">
      <dgm:prSet/>
      <dgm:spPr/>
      <dgm:t>
        <a:bodyPr/>
        <a:lstStyle/>
        <a:p>
          <a:endParaRPr lang="hu-HU"/>
        </a:p>
      </dgm:t>
    </dgm:pt>
    <dgm:pt modelId="{432FE6B9-7B0A-4762-9CC8-CB2DCB611D8A}" type="sibTrans" cxnId="{61EA6C1E-92D8-428B-8C13-858669EC56DE}">
      <dgm:prSet/>
      <dgm:spPr/>
      <dgm:t>
        <a:bodyPr/>
        <a:lstStyle/>
        <a:p>
          <a:endParaRPr lang="hu-HU"/>
        </a:p>
      </dgm:t>
    </dgm:pt>
    <dgm:pt modelId="{9D86CB1C-6202-4F8A-86F1-C21D00895B33}" type="pres">
      <dgm:prSet presAssocID="{75192B90-6FCA-4CD2-BEE6-4E8D51FEFB9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BAC0A9F0-58A3-45D6-A71E-0763DACB22FD}" type="pres">
      <dgm:prSet presAssocID="{F6C129B8-6CA6-4668-BBCB-6EF603475351}" presName="parentText" presStyleLbl="node1" presStyleIdx="0" presStyleCnt="2" custScaleY="6106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7E961B5-B424-4A6F-8DE0-58799DC0CA11}" type="pres">
      <dgm:prSet presAssocID="{F6C129B8-6CA6-4668-BBCB-6EF60347535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39FD96D-3AA1-43BF-8EF1-D4C76A73C79E}" type="pres">
      <dgm:prSet presAssocID="{D6201C1B-DFD4-43AF-85F9-9D7A837C10BD}" presName="parentText" presStyleLbl="node1" presStyleIdx="1" presStyleCnt="2" custScaleY="5892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2CD1B66-AA9F-45A9-BD67-2D5348CF6ECA}" type="pres">
      <dgm:prSet presAssocID="{D6201C1B-DFD4-43AF-85F9-9D7A837C10BD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173AD022-5F24-409B-8638-E61D6E888C15}" srcId="{75192B90-6FCA-4CD2-BEE6-4E8D51FEFB94}" destId="{F6C129B8-6CA6-4668-BBCB-6EF603475351}" srcOrd="0" destOrd="0" parTransId="{35AF2912-5523-49E3-9447-028061031DB0}" sibTransId="{09CB91AD-34B9-4438-B716-A5F3D4FD9FA1}"/>
    <dgm:cxn modelId="{359A5B90-273A-486A-868F-FDF1F112115D}" srcId="{F6C129B8-6CA6-4668-BBCB-6EF603475351}" destId="{1F7646A8-B987-4899-8384-9AB1D2F04AB0}" srcOrd="2" destOrd="0" parTransId="{680FC128-D5C7-4770-9EF4-1F3005B15AD4}" sibTransId="{DBF49D58-3856-4586-9EF0-5E79B215772E}"/>
    <dgm:cxn modelId="{7033A307-8989-49E9-8580-ADA945680772}" type="presOf" srcId="{2548A92A-53D0-4451-BAC9-D6EEB2B5D74D}" destId="{82CD1B66-AA9F-45A9-BD67-2D5348CF6ECA}" srcOrd="0" destOrd="3" presId="urn:microsoft.com/office/officeart/2005/8/layout/vList2"/>
    <dgm:cxn modelId="{62CA6751-C817-48C5-9E94-E14319CC7ACC}" type="presOf" srcId="{CC372293-2191-4F01-B5E6-4AE53BD75D2F}" destId="{27E961B5-B424-4A6F-8DE0-58799DC0CA11}" srcOrd="0" destOrd="4" presId="urn:microsoft.com/office/officeart/2005/8/layout/vList2"/>
    <dgm:cxn modelId="{89761CF6-231E-4250-B38E-00BEED89D19D}" srcId="{D6201C1B-DFD4-43AF-85F9-9D7A837C10BD}" destId="{487AA3AC-9D61-4FEB-B30D-36DBCB44F2D4}" srcOrd="0" destOrd="0" parTransId="{EB5FC340-F614-4BB2-8578-C98E0AABB00B}" sibTransId="{B4F17219-90DE-426D-9B90-03AA19558E57}"/>
    <dgm:cxn modelId="{1B5670E1-C90F-4276-ACF7-382E5887E70D}" srcId="{D6201C1B-DFD4-43AF-85F9-9D7A837C10BD}" destId="{73E38F51-98AA-4C28-A871-97B83239D41B}" srcOrd="2" destOrd="0" parTransId="{15F3957A-B648-4E7E-8EBC-E5410A9FEE29}" sibTransId="{FAD5E1D9-5966-4A01-89A7-182BA425CEF7}"/>
    <dgm:cxn modelId="{334DE3D0-383B-4503-8F27-F21F02B538EE}" srcId="{F6C129B8-6CA6-4668-BBCB-6EF603475351}" destId="{7C60E752-BB84-4F19-99DB-31F2D60B6492}" srcOrd="5" destOrd="0" parTransId="{12F43693-F466-4426-B187-5A3C35A9277A}" sibTransId="{5C4DCF5F-85C4-46E7-AA7E-B07055F8E61B}"/>
    <dgm:cxn modelId="{48099D22-756E-4CF1-9FC0-549F7D91B5B4}" srcId="{F6C129B8-6CA6-4668-BBCB-6EF603475351}" destId="{47D7F03F-08B2-419A-90B5-5DEC3352A097}" srcOrd="6" destOrd="0" parTransId="{D268236D-C73F-4D86-BEDB-21CCEA8FF11C}" sibTransId="{AB4ADE46-7FC5-4452-8949-DE237D2BBB49}"/>
    <dgm:cxn modelId="{AC4A7B41-4F33-4877-AEF5-70BBF6D2B224}" type="presOf" srcId="{E2B99D09-5293-4320-B7C7-68FB5595FC1B}" destId="{27E961B5-B424-4A6F-8DE0-58799DC0CA11}" srcOrd="0" destOrd="1" presId="urn:microsoft.com/office/officeart/2005/8/layout/vList2"/>
    <dgm:cxn modelId="{4528B594-04AE-4234-BDAA-19A3634B43F7}" srcId="{F6C129B8-6CA6-4668-BBCB-6EF603475351}" destId="{CC372293-2191-4F01-B5E6-4AE53BD75D2F}" srcOrd="4" destOrd="0" parTransId="{87F190E0-9C92-4B61-9DF2-D88F45DAD880}" sibTransId="{344CAD83-75E7-4DE1-B7C5-08E052594C43}"/>
    <dgm:cxn modelId="{E24D2347-FFB7-4684-AF1F-7398AF0DEA0E}" type="presOf" srcId="{47D7F03F-08B2-419A-90B5-5DEC3352A097}" destId="{27E961B5-B424-4A6F-8DE0-58799DC0CA11}" srcOrd="0" destOrd="6" presId="urn:microsoft.com/office/officeart/2005/8/layout/vList2"/>
    <dgm:cxn modelId="{EFC959FC-D0B0-4ACB-AFEA-332510DDBAE6}" type="presOf" srcId="{DF58AE15-9369-496D-A940-BF4F6DB84A6E}" destId="{82CD1B66-AA9F-45A9-BD67-2D5348CF6ECA}" srcOrd="0" destOrd="1" presId="urn:microsoft.com/office/officeart/2005/8/layout/vList2"/>
    <dgm:cxn modelId="{6B948ECD-9EE1-432C-90AE-3B7875FC4E88}" srcId="{F6C129B8-6CA6-4668-BBCB-6EF603475351}" destId="{E2B99D09-5293-4320-B7C7-68FB5595FC1B}" srcOrd="1" destOrd="0" parTransId="{D5F61ACC-D206-48E9-9068-7E25A3D6A39C}" sibTransId="{0E1DADCA-2494-4B97-BB19-1DBF47111580}"/>
    <dgm:cxn modelId="{715F3E65-81AB-4212-89A8-F90F95E16B51}" type="presOf" srcId="{1F7646A8-B987-4899-8384-9AB1D2F04AB0}" destId="{27E961B5-B424-4A6F-8DE0-58799DC0CA11}" srcOrd="0" destOrd="2" presId="urn:microsoft.com/office/officeart/2005/8/layout/vList2"/>
    <dgm:cxn modelId="{D849634F-A38D-4C22-A320-94C1C475A357}" type="presOf" srcId="{C23B82D8-4810-4DAD-A636-1247FCD4DC14}" destId="{82CD1B66-AA9F-45A9-BD67-2D5348CF6ECA}" srcOrd="0" destOrd="4" presId="urn:microsoft.com/office/officeart/2005/8/layout/vList2"/>
    <dgm:cxn modelId="{E5A51C76-0517-4B0F-B41A-24D3DCBBB2FC}" type="presOf" srcId="{487AA3AC-9D61-4FEB-B30D-36DBCB44F2D4}" destId="{82CD1B66-AA9F-45A9-BD67-2D5348CF6ECA}" srcOrd="0" destOrd="0" presId="urn:microsoft.com/office/officeart/2005/8/layout/vList2"/>
    <dgm:cxn modelId="{F1CD3353-7326-43B2-88FF-96BEF20FF659}" type="presOf" srcId="{73E38F51-98AA-4C28-A871-97B83239D41B}" destId="{82CD1B66-AA9F-45A9-BD67-2D5348CF6ECA}" srcOrd="0" destOrd="2" presId="urn:microsoft.com/office/officeart/2005/8/layout/vList2"/>
    <dgm:cxn modelId="{54FCFD14-D076-4B49-98B9-38A0BA338696}" srcId="{F6C129B8-6CA6-4668-BBCB-6EF603475351}" destId="{96B34955-FF5E-4EC0-B9DD-C03F265EE7FE}" srcOrd="0" destOrd="0" parTransId="{C070CDCA-4334-4D97-974F-45E06C053B6F}" sibTransId="{1C62E85B-C2A1-4627-9E6B-FE7BB406CAFB}"/>
    <dgm:cxn modelId="{61EA6C1E-92D8-428B-8C13-858669EC56DE}" srcId="{D6201C1B-DFD4-43AF-85F9-9D7A837C10BD}" destId="{C23B82D8-4810-4DAD-A636-1247FCD4DC14}" srcOrd="4" destOrd="0" parTransId="{BC5BE17E-858D-40F5-8A8B-E0BFA471192F}" sibTransId="{432FE6B9-7B0A-4762-9CC8-CB2DCB611D8A}"/>
    <dgm:cxn modelId="{1321BCF6-203C-455F-8490-03B257720489}" srcId="{D6201C1B-DFD4-43AF-85F9-9D7A837C10BD}" destId="{2548A92A-53D0-4451-BAC9-D6EEB2B5D74D}" srcOrd="3" destOrd="0" parTransId="{117E0DCD-A0CC-4BF1-A699-85FA62F6A039}" sibTransId="{DA3C8C8B-D144-4917-BA1D-27D9572CBBA9}"/>
    <dgm:cxn modelId="{3224C658-1FAE-4808-95E6-6D51DDFC058B}" type="presOf" srcId="{96B34955-FF5E-4EC0-B9DD-C03F265EE7FE}" destId="{27E961B5-B424-4A6F-8DE0-58799DC0CA11}" srcOrd="0" destOrd="0" presId="urn:microsoft.com/office/officeart/2005/8/layout/vList2"/>
    <dgm:cxn modelId="{117EE032-EEB5-4ED3-A6FB-D638EB7359EB}" type="presOf" srcId="{D6201C1B-DFD4-43AF-85F9-9D7A837C10BD}" destId="{239FD96D-3AA1-43BF-8EF1-D4C76A73C79E}" srcOrd="0" destOrd="0" presId="urn:microsoft.com/office/officeart/2005/8/layout/vList2"/>
    <dgm:cxn modelId="{5EDAEB81-B14B-48E6-B8C8-D7AA409A7030}" srcId="{D6201C1B-DFD4-43AF-85F9-9D7A837C10BD}" destId="{DF58AE15-9369-496D-A940-BF4F6DB84A6E}" srcOrd="1" destOrd="0" parTransId="{E785904F-F2D7-40E8-8AD8-B6B136B9D841}" sibTransId="{02714D2A-EEF6-4DA3-9CD8-E1C64BF36226}"/>
    <dgm:cxn modelId="{0E6016A1-2CC7-4EDD-98F2-34D7BBB11FB9}" type="presOf" srcId="{FB3F4F9F-077E-433B-8030-12C6144BA18C}" destId="{27E961B5-B424-4A6F-8DE0-58799DC0CA11}" srcOrd="0" destOrd="3" presId="urn:microsoft.com/office/officeart/2005/8/layout/vList2"/>
    <dgm:cxn modelId="{AA8028BE-8314-471B-9E29-BD34EA70460E}" srcId="{F6C129B8-6CA6-4668-BBCB-6EF603475351}" destId="{FB3F4F9F-077E-433B-8030-12C6144BA18C}" srcOrd="3" destOrd="0" parTransId="{05A59C2F-B740-42D8-A73D-1DCA79A0F9EA}" sibTransId="{1E83E6B0-0F0C-4F03-8FE4-D2B2E62BC45A}"/>
    <dgm:cxn modelId="{9A8D4624-63A4-44C0-900E-CA2945CDBDA9}" srcId="{75192B90-6FCA-4CD2-BEE6-4E8D51FEFB94}" destId="{D6201C1B-DFD4-43AF-85F9-9D7A837C10BD}" srcOrd="1" destOrd="0" parTransId="{654B5537-C7F8-4F85-8486-70C4770128A7}" sibTransId="{2955EA96-9230-4987-A365-22C096B61E81}"/>
    <dgm:cxn modelId="{E9E47E83-91BC-4A15-B13E-A68D27EA8334}" type="presOf" srcId="{F6C129B8-6CA6-4668-BBCB-6EF603475351}" destId="{BAC0A9F0-58A3-45D6-A71E-0763DACB22FD}" srcOrd="0" destOrd="0" presId="urn:microsoft.com/office/officeart/2005/8/layout/vList2"/>
    <dgm:cxn modelId="{3321B2FD-F7D8-4E22-AE60-CE6F32D87163}" type="presOf" srcId="{75192B90-6FCA-4CD2-BEE6-4E8D51FEFB94}" destId="{9D86CB1C-6202-4F8A-86F1-C21D00895B33}" srcOrd="0" destOrd="0" presId="urn:microsoft.com/office/officeart/2005/8/layout/vList2"/>
    <dgm:cxn modelId="{A00A264D-6960-4D29-A3D2-36E9C5BB6390}" type="presOf" srcId="{7C60E752-BB84-4F19-99DB-31F2D60B6492}" destId="{27E961B5-B424-4A6F-8DE0-58799DC0CA11}" srcOrd="0" destOrd="5" presId="urn:microsoft.com/office/officeart/2005/8/layout/vList2"/>
    <dgm:cxn modelId="{C3E95F84-D5C4-494F-8C9D-0C543FCD1FBA}" type="presParOf" srcId="{9D86CB1C-6202-4F8A-86F1-C21D00895B33}" destId="{BAC0A9F0-58A3-45D6-A71E-0763DACB22FD}" srcOrd="0" destOrd="0" presId="urn:microsoft.com/office/officeart/2005/8/layout/vList2"/>
    <dgm:cxn modelId="{57F22EA8-CDD5-48D4-8E3B-96C84D6CC1DE}" type="presParOf" srcId="{9D86CB1C-6202-4F8A-86F1-C21D00895B33}" destId="{27E961B5-B424-4A6F-8DE0-58799DC0CA11}" srcOrd="1" destOrd="0" presId="urn:microsoft.com/office/officeart/2005/8/layout/vList2"/>
    <dgm:cxn modelId="{DB5283F2-6417-46B4-A846-5D3679CD2BEA}" type="presParOf" srcId="{9D86CB1C-6202-4F8A-86F1-C21D00895B33}" destId="{239FD96D-3AA1-43BF-8EF1-D4C76A73C79E}" srcOrd="2" destOrd="0" presId="urn:microsoft.com/office/officeart/2005/8/layout/vList2"/>
    <dgm:cxn modelId="{E6A7FBA2-4B42-4491-B19E-9C57DAA61B6C}" type="presParOf" srcId="{9D86CB1C-6202-4F8A-86F1-C21D00895B33}" destId="{82CD1B66-AA9F-45A9-BD67-2D5348CF6ECA}" srcOrd="3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75695B5-8104-4761-87EB-949D67F3E6DA}" type="datetimeFigureOut">
              <a:rPr lang="hu-HU"/>
              <a:pPr>
                <a:defRPr/>
              </a:pPr>
              <a:t>2012.11.10.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 smtClean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95367E7-FD94-4E4B-87BF-96ECEE9E2E9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7339600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367E7-FD94-4E4B-87BF-96ECEE9E2E97}" type="slidenum">
              <a:rPr lang="hu-HU" smtClean="0"/>
              <a:pPr>
                <a:defRPr/>
              </a:pPr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367E7-FD94-4E4B-87BF-96ECEE9E2E97}" type="slidenum">
              <a:rPr lang="hu-HU" smtClean="0"/>
              <a:pPr>
                <a:defRPr/>
              </a:pPr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noProof="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4CA203-1D0A-4892-BC9C-9B253656FCD4}" type="slidenum">
              <a:rPr lang="hu-HU" smtClean="0"/>
              <a:pPr>
                <a:defRPr/>
              </a:pPr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églalap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églalap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églalap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Egyenes összekötő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Egyenes összekötő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Téglalap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Ellipszis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Ellipszis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Ellipszis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Ellipszis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Ellipszis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22" name="Dátum hely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A4B55-35DD-4E84-B4EB-848CDBDF879A}" type="datetime1">
              <a:rPr lang="hu-HU" smtClean="0"/>
              <a:pPr>
                <a:defRPr/>
              </a:pPr>
              <a:t>2012.11.10.</a:t>
            </a:fld>
            <a:endParaRPr lang="hu-HU"/>
          </a:p>
        </p:txBody>
      </p:sp>
      <p:sp>
        <p:nvSpPr>
          <p:cNvPr id="23" name="Élőláb hely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smtClean="0"/>
              <a:t>MSZT 2012. évi konferencia: Állampolgári aktivitás a fiatalok körében</a:t>
            </a:r>
            <a:endParaRPr lang="hu-HU"/>
          </a:p>
        </p:txBody>
      </p:sp>
      <p:sp>
        <p:nvSpPr>
          <p:cNvPr id="24" name="Dia számának hely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C3D51-F117-4487-9737-B904DFC1DF2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0D016-B096-4ED6-B5BC-4E2DAC708CBD}" type="datetime1">
              <a:rPr lang="hu-HU" smtClean="0"/>
              <a:pPr>
                <a:defRPr/>
              </a:pPr>
              <a:t>2012.11.10.</a:t>
            </a:fld>
            <a:endParaRPr lang="hu-HU"/>
          </a:p>
        </p:txBody>
      </p:sp>
      <p:sp>
        <p:nvSpPr>
          <p:cNvPr id="5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smtClean="0"/>
              <a:t>MSZT 2012. évi konferencia: Állampolgári aktivitás a fiatalok körében</a:t>
            </a:r>
            <a:endParaRPr lang="hu-HU"/>
          </a:p>
        </p:txBody>
      </p:sp>
      <p:sp>
        <p:nvSpPr>
          <p:cNvPr id="6" name="Dia számának hely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5FD2D-A7A5-4704-970A-881A2B79B1E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71245-4E29-4A1A-9B14-DF18B01FEA3E}" type="datetime1">
              <a:rPr lang="hu-HU" smtClean="0"/>
              <a:pPr>
                <a:defRPr/>
              </a:pPr>
              <a:t>2012.11.10.</a:t>
            </a:fld>
            <a:endParaRPr lang="hu-HU"/>
          </a:p>
        </p:txBody>
      </p:sp>
      <p:sp>
        <p:nvSpPr>
          <p:cNvPr id="5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smtClean="0"/>
              <a:t>MSZT 2012. évi konferencia: Állampolgári aktivitás a fiatalok körében</a:t>
            </a:r>
            <a:endParaRPr lang="hu-HU"/>
          </a:p>
        </p:txBody>
      </p:sp>
      <p:sp>
        <p:nvSpPr>
          <p:cNvPr id="6" name="Dia számának hely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660E9-21D8-4711-A50C-26EFF79884E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C03A067-F265-46A0-91FB-74B5F2CE19B9}" type="datetime1">
              <a:rPr lang="hu-HU" smtClean="0"/>
              <a:pPr>
                <a:defRPr/>
              </a:pPr>
              <a:t>2012.11.10.</a:t>
            </a:fld>
            <a:endParaRPr lang="hu-HU"/>
          </a:p>
        </p:txBody>
      </p:sp>
      <p:sp>
        <p:nvSpPr>
          <p:cNvPr id="5" name="Dia számának helye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65FEF0C-742F-4088-8FC9-A36473D2729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6" name="Élőláb helye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hu-HU" smtClean="0"/>
              <a:t>MSZT 2012. évi konferencia: Állampolgári aktivitás a fiatalok körében</a:t>
            </a:r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églalap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églalap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églalap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Egyenes összekötő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Egyenes összekötő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Téglalap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Ellipszis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Ellipszis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Ellipszis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Ellipszis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Ellipszis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Egyenes összekötő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0" name="Dátum hely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1A6D43-B169-4BFD-888C-24CC16502B94}" type="datetime1">
              <a:rPr lang="hu-HU" smtClean="0"/>
              <a:pPr>
                <a:defRPr/>
              </a:pPr>
              <a:t>2012.11.10.</a:t>
            </a:fld>
            <a:endParaRPr lang="hu-HU"/>
          </a:p>
        </p:txBody>
      </p:sp>
      <p:sp>
        <p:nvSpPr>
          <p:cNvPr id="21" name="Élőláb hely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smtClean="0"/>
              <a:t>MSZT 2012. évi konferencia: Állampolgári aktivitás a fiatalok körében</a:t>
            </a:r>
            <a:endParaRPr lang="hu-HU"/>
          </a:p>
        </p:txBody>
      </p:sp>
      <p:sp>
        <p:nvSpPr>
          <p:cNvPr id="22" name="Dia számának helye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411B8-0663-4106-BA71-8332D82F761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F0EB2-F797-4931-BB6D-F25BB48E3343}" type="datetime1">
              <a:rPr lang="hu-HU" smtClean="0"/>
              <a:pPr>
                <a:defRPr/>
              </a:pPr>
              <a:t>2012.11.10.</a:t>
            </a:fld>
            <a:endParaRPr lang="hu-HU"/>
          </a:p>
        </p:txBody>
      </p:sp>
      <p:sp>
        <p:nvSpPr>
          <p:cNvPr id="6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smtClean="0"/>
              <a:t>MSZT 2012. évi konferencia: Állampolgári aktivitás a fiatalok körében</a:t>
            </a:r>
            <a:endParaRPr lang="hu-HU"/>
          </a:p>
        </p:txBody>
      </p:sp>
      <p:sp>
        <p:nvSpPr>
          <p:cNvPr id="7" name="Dia számának hely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F23DE-D639-4C45-9C7F-9D31A674EAA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12" name="Szöveg hely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4" name="Szöveg hely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átum hely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81168-EB05-4F36-9079-C84438838319}" type="datetime1">
              <a:rPr lang="hu-HU" smtClean="0"/>
              <a:pPr>
                <a:defRPr/>
              </a:pPr>
              <a:t>2012.11.10.</a:t>
            </a:fld>
            <a:endParaRPr lang="hu-HU"/>
          </a:p>
        </p:txBody>
      </p:sp>
      <p:sp>
        <p:nvSpPr>
          <p:cNvPr id="8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smtClean="0"/>
              <a:t>MSZT 2012. évi konferencia: Állampolgári aktivitás a fiatalok körében</a:t>
            </a:r>
            <a:endParaRPr lang="hu-HU"/>
          </a:p>
        </p:txBody>
      </p:sp>
      <p:sp>
        <p:nvSpPr>
          <p:cNvPr id="9" name="Dia számának hely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47FE3-740D-48F1-8E01-62B5774A458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5F62CFF-F152-444A-82CA-B42E3243E93E}" type="datetime1">
              <a:rPr lang="hu-HU" smtClean="0"/>
              <a:pPr>
                <a:defRPr/>
              </a:pPr>
              <a:t>2012.11.10.</a:t>
            </a:fld>
            <a:endParaRPr lang="hu-HU"/>
          </a:p>
        </p:txBody>
      </p:sp>
      <p:sp>
        <p:nvSpPr>
          <p:cNvPr id="4" name="Dia számának hely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E23F818-0938-4FCA-97C0-98C78B34E68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5" name="Élőláb hely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hu-HU" smtClean="0"/>
              <a:t>MSZT 2012. évi konferencia: Állampolgári aktivitás a fiatalok körében</a:t>
            </a:r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88881-864A-4054-8A3F-E7AFF44E9F65}" type="datetime1">
              <a:rPr lang="hu-HU" smtClean="0"/>
              <a:pPr>
                <a:defRPr/>
              </a:pPr>
              <a:t>2012.11.10.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smtClean="0"/>
              <a:t>MSZT 2012. évi konferencia: Állampolgári aktivitás a fiatalok körében</a:t>
            </a:r>
            <a:endParaRPr lang="hu-HU"/>
          </a:p>
        </p:txBody>
      </p:sp>
      <p:sp>
        <p:nvSpPr>
          <p:cNvPr id="4" name="Dia számának hely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DFE62-D511-43F9-9B8E-7ADB8EBA300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gyenes összekötő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Egyenes összekötő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Egyenes összekötő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églalap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Ellipszis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8" name="Tartalom helye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12" name="Dátum helye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DEE33F4-40CC-4738-9ECD-E46FA67C82CB}" type="datetime1">
              <a:rPr lang="hu-HU" smtClean="0"/>
              <a:pPr>
                <a:defRPr/>
              </a:pPr>
              <a:t>2012.11.10.</a:t>
            </a:fld>
            <a:endParaRPr lang="hu-HU"/>
          </a:p>
        </p:txBody>
      </p:sp>
      <p:sp>
        <p:nvSpPr>
          <p:cNvPr id="13" name="Dia számának helye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CF8A2E0-337B-42A4-94AC-83514206FA8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14" name="Élőláb helye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hu-HU" smtClean="0"/>
              <a:t>MSZT 2012. évi konferencia: Állampolgári aktivitás a fiatalok körében</a:t>
            </a:r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gyenes összekötő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Ellipszis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Téglalap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hu-HU" noProof="0" smtClean="0"/>
              <a:t>Kép beszúrásához kattintson az ikonra</a:t>
            </a:r>
            <a:endParaRPr lang="en-US" noProof="0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2" name="Dátum hely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618E26F-9620-4C5A-AF21-BB582812C7C1}" type="datetime1">
              <a:rPr lang="hu-HU" smtClean="0"/>
              <a:pPr>
                <a:defRPr/>
              </a:pPr>
              <a:t>2012.11.10.</a:t>
            </a:fld>
            <a:endParaRPr lang="hu-HU"/>
          </a:p>
        </p:txBody>
      </p:sp>
      <p:sp>
        <p:nvSpPr>
          <p:cNvPr id="13" name="Dia számának hely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601F249-5374-4CA6-9C89-5A9C5EBEB5E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14" name="Élőláb hely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hu-HU" smtClean="0"/>
              <a:t>MSZT 2012. évi konferencia: Állampolgári aktivitás a fiatalok körében</a:t>
            </a:r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shade val="58000"/>
                <a:satMod val="125000"/>
              </a:schemeClr>
            </a:gs>
            <a:gs pos="40000">
              <a:schemeClr val="bg1">
                <a:tint val="90000"/>
                <a:shade val="90000"/>
                <a:satMod val="120000"/>
              </a:schemeClr>
            </a:gs>
            <a:gs pos="100000">
              <a:schemeClr val="bg1">
                <a:tint val="5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13316" name="Szöveg helye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smtClean="0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5309D1-CC34-48D1-A76E-18620898B0C8}" type="datetime1">
              <a:rPr lang="hu-HU" smtClean="0"/>
              <a:pPr>
                <a:defRPr/>
              </a:pPr>
              <a:t>2012.11.10.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hu-HU" smtClean="0"/>
              <a:t>MSZT 2012. évi konferencia: Állampolgári aktivitás a fiatalok körében</a:t>
            </a:r>
            <a:endParaRPr lang="hu-HU"/>
          </a:p>
        </p:txBody>
      </p:sp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Téglalap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Ellipszis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A907B34-36DA-40AC-A5CC-35E1D5681F8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0" r:id="rId4"/>
    <p:sldLayoutId id="2147483781" r:id="rId5"/>
    <p:sldLayoutId id="2147483788" r:id="rId6"/>
    <p:sldLayoutId id="2147483782" r:id="rId7"/>
    <p:sldLayoutId id="2147483789" r:id="rId8"/>
    <p:sldLayoutId id="2147483790" r:id="rId9"/>
    <p:sldLayoutId id="2147483783" r:id="rId10"/>
    <p:sldLayoutId id="214748378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zell.krisztian@yahoo.com" TargetMode="External"/><Relationship Id="rId2" Type="http://schemas.openxmlformats.org/officeDocument/2006/relationships/hyperlink" Target="mailto:kalocsai.janka@yahoo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szell.krisztian@yahoo.com" TargetMode="External"/><Relationship Id="rId2" Type="http://schemas.openxmlformats.org/officeDocument/2006/relationships/hyperlink" Target="mailto:kalocsai.janka@yahoo.com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ím 1"/>
          <p:cNvSpPr>
            <a:spLocks noGrp="1"/>
          </p:cNvSpPr>
          <p:nvPr>
            <p:ph type="ctrTitle"/>
          </p:nvPr>
        </p:nvSpPr>
        <p:spPr bwMode="auto">
          <a:xfrm>
            <a:off x="2285984" y="1500174"/>
            <a:ext cx="6072230" cy="2286016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hu-HU" sz="4800" dirty="0" smtClean="0"/>
              <a:t>Állampolgári aktivitás a fiatalok körében</a:t>
            </a:r>
            <a:endParaRPr lang="hu-HU" sz="4800" cap="none" dirty="0" smtClean="0"/>
          </a:p>
        </p:txBody>
      </p:sp>
      <p:sp>
        <p:nvSpPr>
          <p:cNvPr id="20483" name="Alcím 2"/>
          <p:cNvSpPr>
            <a:spLocks noGrp="1"/>
          </p:cNvSpPr>
          <p:nvPr>
            <p:ph type="subTitle" idx="1"/>
          </p:nvPr>
        </p:nvSpPr>
        <p:spPr>
          <a:xfrm>
            <a:off x="2357422" y="4437112"/>
            <a:ext cx="5786478" cy="1872208"/>
          </a:xfrm>
        </p:spPr>
        <p:txBody>
          <a:bodyPr/>
          <a:lstStyle/>
          <a:p>
            <a:pPr algn="r" eaLnBrk="1" hangingPunct="1"/>
            <a:r>
              <a:rPr lang="hu-HU" sz="2000" dirty="0" smtClean="0"/>
              <a:t>Kalocsai Janka (PTE PhD hallgató)</a:t>
            </a:r>
          </a:p>
          <a:p>
            <a:pPr algn="r" eaLnBrk="1" hangingPunct="1"/>
            <a:r>
              <a:rPr lang="hu-HU" dirty="0" err="1" smtClean="0">
                <a:hlinkClick r:id="rId2"/>
              </a:rPr>
              <a:t>kalocsai.janka</a:t>
            </a:r>
            <a:r>
              <a:rPr lang="hu-HU" dirty="0" smtClean="0">
                <a:hlinkClick r:id="rId2"/>
              </a:rPr>
              <a:t>@</a:t>
            </a:r>
            <a:r>
              <a:rPr lang="hu-HU" dirty="0" err="1" smtClean="0">
                <a:hlinkClick r:id="rId2"/>
              </a:rPr>
              <a:t>yahoo.com</a:t>
            </a:r>
            <a:r>
              <a:rPr lang="hu-HU" dirty="0" smtClean="0"/>
              <a:t> </a:t>
            </a:r>
          </a:p>
          <a:p>
            <a:pPr algn="r" eaLnBrk="1" hangingPunct="1"/>
            <a:endParaRPr lang="hu-HU" sz="800" dirty="0" smtClean="0"/>
          </a:p>
          <a:p>
            <a:pPr algn="r" eaLnBrk="1" hangingPunct="1"/>
            <a:r>
              <a:rPr lang="hu-HU" sz="2000" dirty="0" smtClean="0"/>
              <a:t>Széll Krisztián (PTE PhD hallgató)</a:t>
            </a:r>
            <a:r>
              <a:rPr lang="hu-HU" sz="2400" dirty="0" smtClean="0"/>
              <a:t> </a:t>
            </a:r>
          </a:p>
          <a:p>
            <a:pPr algn="r" eaLnBrk="1" hangingPunct="1"/>
            <a:r>
              <a:rPr lang="hu-HU" dirty="0" err="1" smtClean="0">
                <a:hlinkClick r:id="rId3"/>
              </a:rPr>
              <a:t>szell.krisztian</a:t>
            </a:r>
            <a:r>
              <a:rPr lang="hu-HU" dirty="0" smtClean="0">
                <a:hlinkClick r:id="rId3"/>
              </a:rPr>
              <a:t>@</a:t>
            </a:r>
            <a:r>
              <a:rPr lang="hu-HU" dirty="0" err="1" smtClean="0">
                <a:hlinkClick r:id="rId3"/>
              </a:rPr>
              <a:t>yahoo.com</a:t>
            </a:r>
            <a:r>
              <a:rPr lang="hu-HU" dirty="0" smtClean="0"/>
              <a:t> </a:t>
            </a:r>
          </a:p>
          <a:p>
            <a:pPr eaLnBrk="1" hangingPunct="1"/>
            <a:endParaRPr lang="hu-HU" sz="2400" dirty="0" smtClean="0"/>
          </a:p>
        </p:txBody>
      </p:sp>
      <p:sp>
        <p:nvSpPr>
          <p:cNvPr id="4" name="Szövegdoboz 3"/>
          <p:cNvSpPr txBox="1"/>
          <p:nvPr/>
        </p:nvSpPr>
        <p:spPr>
          <a:xfrm>
            <a:off x="2500298" y="285728"/>
            <a:ext cx="57150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Progresszió – Regresszió </a:t>
            </a:r>
          </a:p>
          <a:p>
            <a:pPr algn="ctr"/>
            <a:r>
              <a:rPr lang="hu-HU" sz="14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a Magyar Szociológiai Társaság éves konferenciája</a:t>
            </a:r>
          </a:p>
          <a:p>
            <a:pPr algn="ctr"/>
            <a:r>
              <a:rPr lang="hu-HU" sz="12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2012. November 9-10., Budapest, </a:t>
            </a:r>
            <a:r>
              <a:rPr lang="pt-BR" sz="12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Közép–Európai Egyetem (CEU)</a:t>
            </a:r>
            <a:endParaRPr lang="hu-HU" sz="1200" dirty="0" smtClean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23F818-0938-4FCA-97C0-98C78B34E68F}" type="slidenum">
              <a:rPr lang="hu-HU" smtClean="0"/>
              <a:pPr>
                <a:defRPr/>
              </a:pPr>
              <a:t>10</a:t>
            </a:fld>
            <a:endParaRPr lang="hu-HU"/>
          </a:p>
        </p:txBody>
      </p:sp>
      <p:sp>
        <p:nvSpPr>
          <p:cNvPr id="9" name="AutoShape 4"/>
          <p:cNvSpPr>
            <a:spLocks/>
          </p:cNvSpPr>
          <p:nvPr/>
        </p:nvSpPr>
        <p:spPr bwMode="auto">
          <a:xfrm rot="16200000">
            <a:off x="1497217" y="4077668"/>
            <a:ext cx="142878" cy="1714513"/>
          </a:xfrm>
          <a:prstGeom prst="leftBrace">
            <a:avLst>
              <a:gd name="adj1" fmla="val 92308"/>
              <a:gd name="adj2" fmla="val 5151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2643174" y="2073266"/>
            <a:ext cx="1440000" cy="72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000" b="1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Közéleti</a:t>
            </a:r>
            <a:endParaRPr kumimoji="0" lang="hu-HU" sz="2000" b="1" i="0" u="none" strike="noStrike" cap="small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500562" y="2071678"/>
            <a:ext cx="1584000" cy="72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000" b="1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Közösségi</a:t>
            </a:r>
            <a:endParaRPr kumimoji="0" lang="hu-HU" sz="2000" b="1" i="0" u="none" strike="noStrike" cap="small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429388" y="2071678"/>
            <a:ext cx="1584000" cy="72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000" b="1" i="0" u="none" strike="noStrike" cap="small" normalizeH="0" dirty="0" smtClean="0">
                <a:ln>
                  <a:noFill/>
                </a:ln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Bizalom</a:t>
            </a:r>
            <a:endParaRPr kumimoji="0" lang="hu-HU" sz="2000" b="1" i="0" u="none" strike="noStrike" cap="small" normalizeH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857224" y="2071678"/>
            <a:ext cx="1440000" cy="72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000" b="1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Hatalmi-politikai</a:t>
            </a:r>
            <a:endParaRPr kumimoji="0" lang="hu-HU" sz="2000" b="1" i="0" u="none" strike="noStrike" cap="small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2143108" y="1071546"/>
            <a:ext cx="4572032" cy="70788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hu-HU" sz="2000" b="1" cap="all" dirty="0" smtClean="0">
                <a:solidFill>
                  <a:schemeClr val="bg1"/>
                </a:solidFill>
                <a:latin typeface="+mn-lt"/>
              </a:rPr>
              <a:t>Aktív Állampolgárság</a:t>
            </a:r>
            <a:br>
              <a:rPr lang="hu-HU" sz="2000" b="1" cap="all" dirty="0" smtClean="0">
                <a:solidFill>
                  <a:schemeClr val="bg1"/>
                </a:solidFill>
                <a:latin typeface="+mn-lt"/>
              </a:rPr>
            </a:br>
            <a:r>
              <a:rPr lang="hu-HU" sz="2000" b="1" cap="all" dirty="0" smtClean="0">
                <a:solidFill>
                  <a:schemeClr val="bg1"/>
                </a:solidFill>
                <a:latin typeface="+mn-lt"/>
              </a:rPr>
              <a:t>(87 </a:t>
            </a:r>
            <a:r>
              <a:rPr lang="hu-HU" sz="2000" b="1" dirty="0" smtClean="0">
                <a:solidFill>
                  <a:schemeClr val="bg1"/>
                </a:solidFill>
                <a:latin typeface="+mn-lt"/>
              </a:rPr>
              <a:t>indikátor)</a:t>
            </a:r>
            <a:endParaRPr lang="hu-HU" sz="2000" b="1" cap="all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7" name="Cím 1"/>
          <p:cNvSpPr>
            <a:spLocks noGrp="1"/>
          </p:cNvSpPr>
          <p:nvPr>
            <p:ph type="title"/>
          </p:nvPr>
        </p:nvSpPr>
        <p:spPr>
          <a:xfrm>
            <a:off x="142844" y="214290"/>
            <a:ext cx="8640000" cy="720000"/>
          </a:xfrm>
        </p:spPr>
        <p:txBody>
          <a:bodyPr>
            <a:noAutofit/>
          </a:bodyPr>
          <a:lstStyle/>
          <a:p>
            <a:pPr algn="ctr"/>
            <a:r>
              <a:rPr lang="hu-HU" sz="3600" b="1" dirty="0" smtClean="0"/>
              <a:t>Aktív Állampolgárság Index (AÁI)</a:t>
            </a:r>
            <a:endParaRPr lang="hu-HU" sz="3200" dirty="0"/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857224" y="3107524"/>
            <a:ext cx="1440000" cy="900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400" b="0" i="0" u="none" strike="noStrik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Politikai aktivitási hajlandóság </a:t>
            </a:r>
            <a:endParaRPr kumimoji="0" lang="hu-HU" sz="2000" b="0" i="0" u="none" strike="noStrik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2643174" y="4148882"/>
            <a:ext cx="1440000" cy="900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400" b="0" i="0" u="none" strike="noStrik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Közéleti aktivitási hajlandóság </a:t>
            </a:r>
            <a:endParaRPr kumimoji="0" lang="hu-HU" sz="2000" b="0" i="0" u="none" strike="noStrik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2643174" y="3100504"/>
            <a:ext cx="1440000" cy="900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400" b="0" i="0" u="none" strike="noStrik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Közéleti szervezetekben való részvétel*</a:t>
            </a: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857224" y="4138554"/>
            <a:ext cx="1440000" cy="720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400" b="0" i="0" u="none" strike="noStrik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Politikai </a:t>
            </a:r>
            <a:r>
              <a:rPr lang="hu-HU" sz="1400" dirty="0" smtClean="0">
                <a:latin typeface="Century Schoolbook" pitchFamily="18" charset="0"/>
                <a:ea typeface="Calibri" pitchFamily="34" charset="0"/>
                <a:cs typeface="Arial" pitchFamily="34" charset="0"/>
              </a:rPr>
              <a:t>érdeklődés</a:t>
            </a:r>
            <a:endParaRPr kumimoji="0" lang="hu-HU" sz="2000" b="0" i="0" u="none" strike="noStrik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Egyenes összekötő nyíllal 22"/>
          <p:cNvCxnSpPr>
            <a:stCxn id="18" idx="0"/>
            <a:endCxn id="14" idx="2"/>
          </p:cNvCxnSpPr>
          <p:nvPr/>
        </p:nvCxnSpPr>
        <p:spPr>
          <a:xfrm flipV="1">
            <a:off x="1577224" y="2791678"/>
            <a:ext cx="0" cy="3158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/>
          <p:cNvCxnSpPr>
            <a:stCxn id="18" idx="2"/>
            <a:endCxn id="21" idx="0"/>
          </p:cNvCxnSpPr>
          <p:nvPr/>
        </p:nvCxnSpPr>
        <p:spPr>
          <a:xfrm>
            <a:off x="1577224" y="4007524"/>
            <a:ext cx="0" cy="1310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Egyenes összekötő nyíllal 38"/>
          <p:cNvCxnSpPr>
            <a:stCxn id="14" idx="0"/>
            <a:endCxn id="15" idx="2"/>
          </p:cNvCxnSpPr>
          <p:nvPr/>
        </p:nvCxnSpPr>
        <p:spPr>
          <a:xfrm flipV="1">
            <a:off x="1577224" y="1779432"/>
            <a:ext cx="2851900" cy="2922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Egyenes összekötő 40"/>
          <p:cNvCxnSpPr>
            <a:stCxn id="14" idx="3"/>
            <a:endCxn id="11" idx="1"/>
          </p:cNvCxnSpPr>
          <p:nvPr/>
        </p:nvCxnSpPr>
        <p:spPr>
          <a:xfrm>
            <a:off x="2297224" y="2431678"/>
            <a:ext cx="34595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42"/>
          <p:cNvCxnSpPr>
            <a:stCxn id="11" idx="3"/>
            <a:endCxn id="12" idx="1"/>
          </p:cNvCxnSpPr>
          <p:nvPr/>
        </p:nvCxnSpPr>
        <p:spPr>
          <a:xfrm flipV="1">
            <a:off x="4083174" y="2431678"/>
            <a:ext cx="41738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Egyenes összekötő 61"/>
          <p:cNvCxnSpPr>
            <a:stCxn id="12" idx="3"/>
            <a:endCxn id="13" idx="1"/>
          </p:cNvCxnSpPr>
          <p:nvPr/>
        </p:nvCxnSpPr>
        <p:spPr>
          <a:xfrm>
            <a:off x="6084562" y="2431678"/>
            <a:ext cx="34482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 Box 11"/>
          <p:cNvSpPr txBox="1">
            <a:spLocks noChangeArrowheads="1"/>
          </p:cNvSpPr>
          <p:nvPr/>
        </p:nvSpPr>
        <p:spPr bwMode="auto">
          <a:xfrm>
            <a:off x="2643174" y="5191295"/>
            <a:ext cx="1440000" cy="720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400" b="0" i="0" u="none" strike="noStrik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Közéleti </a:t>
            </a:r>
            <a:r>
              <a:rPr lang="hu-HU" sz="1400" dirty="0" smtClean="0">
                <a:latin typeface="Century Schoolbook" pitchFamily="18" charset="0"/>
                <a:ea typeface="Calibri" pitchFamily="34" charset="0"/>
                <a:cs typeface="Arial" pitchFamily="34" charset="0"/>
              </a:rPr>
              <a:t>érdeklődés</a:t>
            </a:r>
            <a:endParaRPr kumimoji="0" lang="hu-HU" sz="2000" b="0" i="0" u="none" strike="noStrik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 Box 11"/>
          <p:cNvSpPr txBox="1">
            <a:spLocks noChangeArrowheads="1"/>
          </p:cNvSpPr>
          <p:nvPr/>
        </p:nvSpPr>
        <p:spPr bwMode="auto">
          <a:xfrm>
            <a:off x="6429388" y="5011295"/>
            <a:ext cx="1584000" cy="900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sz="1400" dirty="0" smtClean="0">
                <a:latin typeface="Century Schoolbook" pitchFamily="18" charset="0"/>
                <a:ea typeface="Calibri" pitchFamily="34" charset="0"/>
                <a:cs typeface="Arial" pitchFamily="34" charset="0"/>
              </a:rPr>
              <a:t>Döntés-befolyásolási eszközök</a:t>
            </a:r>
            <a:endParaRPr kumimoji="0" lang="hu-HU" sz="2000" b="0" i="0" u="none" strike="noStrik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 Box 11"/>
          <p:cNvSpPr txBox="1">
            <a:spLocks noChangeArrowheads="1"/>
          </p:cNvSpPr>
          <p:nvPr/>
        </p:nvSpPr>
        <p:spPr bwMode="auto">
          <a:xfrm>
            <a:off x="6429388" y="3100504"/>
            <a:ext cx="1584000" cy="720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400" b="0" i="0" u="none" strike="noStrik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Bizalom intézményekben</a:t>
            </a:r>
            <a:endParaRPr kumimoji="0" lang="hu-HU" sz="2000" b="0" i="0" u="none" strike="noStrik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 Box 11"/>
          <p:cNvSpPr txBox="1">
            <a:spLocks noChangeArrowheads="1"/>
          </p:cNvSpPr>
          <p:nvPr/>
        </p:nvSpPr>
        <p:spPr bwMode="auto">
          <a:xfrm>
            <a:off x="4500562" y="4137760"/>
            <a:ext cx="1584000" cy="720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400" b="0" i="0" u="none" strike="noStrik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Társasági élet</a:t>
            </a:r>
            <a:endParaRPr kumimoji="0" lang="hu-HU" sz="2000" b="0" i="0" u="none" strike="noStrik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 Box 11"/>
          <p:cNvSpPr txBox="1">
            <a:spLocks noChangeArrowheads="1"/>
          </p:cNvSpPr>
          <p:nvPr/>
        </p:nvSpPr>
        <p:spPr bwMode="auto">
          <a:xfrm>
            <a:off x="4494381" y="3100504"/>
            <a:ext cx="1584000" cy="900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400" b="0" i="0" u="none" strike="noStrik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Közösségi szervezetekben való részvétel*</a:t>
            </a:r>
            <a:endParaRPr kumimoji="0" lang="hu-HU" sz="2000" b="0" i="0" u="none" strike="noStrik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Élőláb helye 5"/>
          <p:cNvSpPr>
            <a:spLocks noGrp="1"/>
          </p:cNvSpPr>
          <p:nvPr>
            <p:ph type="ftr" sz="quarter" idx="12"/>
          </p:nvPr>
        </p:nvSpPr>
        <p:spPr>
          <a:xfrm>
            <a:off x="1214414" y="6429396"/>
            <a:ext cx="6715172" cy="359439"/>
          </a:xfrm>
        </p:spPr>
        <p:txBody>
          <a:bodyPr/>
          <a:lstStyle/>
          <a:p>
            <a:pPr algn="ctr">
              <a:defRPr/>
            </a:pPr>
            <a:r>
              <a:rPr lang="hu-HU" i="1" dirty="0" smtClean="0"/>
              <a:t>MSZT 2012. évi konferencia: Állampolgári aktivitás a fiatalok körében</a:t>
            </a:r>
            <a:endParaRPr lang="hu-HU" i="1" dirty="0"/>
          </a:p>
        </p:txBody>
      </p:sp>
      <p:sp>
        <p:nvSpPr>
          <p:cNvPr id="86" name="Text Box 11"/>
          <p:cNvSpPr txBox="1">
            <a:spLocks noChangeArrowheads="1"/>
          </p:cNvSpPr>
          <p:nvPr/>
        </p:nvSpPr>
        <p:spPr bwMode="auto">
          <a:xfrm>
            <a:off x="4500562" y="4985183"/>
            <a:ext cx="1584000" cy="720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400" b="0" i="0" u="none" strike="noStrik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Segítségnyújtás</a:t>
            </a:r>
            <a:endParaRPr kumimoji="0" lang="hu-HU" sz="2000" b="0" i="0" u="none" strike="noStrik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AutoShape 4"/>
          <p:cNvSpPr>
            <a:spLocks/>
          </p:cNvSpPr>
          <p:nvPr/>
        </p:nvSpPr>
        <p:spPr bwMode="auto">
          <a:xfrm rot="16200000">
            <a:off x="3243305" y="5154329"/>
            <a:ext cx="142878" cy="1714513"/>
          </a:xfrm>
          <a:prstGeom prst="leftBrace">
            <a:avLst>
              <a:gd name="adj1" fmla="val 92308"/>
              <a:gd name="adj2" fmla="val 5151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93" name="Szövegdoboz 92"/>
          <p:cNvSpPr txBox="1"/>
          <p:nvPr/>
        </p:nvSpPr>
        <p:spPr>
          <a:xfrm>
            <a:off x="2643174" y="6090409"/>
            <a:ext cx="1440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hu-HU" sz="1400" dirty="0" smtClean="0">
                <a:solidFill>
                  <a:srgbClr val="FF0000"/>
                </a:solidFill>
                <a:latin typeface="+mn-lt"/>
              </a:rPr>
              <a:t>29 ½ indikátor</a:t>
            </a:r>
            <a:endParaRPr lang="hu-HU" sz="1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4" name="Szövegdoboz 93"/>
          <p:cNvSpPr txBox="1"/>
          <p:nvPr/>
        </p:nvSpPr>
        <p:spPr>
          <a:xfrm>
            <a:off x="4494381" y="5857696"/>
            <a:ext cx="158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hu-HU" sz="1400" dirty="0" smtClean="0">
                <a:solidFill>
                  <a:srgbClr val="FF0000"/>
                </a:solidFill>
                <a:latin typeface="+mn-lt"/>
              </a:rPr>
              <a:t>19 ½ indikátor</a:t>
            </a:r>
            <a:endParaRPr lang="hu-HU" sz="1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5" name="Szövegdoboz 94"/>
          <p:cNvSpPr txBox="1"/>
          <p:nvPr/>
        </p:nvSpPr>
        <p:spPr>
          <a:xfrm>
            <a:off x="848656" y="5011295"/>
            <a:ext cx="1440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hu-HU" sz="1400" dirty="0" smtClean="0">
                <a:solidFill>
                  <a:srgbClr val="FF0000"/>
                </a:solidFill>
                <a:latin typeface="+mn-lt"/>
              </a:rPr>
              <a:t>12 indikátor</a:t>
            </a:r>
            <a:endParaRPr lang="hu-HU" sz="1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6" name="AutoShape 4"/>
          <p:cNvSpPr>
            <a:spLocks/>
          </p:cNvSpPr>
          <p:nvPr/>
        </p:nvSpPr>
        <p:spPr bwMode="auto">
          <a:xfrm rot="16200000">
            <a:off x="7149950" y="5155638"/>
            <a:ext cx="142878" cy="1714513"/>
          </a:xfrm>
          <a:prstGeom prst="leftBrace">
            <a:avLst>
              <a:gd name="adj1" fmla="val 92308"/>
              <a:gd name="adj2" fmla="val 5151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98" name="Szövegdoboz 97"/>
          <p:cNvSpPr txBox="1"/>
          <p:nvPr/>
        </p:nvSpPr>
        <p:spPr>
          <a:xfrm>
            <a:off x="6429388" y="6090409"/>
            <a:ext cx="158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hu-HU" sz="1400" dirty="0" smtClean="0">
                <a:solidFill>
                  <a:srgbClr val="FF0000"/>
                </a:solidFill>
                <a:latin typeface="+mn-lt"/>
              </a:rPr>
              <a:t>26 indikátor</a:t>
            </a:r>
            <a:endParaRPr lang="hu-HU" sz="1400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114" name="Egyenes összekötő nyíllal 113"/>
          <p:cNvCxnSpPr>
            <a:stCxn id="20" idx="0"/>
            <a:endCxn id="11" idx="2"/>
          </p:cNvCxnSpPr>
          <p:nvPr/>
        </p:nvCxnSpPr>
        <p:spPr>
          <a:xfrm flipV="1">
            <a:off x="3363174" y="2793266"/>
            <a:ext cx="0" cy="3072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Egyenes összekötő nyíllal 115"/>
          <p:cNvCxnSpPr>
            <a:stCxn id="68" idx="0"/>
            <a:endCxn id="12" idx="2"/>
          </p:cNvCxnSpPr>
          <p:nvPr/>
        </p:nvCxnSpPr>
        <p:spPr>
          <a:xfrm flipV="1">
            <a:off x="5286381" y="2791678"/>
            <a:ext cx="6181" cy="3088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Egyenes összekötő nyíllal 118"/>
          <p:cNvCxnSpPr>
            <a:stCxn id="66" idx="0"/>
            <a:endCxn id="13" idx="2"/>
          </p:cNvCxnSpPr>
          <p:nvPr/>
        </p:nvCxnSpPr>
        <p:spPr>
          <a:xfrm flipV="1">
            <a:off x="7221388" y="2791678"/>
            <a:ext cx="0" cy="3088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Egyenes összekötő 120"/>
          <p:cNvCxnSpPr>
            <a:stCxn id="19" idx="0"/>
            <a:endCxn id="20" idx="2"/>
          </p:cNvCxnSpPr>
          <p:nvPr/>
        </p:nvCxnSpPr>
        <p:spPr>
          <a:xfrm flipV="1">
            <a:off x="3363174" y="4000504"/>
            <a:ext cx="0" cy="14837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Egyenes összekötő 122"/>
          <p:cNvCxnSpPr>
            <a:stCxn id="64" idx="0"/>
            <a:endCxn id="19" idx="2"/>
          </p:cNvCxnSpPr>
          <p:nvPr/>
        </p:nvCxnSpPr>
        <p:spPr>
          <a:xfrm flipV="1">
            <a:off x="3363174" y="5048882"/>
            <a:ext cx="0" cy="1424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Egyenes összekötő nyíllal 130"/>
          <p:cNvCxnSpPr>
            <a:stCxn id="11" idx="0"/>
            <a:endCxn id="15" idx="2"/>
          </p:cNvCxnSpPr>
          <p:nvPr/>
        </p:nvCxnSpPr>
        <p:spPr>
          <a:xfrm flipV="1">
            <a:off x="3363174" y="1779432"/>
            <a:ext cx="1065950" cy="2938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Egyenes összekötő nyíllal 132"/>
          <p:cNvCxnSpPr>
            <a:stCxn id="12" idx="0"/>
            <a:endCxn id="15" idx="2"/>
          </p:cNvCxnSpPr>
          <p:nvPr/>
        </p:nvCxnSpPr>
        <p:spPr>
          <a:xfrm flipH="1" flipV="1">
            <a:off x="4429124" y="1779432"/>
            <a:ext cx="863438" cy="2922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Egyenes összekötő nyíllal 134"/>
          <p:cNvCxnSpPr>
            <a:stCxn id="13" idx="0"/>
            <a:endCxn id="15" idx="2"/>
          </p:cNvCxnSpPr>
          <p:nvPr/>
        </p:nvCxnSpPr>
        <p:spPr>
          <a:xfrm flipH="1" flipV="1">
            <a:off x="4429124" y="1779432"/>
            <a:ext cx="2792264" cy="2922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Egyenes összekötő nyíllal 52"/>
          <p:cNvCxnSpPr>
            <a:stCxn id="20" idx="3"/>
            <a:endCxn id="68" idx="1"/>
          </p:cNvCxnSpPr>
          <p:nvPr/>
        </p:nvCxnSpPr>
        <p:spPr>
          <a:xfrm>
            <a:off x="4083174" y="3550504"/>
            <a:ext cx="41120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Egyenes összekötő 62"/>
          <p:cNvCxnSpPr>
            <a:stCxn id="67" idx="2"/>
            <a:endCxn id="86" idx="0"/>
          </p:cNvCxnSpPr>
          <p:nvPr/>
        </p:nvCxnSpPr>
        <p:spPr>
          <a:xfrm>
            <a:off x="5292562" y="4857760"/>
            <a:ext cx="0" cy="1274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AutoShape 4"/>
          <p:cNvSpPr>
            <a:spLocks/>
          </p:cNvSpPr>
          <p:nvPr/>
        </p:nvSpPr>
        <p:spPr bwMode="auto">
          <a:xfrm rot="16200000">
            <a:off x="5203880" y="4955567"/>
            <a:ext cx="142878" cy="1714513"/>
          </a:xfrm>
          <a:prstGeom prst="leftBrace">
            <a:avLst>
              <a:gd name="adj1" fmla="val 92308"/>
              <a:gd name="adj2" fmla="val 5151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cxnSp>
        <p:nvCxnSpPr>
          <p:cNvPr id="136" name="Egyenes összekötő 135"/>
          <p:cNvCxnSpPr>
            <a:stCxn id="67" idx="0"/>
            <a:endCxn id="68" idx="2"/>
          </p:cNvCxnSpPr>
          <p:nvPr/>
        </p:nvCxnSpPr>
        <p:spPr>
          <a:xfrm flipH="1" flipV="1">
            <a:off x="5286381" y="4000504"/>
            <a:ext cx="6181" cy="1372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8" name="Szövegdoboz 137"/>
          <p:cNvSpPr txBox="1"/>
          <p:nvPr/>
        </p:nvSpPr>
        <p:spPr>
          <a:xfrm>
            <a:off x="857224" y="5429264"/>
            <a:ext cx="1440000" cy="936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 smtClean="0">
                <a:latin typeface="+mn-lt"/>
              </a:rPr>
              <a:t>*/5 indikátor mindkettőben szerepel (½ súllyal  kerülnek beszámításra)</a:t>
            </a:r>
            <a:endParaRPr lang="hu-HU" sz="1100" dirty="0">
              <a:latin typeface="+mn-lt"/>
            </a:endParaRPr>
          </a:p>
        </p:txBody>
      </p:sp>
      <p:sp>
        <p:nvSpPr>
          <p:cNvPr id="139" name="Text Box 11"/>
          <p:cNvSpPr txBox="1">
            <a:spLocks noChangeArrowheads="1"/>
          </p:cNvSpPr>
          <p:nvPr/>
        </p:nvSpPr>
        <p:spPr bwMode="auto">
          <a:xfrm>
            <a:off x="6429388" y="3958554"/>
            <a:ext cx="1584000" cy="900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400" b="0" i="0" u="none" strike="noStrik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Calibri" pitchFamily="34" charset="0"/>
                <a:cs typeface="Arial" pitchFamily="34" charset="0"/>
              </a:rPr>
              <a:t>Döntés-befolyásolási érzet</a:t>
            </a:r>
            <a:endParaRPr kumimoji="0" lang="hu-HU" sz="2000" b="0" i="0" u="none" strike="noStrik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1" name="Egyenes összekötő 150"/>
          <p:cNvCxnSpPr>
            <a:stCxn id="66" idx="2"/>
            <a:endCxn id="139" idx="0"/>
          </p:cNvCxnSpPr>
          <p:nvPr/>
        </p:nvCxnSpPr>
        <p:spPr>
          <a:xfrm>
            <a:off x="7221388" y="3820504"/>
            <a:ext cx="0" cy="1380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Egyenes összekötő 152"/>
          <p:cNvCxnSpPr>
            <a:stCxn id="139" idx="2"/>
            <a:endCxn id="65" idx="0"/>
          </p:cNvCxnSpPr>
          <p:nvPr/>
        </p:nvCxnSpPr>
        <p:spPr>
          <a:xfrm>
            <a:off x="7221388" y="4858554"/>
            <a:ext cx="0" cy="15274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23F818-0938-4FCA-97C0-98C78B34E68F}" type="slidenum">
              <a:rPr lang="hu-HU" smtClean="0"/>
              <a:pPr>
                <a:defRPr/>
              </a:pPr>
              <a:t>11</a:t>
            </a:fld>
            <a:endParaRPr lang="hu-HU"/>
          </a:p>
        </p:txBody>
      </p:sp>
      <p:sp>
        <p:nvSpPr>
          <p:cNvPr id="5" name="Élőláb helye 5"/>
          <p:cNvSpPr>
            <a:spLocks noGrp="1"/>
          </p:cNvSpPr>
          <p:nvPr>
            <p:ph type="ftr" sz="quarter" idx="12"/>
          </p:nvPr>
        </p:nvSpPr>
        <p:spPr>
          <a:xfrm>
            <a:off x="1214414" y="6429396"/>
            <a:ext cx="6715172" cy="359439"/>
          </a:xfrm>
        </p:spPr>
        <p:txBody>
          <a:bodyPr/>
          <a:lstStyle/>
          <a:p>
            <a:pPr algn="ctr">
              <a:defRPr/>
            </a:pPr>
            <a:r>
              <a:rPr lang="hu-HU" i="1" dirty="0" smtClean="0"/>
              <a:t>MSZT 2012. évi konferencia: Állampolgári aktivitás a fiatalok körében</a:t>
            </a:r>
            <a:endParaRPr lang="hu-HU" i="1" dirty="0"/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785786" y="357166"/>
            <a:ext cx="6858048" cy="720000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 smtClean="0"/>
              <a:t>AÁI korcsoportonként</a:t>
            </a:r>
            <a:endParaRPr lang="hu-HU" sz="3200" dirty="0"/>
          </a:p>
        </p:txBody>
      </p:sp>
      <p:sp>
        <p:nvSpPr>
          <p:cNvPr id="8" name="Szövegdoboz 7"/>
          <p:cNvSpPr txBox="1"/>
          <p:nvPr/>
        </p:nvSpPr>
        <p:spPr>
          <a:xfrm>
            <a:off x="714348" y="6143644"/>
            <a:ext cx="156164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100" dirty="0" smtClean="0">
                <a:latin typeface="+mn-lt"/>
              </a:rPr>
              <a:t>*/szignifikáns eltérés</a:t>
            </a:r>
            <a:endParaRPr lang="hu-HU" sz="1100" dirty="0">
              <a:latin typeface="+mn-lt"/>
            </a:endParaRPr>
          </a:p>
        </p:txBody>
      </p:sp>
      <p:graphicFrame>
        <p:nvGraphicFramePr>
          <p:cNvPr id="11" name="Diagram 10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658119720"/>
              </p:ext>
            </p:extLst>
          </p:nvPr>
        </p:nvGraphicFramePr>
        <p:xfrm>
          <a:off x="539552" y="1268760"/>
          <a:ext cx="7200000" cy="478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23F818-0938-4FCA-97C0-98C78B34E68F}" type="slidenum">
              <a:rPr lang="hu-HU" smtClean="0"/>
              <a:pPr>
                <a:defRPr/>
              </a:pPr>
              <a:t>12</a:t>
            </a:fld>
            <a:endParaRPr lang="hu-HU"/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1000100" y="214290"/>
            <a:ext cx="6858048" cy="648000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 smtClean="0"/>
              <a:t>Politika és </a:t>
            </a:r>
            <a:r>
              <a:rPr lang="hu-HU" sz="3600" b="1" dirty="0" err="1" smtClean="0"/>
              <a:t>aldimenziói</a:t>
            </a:r>
            <a:endParaRPr lang="hu-HU" sz="3200" dirty="0"/>
          </a:p>
        </p:txBody>
      </p:sp>
      <p:graphicFrame>
        <p:nvGraphicFramePr>
          <p:cNvPr id="6" name="Diagram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654901180"/>
              </p:ext>
            </p:extLst>
          </p:nvPr>
        </p:nvGraphicFramePr>
        <p:xfrm>
          <a:off x="1071538" y="928670"/>
          <a:ext cx="6480000" cy="30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Diagram 6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376610321"/>
              </p:ext>
            </p:extLst>
          </p:nvPr>
        </p:nvGraphicFramePr>
        <p:xfrm>
          <a:off x="214282" y="4007550"/>
          <a:ext cx="3960000" cy="24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Élőláb helye 5"/>
          <p:cNvSpPr>
            <a:spLocks noGrp="1"/>
          </p:cNvSpPr>
          <p:nvPr>
            <p:ph type="ftr" sz="quarter" idx="12"/>
          </p:nvPr>
        </p:nvSpPr>
        <p:spPr>
          <a:xfrm>
            <a:off x="1214414" y="6429396"/>
            <a:ext cx="6715172" cy="359439"/>
          </a:xfrm>
        </p:spPr>
        <p:txBody>
          <a:bodyPr/>
          <a:lstStyle/>
          <a:p>
            <a:pPr algn="ctr">
              <a:defRPr/>
            </a:pPr>
            <a:r>
              <a:rPr lang="hu-HU" i="1" dirty="0" smtClean="0"/>
              <a:t>MSZT 2012. évi konferencia: Állampolgári aktivitás a fiatalok körében</a:t>
            </a:r>
            <a:endParaRPr lang="hu-HU" i="1" dirty="0"/>
          </a:p>
        </p:txBody>
      </p:sp>
      <p:graphicFrame>
        <p:nvGraphicFramePr>
          <p:cNvPr id="9" name="Diagram 8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834494005"/>
              </p:ext>
            </p:extLst>
          </p:nvPr>
        </p:nvGraphicFramePr>
        <p:xfrm>
          <a:off x="4214810" y="4000504"/>
          <a:ext cx="3960000" cy="24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Szövegdoboz 15"/>
          <p:cNvSpPr txBox="1"/>
          <p:nvPr/>
        </p:nvSpPr>
        <p:spPr>
          <a:xfrm>
            <a:off x="357158" y="6429396"/>
            <a:ext cx="156164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100" dirty="0" smtClean="0">
                <a:latin typeface="+mn-lt"/>
              </a:rPr>
              <a:t>*/szignifikáns eltérés</a:t>
            </a:r>
            <a:endParaRPr lang="hu-HU" sz="1100" dirty="0"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23F818-0938-4FCA-97C0-98C78B34E68F}" type="slidenum">
              <a:rPr lang="hu-HU" smtClean="0"/>
              <a:pPr>
                <a:defRPr/>
              </a:pPr>
              <a:t>13</a:t>
            </a:fld>
            <a:endParaRPr lang="hu-HU"/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1000100" y="214290"/>
            <a:ext cx="6858048" cy="648000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 smtClean="0"/>
              <a:t>Közélet és </a:t>
            </a:r>
            <a:r>
              <a:rPr lang="hu-HU" sz="3600" b="1" dirty="0" err="1" smtClean="0"/>
              <a:t>aldimenziói</a:t>
            </a:r>
            <a:endParaRPr lang="hu-HU" sz="3200" dirty="0"/>
          </a:p>
        </p:txBody>
      </p:sp>
      <p:graphicFrame>
        <p:nvGraphicFramePr>
          <p:cNvPr id="6" name="Diagram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868679020"/>
              </p:ext>
            </p:extLst>
          </p:nvPr>
        </p:nvGraphicFramePr>
        <p:xfrm>
          <a:off x="179512" y="980728"/>
          <a:ext cx="4032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Diagram 6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970977910"/>
              </p:ext>
            </p:extLst>
          </p:nvPr>
        </p:nvGraphicFramePr>
        <p:xfrm>
          <a:off x="214282" y="3714752"/>
          <a:ext cx="4032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Diagram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208190025"/>
              </p:ext>
            </p:extLst>
          </p:nvPr>
        </p:nvGraphicFramePr>
        <p:xfrm>
          <a:off x="4283968" y="980728"/>
          <a:ext cx="4032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Diagram 8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600563819"/>
              </p:ext>
            </p:extLst>
          </p:nvPr>
        </p:nvGraphicFramePr>
        <p:xfrm>
          <a:off x="4286248" y="3714752"/>
          <a:ext cx="4032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Élőláb helye 5"/>
          <p:cNvSpPr>
            <a:spLocks noGrp="1"/>
          </p:cNvSpPr>
          <p:nvPr>
            <p:ph type="ftr" sz="quarter" idx="12"/>
          </p:nvPr>
        </p:nvSpPr>
        <p:spPr>
          <a:xfrm>
            <a:off x="1214414" y="6429396"/>
            <a:ext cx="6715172" cy="359439"/>
          </a:xfrm>
        </p:spPr>
        <p:txBody>
          <a:bodyPr/>
          <a:lstStyle/>
          <a:p>
            <a:pPr algn="ctr">
              <a:defRPr/>
            </a:pPr>
            <a:r>
              <a:rPr lang="hu-HU" i="1" dirty="0" smtClean="0"/>
              <a:t>MSZT 2012. évi konferencia: Állampolgári aktivitás a fiatalok körében</a:t>
            </a:r>
            <a:endParaRPr lang="hu-HU" i="1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357158" y="6429396"/>
            <a:ext cx="156164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100" dirty="0" smtClean="0">
                <a:latin typeface="+mn-lt"/>
              </a:rPr>
              <a:t>*/szignifikáns eltérés</a:t>
            </a:r>
            <a:endParaRPr lang="hu-HU" sz="1100" dirty="0"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23F818-0938-4FCA-97C0-98C78B34E68F}" type="slidenum">
              <a:rPr lang="hu-HU" smtClean="0"/>
              <a:pPr>
                <a:defRPr/>
              </a:pPr>
              <a:t>14</a:t>
            </a:fld>
            <a:endParaRPr lang="hu-HU"/>
          </a:p>
        </p:txBody>
      </p:sp>
      <p:sp>
        <p:nvSpPr>
          <p:cNvPr id="5" name="Élőláb helye 5"/>
          <p:cNvSpPr>
            <a:spLocks noGrp="1"/>
          </p:cNvSpPr>
          <p:nvPr>
            <p:ph type="ftr" sz="quarter" idx="12"/>
          </p:nvPr>
        </p:nvSpPr>
        <p:spPr>
          <a:xfrm>
            <a:off x="1214414" y="6429396"/>
            <a:ext cx="6715172" cy="359439"/>
          </a:xfrm>
        </p:spPr>
        <p:txBody>
          <a:bodyPr/>
          <a:lstStyle/>
          <a:p>
            <a:pPr algn="ctr">
              <a:defRPr/>
            </a:pPr>
            <a:r>
              <a:rPr lang="hu-HU" i="1" dirty="0" smtClean="0"/>
              <a:t>MSZT 2012. évi konferencia: Állampolgári aktivitás a fiatalok körében</a:t>
            </a:r>
            <a:endParaRPr lang="hu-HU" i="1" dirty="0"/>
          </a:p>
        </p:txBody>
      </p:sp>
      <p:sp>
        <p:nvSpPr>
          <p:cNvPr id="6" name="Szövegdoboz 5"/>
          <p:cNvSpPr txBox="1"/>
          <p:nvPr/>
        </p:nvSpPr>
        <p:spPr>
          <a:xfrm>
            <a:off x="357158" y="6429396"/>
            <a:ext cx="156164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100" dirty="0" smtClean="0">
                <a:latin typeface="+mn-lt"/>
              </a:rPr>
              <a:t>*/szignifikáns eltérés</a:t>
            </a:r>
            <a:endParaRPr lang="hu-HU" sz="1100" dirty="0">
              <a:latin typeface="+mn-lt"/>
            </a:endParaRPr>
          </a:p>
        </p:txBody>
      </p:sp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1000100" y="214290"/>
            <a:ext cx="6858048" cy="648000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 smtClean="0"/>
              <a:t>Közösség és </a:t>
            </a:r>
            <a:r>
              <a:rPr lang="hu-HU" sz="3600" b="1" dirty="0" err="1" smtClean="0"/>
              <a:t>aldimenziói</a:t>
            </a:r>
            <a:endParaRPr lang="hu-HU" sz="3200" dirty="0"/>
          </a:p>
        </p:txBody>
      </p:sp>
      <p:graphicFrame>
        <p:nvGraphicFramePr>
          <p:cNvPr id="8" name="Diagram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561415214"/>
              </p:ext>
            </p:extLst>
          </p:nvPr>
        </p:nvGraphicFramePr>
        <p:xfrm>
          <a:off x="179512" y="980728"/>
          <a:ext cx="4032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Diagram 8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833427723"/>
              </p:ext>
            </p:extLst>
          </p:nvPr>
        </p:nvGraphicFramePr>
        <p:xfrm>
          <a:off x="179512" y="3729396"/>
          <a:ext cx="4032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Diagram 9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486325358"/>
              </p:ext>
            </p:extLst>
          </p:nvPr>
        </p:nvGraphicFramePr>
        <p:xfrm>
          <a:off x="4283968" y="980728"/>
          <a:ext cx="4032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Diagram 10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106038085"/>
              </p:ext>
            </p:extLst>
          </p:nvPr>
        </p:nvGraphicFramePr>
        <p:xfrm>
          <a:off x="4283968" y="3729396"/>
          <a:ext cx="4032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="" xmlns:p14="http://schemas.microsoft.com/office/powerpoint/2010/main" val="408900300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23F818-0938-4FCA-97C0-98C78B34E68F}" type="slidenum">
              <a:rPr lang="hu-HU" smtClean="0"/>
              <a:pPr>
                <a:defRPr/>
              </a:pPr>
              <a:t>15</a:t>
            </a:fld>
            <a:endParaRPr lang="hu-HU"/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1000100" y="214290"/>
            <a:ext cx="6858048" cy="648000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 smtClean="0"/>
              <a:t>Bizalom és </a:t>
            </a:r>
            <a:r>
              <a:rPr lang="hu-HU" sz="3600" b="1" dirty="0" err="1" smtClean="0"/>
              <a:t>aldimenziói</a:t>
            </a:r>
            <a:endParaRPr lang="hu-HU" sz="320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2"/>
          </p:nvPr>
        </p:nvSpPr>
        <p:spPr>
          <a:xfrm>
            <a:off x="1214414" y="6429396"/>
            <a:ext cx="6715172" cy="359439"/>
          </a:xfrm>
        </p:spPr>
        <p:txBody>
          <a:bodyPr/>
          <a:lstStyle/>
          <a:p>
            <a:pPr algn="ctr">
              <a:defRPr/>
            </a:pPr>
            <a:r>
              <a:rPr lang="hu-HU" i="1" dirty="0" smtClean="0"/>
              <a:t>MSZT 2012. évi konferencia: Állampolgári aktivitás a fiatalok körében</a:t>
            </a:r>
            <a:endParaRPr lang="hu-HU" i="1" dirty="0"/>
          </a:p>
        </p:txBody>
      </p:sp>
      <p:sp>
        <p:nvSpPr>
          <p:cNvPr id="7" name="Szövegdoboz 6"/>
          <p:cNvSpPr txBox="1"/>
          <p:nvPr/>
        </p:nvSpPr>
        <p:spPr>
          <a:xfrm>
            <a:off x="357158" y="6429396"/>
            <a:ext cx="156164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100" dirty="0" smtClean="0">
                <a:latin typeface="+mn-lt"/>
              </a:rPr>
              <a:t>*/szignifikáns eltérés</a:t>
            </a:r>
            <a:endParaRPr lang="hu-HU" sz="1100" dirty="0">
              <a:latin typeface="+mn-lt"/>
            </a:endParaRPr>
          </a:p>
        </p:txBody>
      </p:sp>
      <p:graphicFrame>
        <p:nvGraphicFramePr>
          <p:cNvPr id="13" name="Diagram 12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70028670"/>
              </p:ext>
            </p:extLst>
          </p:nvPr>
        </p:nvGraphicFramePr>
        <p:xfrm>
          <a:off x="179512" y="980728"/>
          <a:ext cx="4032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Diagram 1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268720750"/>
              </p:ext>
            </p:extLst>
          </p:nvPr>
        </p:nvGraphicFramePr>
        <p:xfrm>
          <a:off x="4283968" y="980728"/>
          <a:ext cx="4032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Diagram 1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326911019"/>
              </p:ext>
            </p:extLst>
          </p:nvPr>
        </p:nvGraphicFramePr>
        <p:xfrm>
          <a:off x="179512" y="3729396"/>
          <a:ext cx="4032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Diagram 1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061767107"/>
              </p:ext>
            </p:extLst>
          </p:nvPr>
        </p:nvGraphicFramePr>
        <p:xfrm>
          <a:off x="4283968" y="3729396"/>
          <a:ext cx="4032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11056069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rtalom helye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28187881"/>
              </p:ext>
            </p:extLst>
          </p:nvPr>
        </p:nvGraphicFramePr>
        <p:xfrm>
          <a:off x="539552" y="1412776"/>
          <a:ext cx="746760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23F818-0938-4FCA-97C0-98C78B34E68F}" type="slidenum">
              <a:rPr lang="hu-HU" smtClean="0"/>
              <a:pPr>
                <a:defRPr/>
              </a:pPr>
              <a:t>16</a:t>
            </a:fld>
            <a:endParaRPr lang="hu-HU"/>
          </a:p>
        </p:txBody>
      </p:sp>
      <p:sp>
        <p:nvSpPr>
          <p:cNvPr id="10" name="Élőláb helye 5"/>
          <p:cNvSpPr>
            <a:spLocks noGrp="1"/>
          </p:cNvSpPr>
          <p:nvPr>
            <p:ph type="ftr" sz="quarter" idx="12"/>
          </p:nvPr>
        </p:nvSpPr>
        <p:spPr>
          <a:xfrm>
            <a:off x="1214414" y="6429396"/>
            <a:ext cx="6715172" cy="359439"/>
          </a:xfrm>
        </p:spPr>
        <p:txBody>
          <a:bodyPr/>
          <a:lstStyle/>
          <a:p>
            <a:pPr algn="ctr">
              <a:defRPr/>
            </a:pPr>
            <a:r>
              <a:rPr lang="hu-HU" i="1" dirty="0" smtClean="0"/>
              <a:t>MSZT 2012. évi konferencia: Állampolgári aktivitás a fiatalok körében</a:t>
            </a:r>
            <a:endParaRPr lang="hu-HU" i="1" dirty="0"/>
          </a:p>
        </p:txBody>
      </p:sp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611560" y="357166"/>
            <a:ext cx="7343450" cy="778098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 smtClean="0"/>
              <a:t>Az </a:t>
            </a:r>
            <a:r>
              <a:rPr lang="hu-HU" sz="3600" b="1" dirty="0" err="1" smtClean="0"/>
              <a:t>AÁI-ra</a:t>
            </a:r>
            <a:r>
              <a:rPr lang="hu-HU" sz="3600" b="1" dirty="0" smtClean="0"/>
              <a:t> ható tényezők</a:t>
            </a:r>
            <a:endParaRPr lang="hu-HU" sz="3200" dirty="0"/>
          </a:p>
        </p:txBody>
      </p:sp>
    </p:spTree>
    <p:extLst>
      <p:ext uri="{BB962C8B-B14F-4D97-AF65-F5344CB8AC3E}">
        <p14:creationId xmlns="" xmlns:p14="http://schemas.microsoft.com/office/powerpoint/2010/main" val="143292319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4945752"/>
          </a:xfrm>
        </p:spPr>
        <p:txBody>
          <a:bodyPr/>
          <a:lstStyle/>
          <a:p>
            <a:r>
              <a:rPr lang="hu-HU" dirty="0" smtClean="0"/>
              <a:t> A fiatalok társasági élete kiemelkedő (fiatalok után erőteljes „törés” )</a:t>
            </a:r>
          </a:p>
          <a:p>
            <a:r>
              <a:rPr lang="hu-HU" dirty="0" smtClean="0"/>
              <a:t>POLITIKAI ÉRDEKLŐDÉSÜK, AKTIVITÁSUK NAGYON ALACSONY</a:t>
            </a:r>
          </a:p>
          <a:p>
            <a:r>
              <a:rPr lang="hu-HU" dirty="0" smtClean="0"/>
              <a:t>Érdeklődnek közélettel, társadalommal kapcsolatos kérdések iránt (internet szerepe)</a:t>
            </a:r>
          </a:p>
          <a:p>
            <a:r>
              <a:rPr lang="hu-HU" dirty="0" smtClean="0"/>
              <a:t>Intézmények iránti bizalom a fiatalok körében alacsony</a:t>
            </a:r>
          </a:p>
          <a:p>
            <a:r>
              <a:rPr lang="hu-HU" dirty="0" smtClean="0"/>
              <a:t>A szocializáció szerepe az aktív állampolgárság esetében is rendkívül meghatározó, főleg</a:t>
            </a:r>
          </a:p>
          <a:p>
            <a:pPr lvl="1"/>
            <a:r>
              <a:rPr lang="hu-HU" dirty="0" smtClean="0"/>
              <a:t>gyermekközösségi részvétel</a:t>
            </a:r>
          </a:p>
          <a:p>
            <a:pPr lvl="1"/>
            <a:r>
              <a:rPr lang="hu-HU" dirty="0" smtClean="0"/>
              <a:t>család közösségi mintája</a:t>
            </a:r>
          </a:p>
          <a:p>
            <a:pPr lvl="1"/>
            <a:endParaRPr lang="hu-HU" dirty="0" smtClean="0"/>
          </a:p>
          <a:p>
            <a:pPr marL="366713" lvl="1" indent="0">
              <a:buNone/>
            </a:pPr>
            <a:endParaRPr lang="hu-HU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65FEF0C-742F-4088-8FC9-A36473D27297}" type="slidenum">
              <a:rPr lang="hu-HU" smtClean="0"/>
              <a:pPr>
                <a:defRPr/>
              </a:pPr>
              <a:t>17</a:t>
            </a:fld>
            <a:endParaRPr lang="hu-HU"/>
          </a:p>
        </p:txBody>
      </p:sp>
      <p:sp>
        <p:nvSpPr>
          <p:cNvPr id="6" name="Cím 1"/>
          <p:cNvSpPr txBox="1">
            <a:spLocks/>
          </p:cNvSpPr>
          <p:nvPr/>
        </p:nvSpPr>
        <p:spPr>
          <a:xfrm>
            <a:off x="785786" y="357166"/>
            <a:ext cx="6858048" cy="720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/>
            <a:r>
              <a:rPr lang="hu-HU" sz="3600" b="1" dirty="0" smtClean="0"/>
              <a:t>Összegzés</a:t>
            </a:r>
            <a:endParaRPr lang="hu-HU" sz="3200" dirty="0"/>
          </a:p>
        </p:txBody>
      </p:sp>
      <p:sp>
        <p:nvSpPr>
          <p:cNvPr id="7" name="Élőláb helye 5"/>
          <p:cNvSpPr>
            <a:spLocks noGrp="1"/>
          </p:cNvSpPr>
          <p:nvPr>
            <p:ph type="ftr" sz="quarter" idx="12"/>
          </p:nvPr>
        </p:nvSpPr>
        <p:spPr>
          <a:xfrm>
            <a:off x="1214414" y="6429396"/>
            <a:ext cx="6715172" cy="359439"/>
          </a:xfrm>
        </p:spPr>
        <p:txBody>
          <a:bodyPr/>
          <a:lstStyle/>
          <a:p>
            <a:pPr algn="ctr">
              <a:defRPr/>
            </a:pPr>
            <a:r>
              <a:rPr lang="hu-HU" i="1" dirty="0" smtClean="0"/>
              <a:t>MSZT 2012. évi konferencia: Állampolgári aktivitás a fiatalok körében</a:t>
            </a:r>
            <a:endParaRPr lang="hu-HU" i="1" dirty="0"/>
          </a:p>
        </p:txBody>
      </p:sp>
    </p:spTree>
    <p:extLst>
      <p:ext uri="{BB962C8B-B14F-4D97-AF65-F5344CB8AC3E}">
        <p14:creationId xmlns="" xmlns:p14="http://schemas.microsoft.com/office/powerpoint/2010/main" val="36309162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8229600" cy="135732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u-HU" sz="4800" b="1" dirty="0" smtClean="0"/>
              <a:t>Köszönjük megtisztelő figyelmüket!</a:t>
            </a:r>
            <a:endParaRPr lang="hu-HU" sz="4800" b="1" dirty="0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23F818-0938-4FCA-97C0-98C78B34E68F}" type="slidenum">
              <a:rPr lang="hu-HU" smtClean="0"/>
              <a:pPr>
                <a:defRPr/>
              </a:pPr>
              <a:t>18</a:t>
            </a:fld>
            <a:endParaRPr lang="hu-HU"/>
          </a:p>
        </p:txBody>
      </p:sp>
      <p:sp>
        <p:nvSpPr>
          <p:cNvPr id="5" name="Szövegdoboz 4"/>
          <p:cNvSpPr txBox="1"/>
          <p:nvPr/>
        </p:nvSpPr>
        <p:spPr>
          <a:xfrm>
            <a:off x="827584" y="4653136"/>
            <a:ext cx="360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 smtClean="0">
                <a:solidFill>
                  <a:schemeClr val="tx2"/>
                </a:solidFill>
                <a:latin typeface="+mn-lt"/>
              </a:rPr>
              <a:t>Kalocsai Janka</a:t>
            </a:r>
            <a:r>
              <a:rPr lang="hu-HU" sz="3600" dirty="0" smtClean="0">
                <a:latin typeface="+mn-lt"/>
              </a:rPr>
              <a:t/>
            </a:r>
            <a:br>
              <a:rPr lang="hu-HU" sz="3600" dirty="0" smtClean="0">
                <a:latin typeface="+mn-lt"/>
              </a:rPr>
            </a:br>
            <a:r>
              <a:rPr lang="hu-HU" sz="2000" dirty="0" err="1" smtClean="0">
                <a:latin typeface="+mn-lt"/>
                <a:hlinkClick r:id="rId2"/>
              </a:rPr>
              <a:t>kalocsai.janka</a:t>
            </a:r>
            <a:r>
              <a:rPr lang="hu-HU" sz="2000" dirty="0" smtClean="0">
                <a:latin typeface="+mn-lt"/>
                <a:hlinkClick r:id="rId2"/>
              </a:rPr>
              <a:t>@</a:t>
            </a:r>
            <a:r>
              <a:rPr lang="hu-HU" sz="2000" dirty="0" err="1" smtClean="0">
                <a:latin typeface="+mn-lt"/>
                <a:hlinkClick r:id="rId2"/>
              </a:rPr>
              <a:t>yahoo.com</a:t>
            </a:r>
            <a:endParaRPr lang="hu-HU" dirty="0">
              <a:latin typeface="+mn-lt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4788024" y="4653135"/>
            <a:ext cx="335861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600" dirty="0" smtClean="0">
                <a:solidFill>
                  <a:schemeClr val="tx2"/>
                </a:solidFill>
                <a:latin typeface="+mn-lt"/>
              </a:rPr>
              <a:t>Széll Krisztián</a:t>
            </a:r>
            <a:r>
              <a:rPr lang="hu-HU" sz="3600" dirty="0" smtClean="0">
                <a:latin typeface="+mn-lt"/>
              </a:rPr>
              <a:t/>
            </a:r>
            <a:br>
              <a:rPr lang="hu-HU" sz="3600" dirty="0" smtClean="0">
                <a:latin typeface="+mn-lt"/>
              </a:rPr>
            </a:br>
            <a:r>
              <a:rPr lang="hu-HU" sz="2000" dirty="0" err="1" smtClean="0">
                <a:latin typeface="+mn-lt"/>
                <a:hlinkClick r:id="rId3"/>
              </a:rPr>
              <a:t>szell.krisztian</a:t>
            </a:r>
            <a:r>
              <a:rPr lang="hu-HU" sz="2000" dirty="0" smtClean="0">
                <a:latin typeface="+mn-lt"/>
                <a:hlinkClick r:id="rId3"/>
              </a:rPr>
              <a:t>@</a:t>
            </a:r>
            <a:r>
              <a:rPr lang="hu-HU" sz="2000" dirty="0" err="1" smtClean="0">
                <a:latin typeface="+mn-lt"/>
                <a:hlinkClick r:id="rId3"/>
              </a:rPr>
              <a:t>yahoo.com</a:t>
            </a:r>
            <a:endParaRPr lang="hu-HU" sz="2000" dirty="0">
              <a:latin typeface="+mn-lt"/>
            </a:endParaRPr>
          </a:p>
        </p:txBody>
      </p:sp>
      <p:sp>
        <p:nvSpPr>
          <p:cNvPr id="8" name="Élőláb helye 5"/>
          <p:cNvSpPr>
            <a:spLocks noGrp="1"/>
          </p:cNvSpPr>
          <p:nvPr>
            <p:ph type="ftr" sz="quarter" idx="12"/>
          </p:nvPr>
        </p:nvSpPr>
        <p:spPr>
          <a:xfrm>
            <a:off x="1214414" y="6429396"/>
            <a:ext cx="6715172" cy="359439"/>
          </a:xfrm>
        </p:spPr>
        <p:txBody>
          <a:bodyPr/>
          <a:lstStyle/>
          <a:p>
            <a:pPr algn="ctr">
              <a:defRPr/>
            </a:pPr>
            <a:r>
              <a:rPr lang="hu-HU" i="1" dirty="0" smtClean="0"/>
              <a:t>MSZT 2012. évi konferencia: Állampolgári aktivitás a fiatalok körében</a:t>
            </a:r>
            <a:endParaRPr lang="hu-HU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7200000" cy="720000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 smtClean="0"/>
              <a:t>Az előadás vázlata</a:t>
            </a:r>
            <a:endParaRPr lang="hu-HU" sz="3600" b="1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65FEF0C-742F-4088-8FC9-A36473D27297}" type="slidenum">
              <a:rPr lang="hu-HU" smtClean="0"/>
              <a:pPr>
                <a:defRPr/>
              </a:pPr>
              <a:t>2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2"/>
          </p:nvPr>
        </p:nvSpPr>
        <p:spPr>
          <a:xfrm>
            <a:off x="1214414" y="6429396"/>
            <a:ext cx="6715172" cy="359439"/>
          </a:xfrm>
        </p:spPr>
        <p:txBody>
          <a:bodyPr/>
          <a:lstStyle/>
          <a:p>
            <a:pPr algn="ctr">
              <a:defRPr/>
            </a:pPr>
            <a:r>
              <a:rPr lang="hu-HU" i="1" dirty="0" smtClean="0"/>
              <a:t>MSZT 2012. évi konferencia: Állampolgári aktivitás a fiatalok körében</a:t>
            </a:r>
            <a:endParaRPr lang="hu-HU" i="1" dirty="0"/>
          </a:p>
        </p:txBody>
      </p:sp>
      <p:pic>
        <p:nvPicPr>
          <p:cNvPr id="7" name="Picture 3" descr="rough-outline-300x277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2330" y="0"/>
            <a:ext cx="1656000" cy="1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Tartalom helye 9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3642674081"/>
              </p:ext>
            </p:extLst>
          </p:nvPr>
        </p:nvGraphicFramePr>
        <p:xfrm>
          <a:off x="714348" y="1500174"/>
          <a:ext cx="7000924" cy="460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4"/>
          <p:cNvSpPr>
            <a:spLocks noGrp="1"/>
          </p:cNvSpPr>
          <p:nvPr>
            <p:ph type="title" idx="4294967295"/>
          </p:nvPr>
        </p:nvSpPr>
        <p:spPr bwMode="auto">
          <a:xfrm>
            <a:off x="1428728" y="357166"/>
            <a:ext cx="6286544" cy="720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>
              <a:defRPr/>
            </a:pPr>
            <a:r>
              <a:rPr lang="hu-HU" sz="3600" b="1" dirty="0" smtClean="0"/>
              <a:t>A kutatásról</a:t>
            </a: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="" xmlns:p14="http://schemas.microsoft.com/office/powerpoint/2010/main" val="3959618376"/>
              </p:ext>
            </p:extLst>
          </p:nvPr>
        </p:nvGraphicFramePr>
        <p:xfrm>
          <a:off x="1428728" y="1428736"/>
          <a:ext cx="6300000" cy="4855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65FEF0C-742F-4088-8FC9-A36473D27297}" type="slidenum">
              <a:rPr lang="hu-HU" smtClean="0"/>
              <a:pPr>
                <a:defRPr/>
              </a:pPr>
              <a:t>3</a:t>
            </a:fld>
            <a:endParaRPr lang="hu-HU"/>
          </a:p>
        </p:txBody>
      </p:sp>
      <p:pic>
        <p:nvPicPr>
          <p:cNvPr id="7" name="Kép 6" descr="nagyító.jpg"/>
          <p:cNvPicPr>
            <a:picLocks noChangeAspect="1"/>
          </p:cNvPicPr>
          <p:nvPr/>
        </p:nvPicPr>
        <p:blipFill>
          <a:blip r:embed="rId6" cstate="print">
            <a:lum bright="-1000"/>
          </a:blip>
          <a:stretch>
            <a:fillRect/>
          </a:stretch>
        </p:blipFill>
        <p:spPr>
          <a:xfrm>
            <a:off x="142844" y="0"/>
            <a:ext cx="1332000" cy="1443888"/>
          </a:xfrm>
          <a:prstGeom prst="rect">
            <a:avLst/>
          </a:prstGeom>
        </p:spPr>
      </p:pic>
      <p:sp>
        <p:nvSpPr>
          <p:cNvPr id="10" name="Élőláb helye 5"/>
          <p:cNvSpPr>
            <a:spLocks noGrp="1"/>
          </p:cNvSpPr>
          <p:nvPr>
            <p:ph type="ftr" sz="quarter" idx="12"/>
          </p:nvPr>
        </p:nvSpPr>
        <p:spPr>
          <a:xfrm>
            <a:off x="1214414" y="6429396"/>
            <a:ext cx="6715172" cy="359439"/>
          </a:xfrm>
        </p:spPr>
        <p:txBody>
          <a:bodyPr/>
          <a:lstStyle/>
          <a:p>
            <a:pPr algn="ctr">
              <a:defRPr/>
            </a:pPr>
            <a:r>
              <a:rPr lang="hu-HU" i="1" dirty="0" smtClean="0"/>
              <a:t>MSZT 2012. évi konferencia: Állampolgári aktivitás a fiatalok körében</a:t>
            </a:r>
            <a:endParaRPr lang="hu-HU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571472" y="357166"/>
            <a:ext cx="7488832" cy="102578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hu-HU" sz="3600" b="1" dirty="0" smtClean="0"/>
              <a:t>Elméleti háttér és alaphipotézis</a:t>
            </a:r>
            <a:endParaRPr lang="hu-HU" sz="3600" b="1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714348" y="1500174"/>
          <a:ext cx="7200000" cy="475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23F818-0938-4FCA-97C0-98C78B34E68F}" type="slidenum">
              <a:rPr lang="hu-HU" smtClean="0"/>
              <a:pPr>
                <a:defRPr/>
              </a:pPr>
              <a:t>4</a:t>
            </a:fld>
            <a:endParaRPr lang="hu-HU"/>
          </a:p>
        </p:txBody>
      </p:sp>
      <p:sp>
        <p:nvSpPr>
          <p:cNvPr id="8" name="Élőláb helye 5"/>
          <p:cNvSpPr>
            <a:spLocks noGrp="1"/>
          </p:cNvSpPr>
          <p:nvPr>
            <p:ph type="ftr" sz="quarter" idx="12"/>
          </p:nvPr>
        </p:nvSpPr>
        <p:spPr>
          <a:xfrm>
            <a:off x="1214414" y="6429396"/>
            <a:ext cx="6715172" cy="359439"/>
          </a:xfrm>
        </p:spPr>
        <p:txBody>
          <a:bodyPr/>
          <a:lstStyle/>
          <a:p>
            <a:pPr algn="ctr">
              <a:defRPr/>
            </a:pPr>
            <a:r>
              <a:rPr lang="hu-HU" i="1" dirty="0" smtClean="0"/>
              <a:t>MSZT 2012. évi konferencia: Állampolgári aktivitás a fiatalok körében</a:t>
            </a:r>
            <a:endParaRPr lang="hu-HU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85786" y="357166"/>
            <a:ext cx="7200000" cy="720000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 smtClean="0"/>
              <a:t>Adatok és mérések</a:t>
            </a:r>
            <a:endParaRPr lang="hu-HU" sz="3200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272491965"/>
              </p:ext>
            </p:extLst>
          </p:nvPr>
        </p:nvGraphicFramePr>
        <p:xfrm>
          <a:off x="467544" y="1428736"/>
          <a:ext cx="7632848" cy="46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65FEF0C-742F-4088-8FC9-A36473D27297}" type="slidenum">
              <a:rPr lang="hu-HU" smtClean="0"/>
              <a:pPr>
                <a:defRPr/>
              </a:pPr>
              <a:t>5</a:t>
            </a:fld>
            <a:endParaRPr lang="hu-HU"/>
          </a:p>
        </p:txBody>
      </p:sp>
      <p:sp>
        <p:nvSpPr>
          <p:cNvPr id="7" name="Élőláb helye 5"/>
          <p:cNvSpPr>
            <a:spLocks noGrp="1"/>
          </p:cNvSpPr>
          <p:nvPr>
            <p:ph type="ftr" sz="quarter" idx="12"/>
          </p:nvPr>
        </p:nvSpPr>
        <p:spPr>
          <a:xfrm>
            <a:off x="1214414" y="6429396"/>
            <a:ext cx="6715172" cy="359439"/>
          </a:xfrm>
        </p:spPr>
        <p:txBody>
          <a:bodyPr/>
          <a:lstStyle/>
          <a:p>
            <a:pPr algn="ctr">
              <a:defRPr/>
            </a:pPr>
            <a:r>
              <a:rPr lang="hu-HU" i="1" dirty="0" smtClean="0"/>
              <a:t>MSZT 2012. évi konferencia: Állampolgári aktivitás a fiatalok körében</a:t>
            </a:r>
            <a:endParaRPr lang="hu-HU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539552" y="1700808"/>
            <a:ext cx="7467600" cy="4773144"/>
          </a:xfrm>
        </p:spPr>
        <p:txBody>
          <a:bodyPr/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hu-HU" dirty="0" smtClean="0"/>
              <a:t>Milyen dimenziók mentén vizsgálható az aktív állampolgárság?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hu-HU" dirty="0" smtClean="0"/>
              <a:t>A fiatalabb vagy az idősebb generáció jellemezhető nagyobb állampolgári aktivitással?</a:t>
            </a:r>
            <a:endParaRPr lang="hu-HU" dirty="0"/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hu-HU" dirty="0"/>
              <a:t>Mennyire élnek közösségi életet a fiatalok?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hu-HU" dirty="0"/>
              <a:t>Mennyire aktívak a mai fiatalok a közéletben?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hu-HU" dirty="0" smtClean="0"/>
              <a:t>Milyen tényezők járulnak hozzá ahhoz, hogy valaki aktív állampolgár legyen (általában ill. a fiatalok körében)?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65FEF0C-742F-4088-8FC9-A36473D27297}" type="slidenum">
              <a:rPr lang="hu-HU" smtClean="0"/>
              <a:pPr>
                <a:defRPr/>
              </a:pPr>
              <a:t>6</a:t>
            </a:fld>
            <a:endParaRPr lang="hu-HU"/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785786" y="357166"/>
            <a:ext cx="7200000" cy="1127618"/>
          </a:xfrm>
        </p:spPr>
        <p:txBody>
          <a:bodyPr>
            <a:noAutofit/>
          </a:bodyPr>
          <a:lstStyle/>
          <a:p>
            <a:pPr algn="ctr"/>
            <a:r>
              <a:rPr lang="hu-HU" sz="3600" b="1" dirty="0" smtClean="0"/>
              <a:t>Jelenlegi kutatásunk kérdései</a:t>
            </a:r>
            <a:endParaRPr lang="hu-HU" sz="3200" dirty="0"/>
          </a:p>
        </p:txBody>
      </p:sp>
      <p:sp>
        <p:nvSpPr>
          <p:cNvPr id="7" name="Élőláb helye 5"/>
          <p:cNvSpPr>
            <a:spLocks noGrp="1"/>
          </p:cNvSpPr>
          <p:nvPr>
            <p:ph type="ftr" sz="quarter" idx="12"/>
          </p:nvPr>
        </p:nvSpPr>
        <p:spPr>
          <a:xfrm>
            <a:off x="1214414" y="6429396"/>
            <a:ext cx="6715172" cy="359439"/>
          </a:xfrm>
        </p:spPr>
        <p:txBody>
          <a:bodyPr/>
          <a:lstStyle/>
          <a:p>
            <a:pPr algn="ctr">
              <a:defRPr/>
            </a:pPr>
            <a:r>
              <a:rPr lang="hu-HU" i="1" dirty="0" smtClean="0"/>
              <a:t>MSZT 2012. évi konferencia: Állampolgári aktivitás a fiatalok körében</a:t>
            </a:r>
            <a:endParaRPr lang="hu-HU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rtalom helye 12"/>
          <p:cNvGraphicFramePr>
            <a:graphicFrameLocks noGrp="1"/>
          </p:cNvGraphicFramePr>
          <p:nvPr>
            <p:ph sz="quarter" idx="1"/>
          </p:nvPr>
        </p:nvGraphicFramePr>
        <p:xfrm>
          <a:off x="428596" y="1285860"/>
          <a:ext cx="7615262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65FEF0C-742F-4088-8FC9-A36473D27297}" type="slidenum">
              <a:rPr lang="hu-HU" smtClean="0"/>
              <a:pPr>
                <a:defRPr/>
              </a:pPr>
              <a:t>7</a:t>
            </a:fld>
            <a:endParaRPr lang="hu-HU"/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714348" y="357166"/>
            <a:ext cx="7200000" cy="720000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 smtClean="0"/>
              <a:t>Elméleti-kutatási háttér I.</a:t>
            </a:r>
            <a:endParaRPr lang="hu-HU" sz="3200" dirty="0"/>
          </a:p>
        </p:txBody>
      </p:sp>
      <p:sp>
        <p:nvSpPr>
          <p:cNvPr id="5" name="Élőláb helye 5"/>
          <p:cNvSpPr>
            <a:spLocks noGrp="1"/>
          </p:cNvSpPr>
          <p:nvPr>
            <p:ph type="ftr" sz="quarter" idx="12"/>
          </p:nvPr>
        </p:nvSpPr>
        <p:spPr>
          <a:xfrm>
            <a:off x="1214414" y="6429396"/>
            <a:ext cx="6715172" cy="359439"/>
          </a:xfrm>
        </p:spPr>
        <p:txBody>
          <a:bodyPr/>
          <a:lstStyle/>
          <a:p>
            <a:pPr algn="ctr">
              <a:defRPr/>
            </a:pPr>
            <a:r>
              <a:rPr lang="hu-HU" i="1" dirty="0" smtClean="0"/>
              <a:t>MSZT 2012. évi konferencia: Állampolgári aktivitás a fiatalok körében</a:t>
            </a:r>
            <a:endParaRPr lang="hu-HU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rtalom helye 5"/>
          <p:cNvGraphicFramePr>
            <a:graphicFrameLocks noGrp="1"/>
          </p:cNvGraphicFramePr>
          <p:nvPr>
            <p:ph sz="quarter" idx="1"/>
          </p:nvPr>
        </p:nvGraphicFramePr>
        <p:xfrm>
          <a:off x="457200" y="1340768"/>
          <a:ext cx="7467600" cy="4945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65FEF0C-742F-4088-8FC9-A36473D27297}" type="slidenum">
              <a:rPr lang="hu-HU" smtClean="0"/>
              <a:pPr>
                <a:defRPr/>
              </a:pPr>
              <a:t>8</a:t>
            </a:fld>
            <a:endParaRPr lang="hu-HU"/>
          </a:p>
        </p:txBody>
      </p:sp>
      <p:sp>
        <p:nvSpPr>
          <p:cNvPr id="9" name="Élőláb helye 5"/>
          <p:cNvSpPr>
            <a:spLocks noGrp="1"/>
          </p:cNvSpPr>
          <p:nvPr>
            <p:ph type="ftr" sz="quarter" idx="12"/>
          </p:nvPr>
        </p:nvSpPr>
        <p:spPr>
          <a:xfrm>
            <a:off x="1214414" y="6429396"/>
            <a:ext cx="6715172" cy="359439"/>
          </a:xfrm>
        </p:spPr>
        <p:txBody>
          <a:bodyPr/>
          <a:lstStyle/>
          <a:p>
            <a:pPr algn="ctr">
              <a:defRPr/>
            </a:pPr>
            <a:r>
              <a:rPr lang="hu-HU" i="1" dirty="0" smtClean="0"/>
              <a:t>MSZT 2012. évi konferencia: Állampolgári aktivitás a fiatalok körében</a:t>
            </a:r>
            <a:endParaRPr lang="hu-HU" i="1" dirty="0"/>
          </a:p>
        </p:txBody>
      </p:sp>
      <p:sp>
        <p:nvSpPr>
          <p:cNvPr id="11" name="Cím 1"/>
          <p:cNvSpPr txBox="1">
            <a:spLocks/>
          </p:cNvSpPr>
          <p:nvPr/>
        </p:nvSpPr>
        <p:spPr>
          <a:xfrm>
            <a:off x="714348" y="357166"/>
            <a:ext cx="7200000" cy="720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36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Elméleti-kutatási háttér II.</a:t>
            </a:r>
            <a:endParaRPr kumimoji="0" lang="hu-HU" sz="32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277712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>
          <a:xfrm rot="5400000">
            <a:off x="3204369" y="3307557"/>
            <a:ext cx="6643687" cy="4572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1800" dirty="0" smtClean="0"/>
              <a:t>The Active Citizenship Composite Indicator (ACCI)</a:t>
            </a:r>
            <a:endParaRPr lang="en-GB" sz="1800" dirty="0"/>
          </a:p>
        </p:txBody>
      </p:sp>
      <p:sp>
        <p:nvSpPr>
          <p:cNvPr id="17410" name="Szöveg helye 5"/>
          <p:cNvSpPr>
            <a:spLocks noGrp="1"/>
          </p:cNvSpPr>
          <p:nvPr>
            <p:ph type="body" idx="2"/>
          </p:nvPr>
        </p:nvSpPr>
        <p:spPr>
          <a:xfrm>
            <a:off x="6732240" y="1943448"/>
            <a:ext cx="1983135" cy="2567756"/>
          </a:xfrm>
        </p:spPr>
        <p:txBody>
          <a:bodyPr/>
          <a:lstStyle/>
          <a:p>
            <a:pPr algn="ctr"/>
            <a:r>
              <a:rPr lang="hu-HU" sz="2000" b="1" cap="all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dimenzióK</a:t>
            </a:r>
            <a:endParaRPr lang="hu-HU" sz="2000" b="1" cap="all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80000" indent="-180000">
              <a:spcBef>
                <a:spcPts val="600"/>
              </a:spcBef>
              <a:spcAft>
                <a:spcPts val="600"/>
              </a:spcAft>
              <a:buSzPct val="100000"/>
              <a:buFont typeface="Arial" pitchFamily="34" charset="0"/>
              <a:buChar char="•"/>
            </a:pPr>
            <a:r>
              <a:rPr lang="hu-HU" sz="1600" b="1" cap="smal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Politikai élet</a:t>
            </a:r>
          </a:p>
          <a:p>
            <a:pPr marL="180000" indent="-180000">
              <a:spcBef>
                <a:spcPts val="600"/>
              </a:spcBef>
              <a:spcAft>
                <a:spcPts val="600"/>
              </a:spcAft>
              <a:buSzPct val="100000"/>
              <a:buFont typeface="Arial" pitchFamily="34" charset="0"/>
              <a:buChar char="•"/>
            </a:pPr>
            <a:r>
              <a:rPr lang="hu-HU" sz="1600" b="1" cap="smal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Civil társadalom</a:t>
            </a:r>
          </a:p>
          <a:p>
            <a:pPr marL="180000" indent="-180000">
              <a:spcBef>
                <a:spcPts val="600"/>
              </a:spcBef>
              <a:spcAft>
                <a:spcPts val="600"/>
              </a:spcAft>
              <a:buSzPct val="100000"/>
              <a:buFont typeface="Arial" pitchFamily="34" charset="0"/>
              <a:buChar char="•"/>
            </a:pPr>
            <a:r>
              <a:rPr lang="hu-HU" sz="1600" b="1" cap="smal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Közösségi élet</a:t>
            </a:r>
          </a:p>
          <a:p>
            <a:pPr marL="180000" indent="-180000">
              <a:spcBef>
                <a:spcPts val="600"/>
              </a:spcBef>
              <a:spcAft>
                <a:spcPts val="600"/>
              </a:spcAft>
              <a:buSzPct val="100000"/>
              <a:buFont typeface="Arial" pitchFamily="34" charset="0"/>
              <a:buChar char="•"/>
            </a:pPr>
            <a:r>
              <a:rPr lang="hu-HU" sz="1600" b="1" cap="smal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Értékek</a:t>
            </a:r>
            <a:endParaRPr lang="en-GB" sz="1600" cap="small" dirty="0" smtClean="0"/>
          </a:p>
        </p:txBody>
      </p:sp>
      <p:pic>
        <p:nvPicPr>
          <p:cNvPr id="17411" name="Tartalom helye 3" descr="ACCI.pn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327607" y="274638"/>
            <a:ext cx="5593186" cy="6327775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Dia számának helye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2BC65D-D5D5-40EE-B540-7114AED272D3}" type="slidenum">
              <a:rPr lang="hu-HU" smtClean="0"/>
              <a:pPr>
                <a:defRPr/>
              </a:pPr>
              <a:t>9</a:t>
            </a:fld>
            <a:endParaRPr lang="hu-HU"/>
          </a:p>
        </p:txBody>
      </p:sp>
      <p:sp>
        <p:nvSpPr>
          <p:cNvPr id="11" name="Élőláb helye 7"/>
          <p:cNvSpPr>
            <a:spLocks noGrp="1"/>
          </p:cNvSpPr>
          <p:nvPr>
            <p:ph type="ftr" sz="quarter" idx="12"/>
          </p:nvPr>
        </p:nvSpPr>
        <p:spPr>
          <a:xfrm>
            <a:off x="323528" y="6309320"/>
            <a:ext cx="5543550" cy="276999"/>
          </a:xfrm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Hoskins et al (2006): Measuring  Active Citizenship in Europe, p.7.</a:t>
            </a:r>
            <a:endParaRPr lang="en-GB" sz="5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4211638" y="4149725"/>
            <a:ext cx="37782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hu-HU" dirty="0">
                <a:solidFill>
                  <a:schemeClr val="accent3">
                    <a:lumMod val="50000"/>
                  </a:schemeClr>
                </a:solidFill>
                <a:latin typeface="Century Schoolbook"/>
              </a:rPr>
              <a:t>H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oggia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6524</TotalTime>
  <Words>963</Words>
  <Application>Microsoft Office PowerPoint</Application>
  <PresentationFormat>Diavetítés a képernyőre (4:3 oldalarány)</PresentationFormat>
  <Paragraphs>196</Paragraphs>
  <Slides>18</Slides>
  <Notes>3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19" baseType="lpstr">
      <vt:lpstr>Loggia</vt:lpstr>
      <vt:lpstr>Állampolgári aktivitás a fiatalok körében</vt:lpstr>
      <vt:lpstr>Az előadás vázlata</vt:lpstr>
      <vt:lpstr>A kutatásról</vt:lpstr>
      <vt:lpstr>Elméleti háttér és alaphipotézis</vt:lpstr>
      <vt:lpstr>Adatok és mérések</vt:lpstr>
      <vt:lpstr>Jelenlegi kutatásunk kérdései</vt:lpstr>
      <vt:lpstr>Elméleti-kutatási háttér I.</vt:lpstr>
      <vt:lpstr>8. dia</vt:lpstr>
      <vt:lpstr>The Active Citizenship Composite Indicator (ACCI)</vt:lpstr>
      <vt:lpstr>Aktív Állampolgárság Index (AÁI)</vt:lpstr>
      <vt:lpstr>AÁI korcsoportonként</vt:lpstr>
      <vt:lpstr>Politika és aldimenziói</vt:lpstr>
      <vt:lpstr>Közélet és aldimenziói</vt:lpstr>
      <vt:lpstr>Közösség és aldimenziói</vt:lpstr>
      <vt:lpstr>Bizalom és aldimenziói</vt:lpstr>
      <vt:lpstr>Az AÁI-ra ható tényezők</vt:lpstr>
      <vt:lpstr>17. dia</vt:lpstr>
      <vt:lpstr>Köszönjük megtisztelő figyelmüket!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Állampolgári aktivitás</dc:title>
  <dc:creator>Krisztián</dc:creator>
  <cp:lastModifiedBy>Kriszto</cp:lastModifiedBy>
  <cp:revision>570</cp:revision>
  <dcterms:created xsi:type="dcterms:W3CDTF">2009-02-28T07:51:18Z</dcterms:created>
  <dcterms:modified xsi:type="dcterms:W3CDTF">2012-11-10T13:01:58Z</dcterms:modified>
</cp:coreProperties>
</file>