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70" r:id="rId7"/>
    <p:sldId id="276" r:id="rId8"/>
    <p:sldId id="265" r:id="rId9"/>
    <p:sldId id="271" r:id="rId10"/>
    <p:sldId id="278" r:id="rId11"/>
    <p:sldId id="281" r:id="rId12"/>
    <p:sldId id="279" r:id="rId13"/>
    <p:sldId id="273" r:id="rId14"/>
    <p:sldId id="277" r:id="rId15"/>
    <p:sldId id="275" r:id="rId16"/>
    <p:sldId id="280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5273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519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499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997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846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637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23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551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719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8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0488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3DE43-2FD2-4ADB-B387-8F91242215E9}" type="datetimeFigureOut">
              <a:rPr lang="hu-HU" smtClean="0"/>
              <a:t>2018. 04. 26.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C40D4-90FF-4BFB-8CBF-278EA5D03D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552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404608"/>
          </a:xfrm>
        </p:spPr>
        <p:txBody>
          <a:bodyPr>
            <a:normAutofit/>
          </a:bodyPr>
          <a:lstStyle/>
          <a:p>
            <a:r>
              <a:rPr lang="hu-H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Az ártatlanság elvesztése – kétszer</a:t>
            </a:r>
            <a:br>
              <a:rPr lang="hu-H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MSZT, 2018 április 27.</a:t>
            </a:r>
            <a:endParaRPr lang="hu-H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4214948"/>
            <a:ext cx="9144000" cy="1393372"/>
          </a:xfrm>
        </p:spPr>
        <p:txBody>
          <a:bodyPr>
            <a:noAutofit/>
          </a:bodyPr>
          <a:lstStyle/>
          <a:p>
            <a:r>
              <a:rPr lang="hu-H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Sik Endre</a:t>
            </a:r>
          </a:p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Debreceni Egyetem, ELTE 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TáTK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, MTA TK Szociológiai Intézet, Tárki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03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478971"/>
            <a:ext cx="8995954" cy="1210491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hu-HU" sz="2800" dirty="0" smtClean="0"/>
              <a:t>Az ártatlanság második elvesztése (2015 -) </a:t>
            </a:r>
            <a:br>
              <a:rPr lang="hu-HU" sz="2800" dirty="0" smtClean="0"/>
            </a:br>
            <a:r>
              <a:rPr lang="hu-HU" sz="2800" dirty="0" smtClean="0"/>
              <a:t>– az első elvesztésbe ágyazva vagy/és új útfüggőség keletkezett?</a:t>
            </a: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2063931"/>
            <a:ext cx="9144000" cy="3518263"/>
          </a:xfrm>
        </p:spPr>
        <p:txBody>
          <a:bodyPr>
            <a:normAutofit/>
          </a:bodyPr>
          <a:lstStyle/>
          <a:p>
            <a:r>
              <a:rPr lang="hu-HU" sz="2800" b="1" dirty="0" smtClean="0"/>
              <a:t>1992 – 2015 között sok minden nem változott </a:t>
            </a:r>
          </a:p>
          <a:p>
            <a:endParaRPr lang="hu-HU" sz="2800" dirty="0" smtClean="0"/>
          </a:p>
          <a:p>
            <a:r>
              <a:rPr lang="hu-HU" sz="2800" dirty="0" smtClean="0"/>
              <a:t>Diaszpóra és biztonságpolitikai orientáció dominancia</a:t>
            </a:r>
          </a:p>
          <a:p>
            <a:pPr marL="342900" indent="-342900">
              <a:buFontTx/>
              <a:buChar char="-"/>
            </a:pPr>
            <a:r>
              <a:rPr lang="hu-HU" sz="2800" dirty="0" smtClean="0"/>
              <a:t>Szervezeti helyzet</a:t>
            </a:r>
          </a:p>
          <a:p>
            <a:pPr marL="342900" indent="-342900">
              <a:buFontTx/>
              <a:buChar char="-"/>
            </a:pPr>
            <a:r>
              <a:rPr lang="hu-HU" sz="2800" dirty="0" smtClean="0"/>
              <a:t>Hallgatólagos </a:t>
            </a:r>
            <a:r>
              <a:rPr lang="hu-HU" sz="2800" dirty="0" err="1" smtClean="0"/>
              <a:t>továbbmenésre</a:t>
            </a:r>
            <a:r>
              <a:rPr lang="hu-HU" sz="2800" dirty="0" smtClean="0"/>
              <a:t> ösztönzés</a:t>
            </a:r>
          </a:p>
          <a:p>
            <a:pPr marL="342900" indent="-342900">
              <a:buFontTx/>
              <a:buChar char="-"/>
            </a:pPr>
            <a:r>
              <a:rPr lang="hu-HU" sz="2800" dirty="0" smtClean="0"/>
              <a:t>Gyorsuló idegenellenesség növekedés és az idegenbarátság kihalása</a:t>
            </a:r>
            <a:endParaRPr lang="hu-HU" sz="28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4302034" y="62788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146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b="1" dirty="0" smtClean="0"/>
              <a:t>2015 </a:t>
            </a:r>
            <a:r>
              <a:rPr lang="hu-HU" b="1" dirty="0"/>
              <a:t>óta a menekültekkel való bánásmód teljesen </a:t>
            </a:r>
            <a:r>
              <a:rPr lang="hu-HU" b="1" dirty="0" smtClean="0"/>
              <a:t>megváltozik</a:t>
            </a: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ctr">
              <a:buFontTx/>
              <a:buChar char="-"/>
            </a:pPr>
            <a:r>
              <a:rPr lang="hu-HU" dirty="0" smtClean="0"/>
              <a:t>Kerítés</a:t>
            </a:r>
            <a:endParaRPr lang="hu-HU" dirty="0"/>
          </a:p>
          <a:p>
            <a:pPr marL="285750" indent="-285750" algn="ctr">
              <a:buFontTx/>
              <a:buChar char="-"/>
            </a:pPr>
            <a:r>
              <a:rPr lang="hu-HU" dirty="0"/>
              <a:t>Jogi szigorítások</a:t>
            </a:r>
          </a:p>
          <a:p>
            <a:pPr marL="285750" indent="-285750" algn="ctr">
              <a:buFontTx/>
              <a:buChar char="-"/>
            </a:pPr>
            <a:r>
              <a:rPr lang="hu-HU" dirty="0"/>
              <a:t>Megújuló és terjeszkedő rendkívüli helyzet  migránsveszélyre hivatkozva (migránsok nélkül)</a:t>
            </a:r>
          </a:p>
          <a:p>
            <a:pPr marL="285750" indent="-285750" algn="ctr">
              <a:buFontTx/>
              <a:buChar char="-"/>
            </a:pPr>
            <a:r>
              <a:rPr lang="hu-HU" dirty="0"/>
              <a:t>Az integráció maradékainak kiirtása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216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384663" y="1122363"/>
            <a:ext cx="9283337" cy="48343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Továbbá</a:t>
            </a:r>
            <a:br>
              <a:rPr lang="hu-HU" b="1" dirty="0" smtClean="0"/>
            </a:br>
            <a:r>
              <a:rPr lang="hu-HU" b="1" dirty="0"/>
              <a:t/>
            </a:r>
            <a:br>
              <a:rPr lang="hu-HU" b="1" dirty="0"/>
            </a:br>
            <a:r>
              <a:rPr lang="hu-HU" sz="4900" b="1" dirty="0" smtClean="0"/>
              <a:t>Megváltozott </a:t>
            </a:r>
            <a:r>
              <a:rPr lang="hu-HU" sz="4900" b="1" dirty="0"/>
              <a:t>a </a:t>
            </a:r>
            <a:r>
              <a:rPr lang="hu-HU" sz="4900" b="1" dirty="0" smtClean="0"/>
              <a:t>migrációról </a:t>
            </a:r>
            <a:r>
              <a:rPr lang="hu-HU" sz="4900" b="1" dirty="0"/>
              <a:t>és a </a:t>
            </a:r>
            <a:r>
              <a:rPr lang="hu-HU" sz="4900" b="1" dirty="0" smtClean="0"/>
              <a:t>hozzá kapcsolt jelenségekről való diskurzus </a:t>
            </a:r>
            <a:r>
              <a:rPr lang="hu-HU" sz="4900" b="1" dirty="0"/>
              <a:t/>
            </a:r>
            <a:br>
              <a:rPr lang="hu-HU" sz="4900" b="1" dirty="0"/>
            </a:b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21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801" y="83910"/>
            <a:ext cx="7290199" cy="4351338"/>
          </a:xfrm>
        </p:spPr>
      </p:pic>
      <p:pic>
        <p:nvPicPr>
          <p:cNvPr id="5" name="Tartalom hely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19" y="3271250"/>
            <a:ext cx="7290199" cy="4351338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7811589" y="4807131"/>
            <a:ext cx="41104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A morális pánikgomb –I</a:t>
            </a:r>
          </a:p>
          <a:p>
            <a:pPr algn="ctr"/>
            <a:r>
              <a:rPr lang="hu-HU" sz="3200" dirty="0"/>
              <a:t>A</a:t>
            </a:r>
            <a:r>
              <a:rPr lang="hu-HU" sz="3200" dirty="0" smtClean="0"/>
              <a:t> média elfoglalása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87258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u-HU" dirty="0"/>
              <a:t>Nemzeti </a:t>
            </a:r>
            <a:r>
              <a:rPr lang="hu-HU" dirty="0" smtClean="0"/>
              <a:t>konzultáció</a:t>
            </a:r>
          </a:p>
          <a:p>
            <a:pPr algn="ctr"/>
            <a:r>
              <a:rPr lang="hu-HU" dirty="0" smtClean="0"/>
              <a:t>Kvóta-népszavazás</a:t>
            </a:r>
          </a:p>
          <a:p>
            <a:pPr algn="ctr"/>
            <a:r>
              <a:rPr lang="hu-HU" dirty="0" smtClean="0"/>
              <a:t>Megújuló </a:t>
            </a:r>
            <a:r>
              <a:rPr lang="hu-HU" dirty="0"/>
              <a:t>plakátkampányok </a:t>
            </a:r>
            <a:endParaRPr lang="hu-HU" dirty="0" smtClean="0"/>
          </a:p>
          <a:p>
            <a:pPr algn="ctr"/>
            <a:r>
              <a:rPr lang="hu-HU" dirty="0" smtClean="0"/>
              <a:t>Változó, de összeépülő tematika, és </a:t>
            </a:r>
            <a:r>
              <a:rPr lang="hu-HU" dirty="0"/>
              <a:t>minden mögött a migráció mint veszélyforrás</a:t>
            </a:r>
          </a:p>
        </p:txBody>
      </p:sp>
      <p:sp>
        <p:nvSpPr>
          <p:cNvPr id="4" name="Cím 3"/>
          <p:cNvSpPr txBox="1">
            <a:spLocks noGrp="1"/>
          </p:cNvSpPr>
          <p:nvPr>
            <p:ph type="title"/>
          </p:nvPr>
        </p:nvSpPr>
        <p:spPr>
          <a:xfrm>
            <a:off x="838200" y="760141"/>
            <a:ext cx="105156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/>
              <a:t>A morális pánikgomb –</a:t>
            </a:r>
            <a:r>
              <a:rPr lang="hu-HU" sz="3200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40647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94" y="2794000"/>
            <a:ext cx="4351338" cy="4351338"/>
          </a:xfrm>
        </p:spPr>
      </p:pic>
      <p:pic>
        <p:nvPicPr>
          <p:cNvPr id="2050" name="Picture 2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5334000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27072842_10157013213924307_67964335296883668_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247" y="3859213"/>
            <a:ext cx="5801533" cy="2848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Képtalálat a következőre: „stop soros”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48" y="0"/>
            <a:ext cx="6226175" cy="349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470" y="1904252"/>
            <a:ext cx="6248401" cy="3269997"/>
          </a:xfrm>
          <a:prstGeom prst="rect">
            <a:avLst/>
          </a:prstGeom>
        </p:spPr>
      </p:pic>
      <p:sp>
        <p:nvSpPr>
          <p:cNvPr id="2" name="Szövegdoboz 1"/>
          <p:cNvSpPr txBox="1"/>
          <p:nvPr/>
        </p:nvSpPr>
        <p:spPr>
          <a:xfrm>
            <a:off x="4920343" y="5396752"/>
            <a:ext cx="1245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Példák</a:t>
            </a:r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50690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Összefoglalás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31816" y="4711337"/>
            <a:ext cx="10421983" cy="7402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400" dirty="0" smtClean="0"/>
              <a:t>2015 </a:t>
            </a:r>
            <a:r>
              <a:rPr lang="hu-HU" sz="2400" dirty="0" smtClean="0"/>
              <a:t>óta új út indult el mind a „működésben”, mind a diskurzusban, de ez nem a „</a:t>
            </a:r>
            <a:r>
              <a:rPr lang="hu-HU" sz="2400" dirty="0" err="1" smtClean="0"/>
              <a:t>meleghi</a:t>
            </a:r>
            <a:r>
              <a:rPr lang="hu-HU" sz="2400" dirty="0" smtClean="0"/>
              <a:t>” hegemónia – ez elitmentes technológia</a:t>
            </a:r>
            <a:endParaRPr lang="hu-HU" sz="24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1210491" y="5288340"/>
            <a:ext cx="93617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b="1" dirty="0" err="1" smtClean="0">
                <a:solidFill>
                  <a:srgbClr val="FF0000"/>
                </a:solidFill>
              </a:rPr>
              <a:t>Hungarikum</a:t>
            </a:r>
            <a:endParaRPr lang="hu-HU" sz="9600" b="1" dirty="0">
              <a:solidFill>
                <a:srgbClr val="FF000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27017" y="1778087"/>
            <a:ext cx="108747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Az útfüggőségnek jól megalapozott a történelem </a:t>
            </a:r>
          </a:p>
          <a:p>
            <a:pPr lvl="1"/>
            <a:r>
              <a:rPr lang="hu-HU" sz="2400" dirty="0" smtClean="0"/>
              <a:t>- „</a:t>
            </a:r>
            <a:r>
              <a:rPr lang="hu-HU" sz="2400" dirty="0"/>
              <a:t>utófeudalizmus” – pl. cseléd, utóparaszti, dzsentri (jogászi/igazgatási) kultúra, „színlelt kapitalizmus”…</a:t>
            </a:r>
          </a:p>
          <a:p>
            <a:pPr lvl="1"/>
            <a:r>
              <a:rPr lang="hu-HU" sz="2400" dirty="0" smtClean="0"/>
              <a:t>- „</a:t>
            </a:r>
            <a:r>
              <a:rPr lang="hu-HU" sz="2400" dirty="0"/>
              <a:t>utóbirodalmiság”  pl. beletörődés, bizalmatlanság </a:t>
            </a:r>
          </a:p>
          <a:p>
            <a:pPr lvl="1"/>
            <a:r>
              <a:rPr lang="hu-HU" sz="2400" dirty="0" smtClean="0"/>
              <a:t>- fél-perifériális </a:t>
            </a:r>
            <a:r>
              <a:rPr lang="hu-HU" sz="2400" dirty="0"/>
              <a:t>helyzet pl. </a:t>
            </a:r>
            <a:r>
              <a:rPr lang="hu-HU" sz="2400" dirty="0" err="1"/>
              <a:t>szélrevetettség</a:t>
            </a:r>
            <a:r>
              <a:rPr lang="hu-HU" sz="2400" dirty="0"/>
              <a:t> érzet, vesztes tudat,  </a:t>
            </a:r>
          </a:p>
          <a:p>
            <a:pPr lvl="1"/>
            <a:r>
              <a:rPr lang="hu-HU" sz="2400" dirty="0" smtClean="0"/>
              <a:t>- „</a:t>
            </a:r>
            <a:r>
              <a:rPr lang="hu-HU" sz="2400" dirty="0"/>
              <a:t>utószocializmus” pl. államszeretet  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1323703" y="4145280"/>
            <a:ext cx="65627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Az ártatlanság nem teremtett új utat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338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dirty="0" smtClean="0"/>
              <a:t>Az előző heti előadás </a:t>
            </a:r>
            <a:r>
              <a:rPr lang="hu-HU" sz="3600" dirty="0" err="1" smtClean="0"/>
              <a:t>felmeleghítése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0286" y="1501255"/>
            <a:ext cx="10668640" cy="4727400"/>
          </a:xfrm>
        </p:spPr>
        <p:txBody>
          <a:bodyPr>
            <a:normAutofit/>
          </a:bodyPr>
          <a:lstStyle/>
          <a:p>
            <a:pPr algn="ctr"/>
            <a:r>
              <a:rPr lang="hu-HU" dirty="0" smtClean="0"/>
              <a:t>Globalizáció, </a:t>
            </a:r>
            <a:r>
              <a:rPr lang="hu-HU" dirty="0" err="1" smtClean="0"/>
              <a:t>diskurzív</a:t>
            </a:r>
            <a:r>
              <a:rPr lang="hu-HU" dirty="0" smtClean="0"/>
              <a:t> </a:t>
            </a:r>
            <a:r>
              <a:rPr lang="hu-HU" dirty="0"/>
              <a:t>készletek, mentális térképek </a:t>
            </a:r>
            <a:r>
              <a:rPr lang="hu-HU" dirty="0" smtClean="0"/>
              <a:t>– a történeti összefüggések tehetetlensége</a:t>
            </a:r>
            <a:endParaRPr lang="hu-HU" dirty="0"/>
          </a:p>
          <a:p>
            <a:pPr algn="ctr"/>
            <a:r>
              <a:rPr lang="hu-HU" dirty="0" smtClean="0"/>
              <a:t>A diskurzusokat a nemzeti </a:t>
            </a:r>
            <a:r>
              <a:rPr lang="hu-HU" dirty="0"/>
              <a:t>vagy transznacionális elitek </a:t>
            </a:r>
            <a:r>
              <a:rPr lang="hu-HU" dirty="0" smtClean="0"/>
              <a:t>felhasználhatják </a:t>
            </a:r>
            <a:endParaRPr lang="hu-HU" dirty="0"/>
          </a:p>
          <a:p>
            <a:pPr algn="ctr"/>
            <a:r>
              <a:rPr lang="hu-HU" dirty="0"/>
              <a:t>Hegemónia jöhet létre ha </a:t>
            </a:r>
            <a:r>
              <a:rPr lang="hu-HU" dirty="0" smtClean="0"/>
              <a:t>a diskurzusok érzékeny </a:t>
            </a:r>
            <a:r>
              <a:rPr lang="hu-HU" dirty="0"/>
              <a:t>pontokat tudnak hatékonyan célba venni. </a:t>
            </a:r>
            <a:endParaRPr lang="hu-HU" dirty="0" smtClean="0"/>
          </a:p>
          <a:p>
            <a:pPr algn="ctr"/>
            <a:r>
              <a:rPr lang="hu-HU" dirty="0" smtClean="0"/>
              <a:t>Szövetség a nacionalizmus és a globalizációs félelmek között</a:t>
            </a:r>
          </a:p>
        </p:txBody>
      </p:sp>
    </p:spTree>
    <p:extLst>
      <p:ext uri="{BB962C8B-B14F-4D97-AF65-F5344CB8AC3E}">
        <p14:creationId xmlns:p14="http://schemas.microsoft.com/office/powerpoint/2010/main" val="25403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b="1" dirty="0" smtClean="0"/>
              <a:t>Gondolatmenet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3200" dirty="0" smtClean="0"/>
              <a:t>a hegemónia a mai Magyarországon „örökölt” elitdiskurzus eredménye, ám annál sokkal többről van szó 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96557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hu-HU" dirty="0" smtClean="0"/>
              <a:t>		</a:t>
            </a:r>
          </a:p>
          <a:p>
            <a:pPr marL="457200" lvl="1" indent="0">
              <a:buNone/>
            </a:pPr>
            <a:r>
              <a:rPr lang="hu-HU" dirty="0" smtClean="0"/>
              <a:t>Az ártatlanság első elvesztése a menekültügy születése során (1988/1990) – példa az útfüggésre</a:t>
            </a:r>
          </a:p>
          <a:p>
            <a:pPr marL="457200" lvl="1" indent="0">
              <a:buNone/>
            </a:pPr>
            <a:endParaRPr lang="hu-HU" dirty="0"/>
          </a:p>
          <a:p>
            <a:pPr marL="457200" lvl="1" indent="0">
              <a:buNone/>
            </a:pPr>
            <a:r>
              <a:rPr lang="hu-HU" dirty="0" smtClean="0"/>
              <a:t>Kitérő - a </a:t>
            </a:r>
            <a:r>
              <a:rPr lang="hu-HU" dirty="0"/>
              <a:t>véletlen </a:t>
            </a:r>
            <a:r>
              <a:rPr lang="hu-HU" dirty="0" smtClean="0"/>
              <a:t>szerepe </a:t>
            </a:r>
            <a:r>
              <a:rPr lang="hu-HU" dirty="0"/>
              <a:t>az ártatlanság </a:t>
            </a:r>
            <a:r>
              <a:rPr lang="hu-HU" dirty="0" smtClean="0"/>
              <a:t>korában</a:t>
            </a:r>
            <a:endParaRPr lang="hu-HU" dirty="0"/>
          </a:p>
          <a:p>
            <a:pPr marL="457200" lvl="1" indent="0">
              <a:buNone/>
            </a:pPr>
            <a:endParaRPr lang="hu-HU" dirty="0" smtClean="0"/>
          </a:p>
          <a:p>
            <a:pPr marL="457200" lvl="1" indent="0">
              <a:buNone/>
            </a:pPr>
            <a:r>
              <a:rPr lang="hu-HU" dirty="0" smtClean="0"/>
              <a:t>Az ártatlanság második elvesztése (2015 -) – több mint útfüggőség, egy új útfüggő folyamat kezdete?</a:t>
            </a:r>
          </a:p>
        </p:txBody>
      </p:sp>
    </p:spTree>
    <p:extLst>
      <p:ext uri="{BB962C8B-B14F-4D97-AF65-F5344CB8AC3E}">
        <p14:creationId xmlns:p14="http://schemas.microsoft.com/office/powerpoint/2010/main" val="270555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u-HU" b="1"/>
              <a:t> </a:t>
            </a:r>
            <a:br>
              <a:rPr lang="en-US" altLang="hu-HU" b="1"/>
            </a:br>
            <a:endParaRPr lang="en-US" altLang="hu-HU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533400"/>
            <a:ext cx="7772400" cy="5562600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4800" dirty="0" smtClean="0"/>
              <a:t>Az útfüggőségről – I</a:t>
            </a:r>
          </a:p>
          <a:p>
            <a:pPr marL="0" indent="0">
              <a:buNone/>
            </a:pPr>
            <a:endParaRPr lang="hu-HU" altLang="hu-HU" sz="4800" dirty="0" smtClean="0"/>
          </a:p>
          <a:p>
            <a:pPr marL="0" indent="0" algn="ctr">
              <a:buNone/>
            </a:pPr>
            <a:r>
              <a:rPr lang="hu-HU" altLang="hu-HU" dirty="0" smtClean="0"/>
              <a:t>A QWERTY véletlene</a:t>
            </a:r>
            <a:endParaRPr lang="en-US" altLang="hu-HU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197351" y="2819400"/>
          <a:ext cx="4378325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Document" r:id="rId3" imgW="4381560" imgH="3096360" progId="Word.Document.8">
                  <p:embed/>
                </p:oleObj>
              </mc:Choice>
              <mc:Fallback>
                <p:oleObj name="Document" r:id="rId3" imgW="4381560" imgH="3096360" progId="Word.Document.8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2819400"/>
                        <a:ext cx="4378325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407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4228" y="243840"/>
            <a:ext cx="7717971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hu-HU" altLang="hu-HU" sz="5300" dirty="0"/>
              <a:t>Az útfüggőségről – </a:t>
            </a:r>
            <a:r>
              <a:rPr lang="hu-HU" altLang="hu-HU" sz="5300" dirty="0" smtClean="0"/>
              <a:t>II</a:t>
            </a:r>
            <a:r>
              <a:rPr lang="hu-HU" altLang="hu-HU" sz="5300" dirty="0"/>
              <a:t/>
            </a:r>
            <a:br>
              <a:rPr lang="hu-HU" altLang="hu-HU" sz="5300" dirty="0"/>
            </a:br>
            <a:r>
              <a:rPr lang="hu-HU" altLang="hu-HU" sz="3600" dirty="0" smtClean="0"/>
              <a:t>Az útfüggővé válás oka(i)</a:t>
            </a:r>
            <a:endParaRPr lang="en-US" altLang="hu-HU" sz="3600" dirty="0"/>
          </a:p>
        </p:txBody>
      </p:sp>
      <p:pic>
        <p:nvPicPr>
          <p:cNvPr id="21507" name="Picture 3" descr="C:\My Documents\bandi\QM.sholes.jpg"/>
          <p:cNvPicPr>
            <a:picLocks noChangeAspect="1" noChangeArrowheads="1"/>
          </p:cNvPicPr>
          <p:nvPr/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0200"/>
            <a:ext cx="45720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66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4137" y="190501"/>
            <a:ext cx="11129554" cy="985156"/>
          </a:xfrm>
        </p:spPr>
        <p:txBody>
          <a:bodyPr>
            <a:normAutofit fontScale="90000"/>
          </a:bodyPr>
          <a:lstStyle/>
          <a:p>
            <a:pPr algn="ctr"/>
            <a:r>
              <a:rPr lang="hu-HU" altLang="hu-HU" dirty="0" smtClean="0"/>
              <a:t/>
            </a:r>
            <a:br>
              <a:rPr lang="hu-HU" altLang="hu-HU" dirty="0" smtClean="0"/>
            </a:br>
            <a:r>
              <a:rPr lang="hu-HU" sz="4000" dirty="0"/>
              <a:t>Az ártatlanság </a:t>
            </a:r>
            <a:r>
              <a:rPr lang="hu-HU" sz="4000" dirty="0" smtClean="0"/>
              <a:t>kora - a </a:t>
            </a:r>
            <a:r>
              <a:rPr lang="hu-HU" sz="4000" dirty="0"/>
              <a:t>menekültügy </a:t>
            </a:r>
            <a:r>
              <a:rPr lang="hu-HU" sz="4000" dirty="0" smtClean="0"/>
              <a:t>fogantatása</a:t>
            </a:r>
            <a:br>
              <a:rPr lang="hu-HU" sz="4000" dirty="0" smtClean="0"/>
            </a:br>
            <a:r>
              <a:rPr lang="hu-HU" sz="4000" dirty="0" smtClean="0"/>
              <a:t> hatalmi billegésben, joghézagban és politikai lelkesültségben  </a:t>
            </a:r>
            <a:endParaRPr lang="hu-HU" altLang="hu-HU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377" y="2030506"/>
            <a:ext cx="11495314" cy="456714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hu-HU" altLang="hu-HU" sz="2000" dirty="0" smtClean="0"/>
              <a:t>Ex </a:t>
            </a:r>
            <a:r>
              <a:rPr lang="hu-HU" altLang="hu-HU" sz="2000" dirty="0" err="1"/>
              <a:t>lex</a:t>
            </a:r>
            <a:r>
              <a:rPr lang="hu-HU" altLang="hu-HU" sz="2000" dirty="0"/>
              <a:t> időszak 1989 októberéig</a:t>
            </a:r>
          </a:p>
          <a:p>
            <a:pPr lvl="1"/>
            <a:r>
              <a:rPr lang="hu-HU" altLang="hu-HU" sz="2000" dirty="0"/>
              <a:t>Visszaadás és ideiglenes tartózkodási engedély kiadhatóságáról 3 tagú bizottság (</a:t>
            </a:r>
            <a:r>
              <a:rPr lang="hu-HU" altLang="hu-HU" sz="2000" dirty="0" err="1"/>
              <a:t>hör</a:t>
            </a:r>
            <a:r>
              <a:rPr lang="hu-HU" altLang="hu-HU" sz="2000" dirty="0"/>
              <a:t>, rendőr, nemzetbiztonság) dönt, jogorvoslat nélkül (jegyzőkönyv), az érintett rövid meghallgatásával</a:t>
            </a:r>
          </a:p>
          <a:p>
            <a:pPr lvl="1">
              <a:lnSpc>
                <a:spcPct val="90000"/>
              </a:lnSpc>
            </a:pPr>
            <a:r>
              <a:rPr lang="hu-HU" altLang="hu-HU" sz="2000" dirty="0" smtClean="0"/>
              <a:t>Határnyitás </a:t>
            </a:r>
            <a:r>
              <a:rPr lang="hu-HU" altLang="hu-HU" sz="2000" dirty="0"/>
              <a:t>(NDK)</a:t>
            </a:r>
          </a:p>
          <a:p>
            <a:pPr>
              <a:lnSpc>
                <a:spcPct val="90000"/>
              </a:lnSpc>
            </a:pPr>
            <a:r>
              <a:rPr lang="hu-HU" altLang="hu-HU" sz="2000" dirty="0"/>
              <a:t>Szabályozás</a:t>
            </a:r>
          </a:p>
          <a:p>
            <a:pPr lvl="1"/>
            <a:r>
              <a:rPr lang="hu-HU" altLang="hu-HU" sz="2000" dirty="0" smtClean="0"/>
              <a:t>Tárcaközi </a:t>
            </a:r>
            <a:r>
              <a:rPr lang="hu-HU" altLang="hu-HU" sz="2000" dirty="0"/>
              <a:t>Bizottság és megyei koordinációs </a:t>
            </a:r>
            <a:r>
              <a:rPr lang="hu-HU" altLang="hu-HU" sz="2000" dirty="0" smtClean="0"/>
              <a:t>bizottságok – „szupernépfrontosan” (a „népi diplomáciából” kinőve)</a:t>
            </a:r>
          </a:p>
          <a:p>
            <a:pPr lvl="1"/>
            <a:r>
              <a:rPr lang="hu-HU" sz="2000" dirty="0" smtClean="0"/>
              <a:t>„Joghézagdzsungel”</a:t>
            </a:r>
            <a:r>
              <a:rPr lang="hu-HU" sz="2000" i="1" dirty="0" smtClean="0"/>
              <a:t> - </a:t>
            </a:r>
            <a:r>
              <a:rPr lang="hu-HU" altLang="hu-HU" sz="2000" dirty="0" smtClean="0"/>
              <a:t>a </a:t>
            </a:r>
            <a:r>
              <a:rPr lang="hu-HU" altLang="hu-HU" sz="2000" dirty="0"/>
              <a:t>szabályok pótlására </a:t>
            </a:r>
            <a:r>
              <a:rPr lang="hu-HU" altLang="hu-HU" sz="2000" dirty="0" smtClean="0"/>
              <a:t>körlevelek</a:t>
            </a:r>
            <a:r>
              <a:rPr lang="hu-HU" altLang="hu-HU" sz="2000" dirty="0"/>
              <a:t>, </a:t>
            </a:r>
            <a:r>
              <a:rPr lang="hu-HU" altLang="hu-HU" sz="2000" dirty="0" smtClean="0"/>
              <a:t>emlékeztetők, alkalmi egyeztetés,</a:t>
            </a:r>
          </a:p>
          <a:p>
            <a:pPr lvl="1"/>
            <a:r>
              <a:rPr lang="hu-HU" altLang="hu-HU" sz="2000" dirty="0" smtClean="0"/>
              <a:t>Genfi konvenció területi korlátozással  </a:t>
            </a:r>
            <a:r>
              <a:rPr lang="hu-HU" sz="2000" dirty="0"/>
              <a:t>1989. március </a:t>
            </a:r>
            <a:r>
              <a:rPr lang="hu-HU" sz="2000" dirty="0" smtClean="0"/>
              <a:t>14 – (1997-ig mint Törökország</a:t>
            </a:r>
            <a:r>
              <a:rPr lang="hu-HU" sz="2000" dirty="0"/>
              <a:t>, Kongó, Málta, </a:t>
            </a:r>
            <a:r>
              <a:rPr lang="hu-HU" sz="2000" dirty="0" smtClean="0"/>
              <a:t>Monaco </a:t>
            </a:r>
            <a:r>
              <a:rPr lang="hu-HU" sz="2000" dirty="0"/>
              <a:t>és Madagaszkár).</a:t>
            </a:r>
            <a:endParaRPr lang="hu-HU" altLang="hu-HU" sz="2000" dirty="0"/>
          </a:p>
          <a:p>
            <a:pPr>
              <a:lnSpc>
                <a:spcPct val="90000"/>
              </a:lnSpc>
            </a:pPr>
            <a:r>
              <a:rPr lang="hu-HU" altLang="hu-HU" sz="2000" dirty="0" smtClean="0"/>
              <a:t>Vadonúj intézmények – kiforratlan szerepek, új személyek </a:t>
            </a:r>
            <a:endParaRPr lang="hu-HU" altLang="hu-HU" sz="2000" dirty="0"/>
          </a:p>
          <a:p>
            <a:pPr lvl="1">
              <a:lnSpc>
                <a:spcPct val="90000"/>
              </a:lnSpc>
            </a:pPr>
            <a:r>
              <a:rPr lang="hu-HU" altLang="hu-HU" sz="2000" dirty="0"/>
              <a:t>Befogadó állomások </a:t>
            </a:r>
            <a:r>
              <a:rPr lang="hu-HU" altLang="hu-HU" sz="2000" dirty="0" smtClean="0"/>
              <a:t> és Menekültügyi </a:t>
            </a:r>
            <a:r>
              <a:rPr lang="hu-HU" altLang="hu-HU" sz="2000" dirty="0"/>
              <a:t>Hivatal (1989.április)</a:t>
            </a:r>
          </a:p>
          <a:p>
            <a:pPr>
              <a:lnSpc>
                <a:spcPct val="90000"/>
              </a:lnSpc>
            </a:pPr>
            <a:r>
              <a:rPr lang="hu-HU" altLang="hu-HU" sz="2000" dirty="0" smtClean="0"/>
              <a:t>Egy ismeretlen új szereplő – a UNHCR</a:t>
            </a:r>
            <a:endParaRPr lang="hu-HU" altLang="hu-HU" sz="2000" dirty="0"/>
          </a:p>
        </p:txBody>
      </p:sp>
    </p:spTree>
    <p:extLst>
      <p:ext uri="{BB962C8B-B14F-4D97-AF65-F5344CB8AC3E}">
        <p14:creationId xmlns:p14="http://schemas.microsoft.com/office/powerpoint/2010/main" val="24882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404996" y="1828799"/>
            <a:ext cx="3325449" cy="1384664"/>
          </a:xfrm>
        </p:spPr>
        <p:txBody>
          <a:bodyPr>
            <a:normAutofit fontScale="92500"/>
          </a:bodyPr>
          <a:lstStyle/>
          <a:p>
            <a:r>
              <a:rPr lang="hu-HU" b="1" dirty="0"/>
              <a:t>Az erdélyi magyarokkal kapcsolatos nézetek, </a:t>
            </a:r>
            <a:endParaRPr lang="hu-HU" b="1" dirty="0" smtClean="0"/>
          </a:p>
          <a:p>
            <a:r>
              <a:rPr lang="hu-HU" b="1" dirty="0" smtClean="0"/>
              <a:t>1989–92 </a:t>
            </a:r>
            <a:r>
              <a:rPr lang="hu-HU" b="1" dirty="0"/>
              <a:t>és 1999, 2000 (%)</a:t>
            </a:r>
            <a:endParaRPr lang="hu-HU" dirty="0"/>
          </a:p>
          <a:p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226423" y="443109"/>
            <a:ext cx="11721737" cy="496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hu-HU" altLang="hu-HU" sz="3200" dirty="0" smtClean="0"/>
              <a:t>Először idegenbarátság, aztán idegenellenesség, 2015 után új trend</a:t>
            </a:r>
            <a:endParaRPr lang="hu-HU" altLang="hu-HU" sz="3200" dirty="0"/>
          </a:p>
        </p:txBody>
      </p:sp>
      <p:pic>
        <p:nvPicPr>
          <p:cNvPr id="2050" name="Picture 2" descr="B_6_ab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1088844"/>
            <a:ext cx="6688183" cy="3402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344434"/>
              </p:ext>
            </p:extLst>
          </p:nvPr>
        </p:nvGraphicFramePr>
        <p:xfrm>
          <a:off x="403995" y="4551840"/>
          <a:ext cx="8001001" cy="2816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Diagram" r:id="rId4" imgW="8191323" imgH="2964362" progId="Excel.Chart.8">
                  <p:embed/>
                </p:oleObj>
              </mc:Choice>
              <mc:Fallback>
                <p:oleObj name="Diagram" r:id="rId4" imgW="8191323" imgH="2964362" progId="Excel.Chart.8">
                  <p:embed/>
                  <p:pic>
                    <p:nvPicPr>
                      <p:cNvPr id="0" name="Object 3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995" y="4551840"/>
                        <a:ext cx="8001001" cy="28168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8752115" y="4990011"/>
            <a:ext cx="297833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 idegenellenesek, az idegenbarátok és a mérlegelők aránya, </a:t>
            </a:r>
            <a:endParaRPr lang="hu-HU" sz="2000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2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1992–2017 </a:t>
            </a:r>
            <a:r>
              <a:rPr lang="hu-HU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(%)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178782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OleChart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/>
              <a:t>Kitérő: a véletlen szerepe az ártatlanság korában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9634" y="2464525"/>
            <a:ext cx="11014166" cy="2612572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hu-HU" sz="2600" dirty="0" smtClean="0"/>
              <a:t>Az </a:t>
            </a:r>
            <a:r>
              <a:rPr lang="hu-HU" sz="2600" dirty="0"/>
              <a:t>1987. évi Forma-1-es </a:t>
            </a:r>
            <a:r>
              <a:rPr lang="hu-HU" sz="2600" dirty="0" smtClean="0"/>
              <a:t>futam</a:t>
            </a:r>
          </a:p>
          <a:p>
            <a:pPr marL="457200" lvl="1" indent="0">
              <a:buNone/>
            </a:pPr>
            <a:endParaRPr lang="hu-HU" sz="2600" dirty="0" smtClean="0"/>
          </a:p>
          <a:p>
            <a:pPr marL="457200" lvl="1" indent="0">
              <a:buNone/>
            </a:pPr>
            <a:r>
              <a:rPr lang="hu-HU" sz="2600" dirty="0" smtClean="0"/>
              <a:t>„</a:t>
            </a:r>
            <a:r>
              <a:rPr lang="hu-HU" sz="2600" dirty="0"/>
              <a:t>Poszt-totalitárius átpolitizáltság” </a:t>
            </a:r>
            <a:r>
              <a:rPr lang="hu-HU" sz="2600" dirty="0" smtClean="0"/>
              <a:t>és kapcsolatérzékenység – </a:t>
            </a:r>
            <a:r>
              <a:rPr lang="hu-HU" sz="2600" dirty="0"/>
              <a:t>frakcióharc az MSZMP-ben, helyezkedés a PB-ben, </a:t>
            </a:r>
            <a:r>
              <a:rPr lang="hu-HU" sz="2600" dirty="0" smtClean="0"/>
              <a:t>KB-ben, „</a:t>
            </a:r>
            <a:r>
              <a:rPr lang="hu-HU" sz="2600" dirty="0" err="1" smtClean="0"/>
              <a:t>proto-pártosodás</a:t>
            </a:r>
            <a:r>
              <a:rPr lang="hu-HU" sz="2600" dirty="0" smtClean="0"/>
              <a:t>”, a média és civilek „felértékelődése”</a:t>
            </a:r>
            <a:endParaRPr lang="hu-HU" altLang="hu-HU" sz="2600" dirty="0"/>
          </a:p>
          <a:p>
            <a:pPr marL="457200" lvl="1" indent="0">
              <a:buNone/>
            </a:pPr>
            <a:endParaRPr lang="hu-HU" sz="2600" dirty="0" smtClean="0"/>
          </a:p>
          <a:p>
            <a:pPr marL="457200" lvl="1" indent="0">
              <a:buNone/>
            </a:pPr>
            <a:r>
              <a:rPr lang="hu-HU" sz="2600" dirty="0" smtClean="0"/>
              <a:t>A Páneurópai Piknik</a:t>
            </a:r>
            <a:endParaRPr lang="hu-HU" sz="2600" dirty="0"/>
          </a:p>
          <a:p>
            <a:pPr marL="457200" lvl="1" indent="0">
              <a:buNone/>
            </a:pPr>
            <a:endParaRPr lang="hu-HU" dirty="0" smtClean="0"/>
          </a:p>
          <a:p>
            <a:pPr marL="457200" lvl="1" indent="0">
              <a:buNone/>
            </a:pPr>
            <a:endParaRPr lang="hu-HU" dirty="0"/>
          </a:p>
          <a:p>
            <a:pPr marL="457200" lvl="1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05412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96686" y="190502"/>
            <a:ext cx="10789920" cy="1925682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Az ártatlanság </a:t>
            </a:r>
            <a:r>
              <a:rPr lang="hu-HU" dirty="0" smtClean="0"/>
              <a:t>gyors </a:t>
            </a:r>
            <a:r>
              <a:rPr lang="hu-HU" dirty="0"/>
              <a:t>elvesztése </a:t>
            </a:r>
            <a:r>
              <a:rPr lang="hu-HU" dirty="0" smtClean="0"/>
              <a:t>(</a:t>
            </a:r>
            <a:r>
              <a:rPr lang="hu-HU" dirty="0"/>
              <a:t>1988/1990)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– az „érdektelenség és komorodás kora”, avagy az útfüggőség előtör </a:t>
            </a:r>
            <a:endParaRPr lang="hu-HU" altLang="hu-HU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5063" y="5416731"/>
            <a:ext cx="10624456" cy="757646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hu-HU" altLang="hu-HU" sz="2400" dirty="0" smtClean="0"/>
              <a:t>Az igazgatási alapattitűd: ne jöjjenek, ha mégis, menjenek tovább -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hu-HU" altLang="hu-HU" sz="2400" dirty="0" smtClean="0"/>
              <a:t> „tárolás” integráció nélkül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635726" y="2591474"/>
            <a:ext cx="10964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sz="2400" dirty="0"/>
              <a:t>a befogadás </a:t>
            </a:r>
            <a:r>
              <a:rPr lang="hu-HU" altLang="hu-HU" sz="2400" dirty="0" smtClean="0"/>
              <a:t>a </a:t>
            </a:r>
            <a:r>
              <a:rPr lang="hu-HU" altLang="hu-HU" sz="2400" dirty="0"/>
              <a:t>(kvázi) </a:t>
            </a:r>
            <a:r>
              <a:rPr lang="hu-HU" altLang="hu-HU" sz="2400" dirty="0" smtClean="0"/>
              <a:t>diaszpórapolitikának alárendelve </a:t>
            </a:r>
            <a:endParaRPr lang="hu-HU" altLang="hu-HU" sz="24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775063" y="3469696"/>
            <a:ext cx="10824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sz="2400" dirty="0"/>
              <a:t>a közigazgatás „átpolitizált” - a közvélemény és a politika nyomása alatt cselekszik- az „</a:t>
            </a:r>
            <a:r>
              <a:rPr lang="hu-HU" altLang="hu-HU" sz="2400" dirty="0" smtClean="0"/>
              <a:t>emberarcú” </a:t>
            </a:r>
            <a:r>
              <a:rPr lang="hu-HU" altLang="hu-HU" sz="2400" dirty="0"/>
              <a:t>(vagy kiszámíthatatlan) </a:t>
            </a:r>
            <a:r>
              <a:rPr lang="hu-HU" altLang="hu-HU" sz="2400" dirty="0" smtClean="0"/>
              <a:t>szervezet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75063" y="4580709"/>
            <a:ext cx="8255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sz="2400" dirty="0"/>
              <a:t>a szakigazgatás „</a:t>
            </a:r>
            <a:r>
              <a:rPr lang="hu-HU" altLang="hu-HU" sz="2400" dirty="0" err="1"/>
              <a:t>elbéemesedik</a:t>
            </a:r>
            <a:r>
              <a:rPr lang="hu-HU" altLang="hu-HU" sz="2400" dirty="0"/>
              <a:t>”, „</a:t>
            </a:r>
            <a:r>
              <a:rPr lang="hu-HU" altLang="hu-HU" sz="2400" dirty="0" err="1"/>
              <a:t>elháromperxxx-esedik</a:t>
            </a:r>
            <a:r>
              <a:rPr lang="hu-HU" altLang="hu-HU" sz="2400" dirty="0" smtClean="0"/>
              <a:t>”</a:t>
            </a:r>
            <a:endParaRPr lang="hu-HU" altLang="hu-HU" sz="2400" dirty="0"/>
          </a:p>
        </p:txBody>
      </p:sp>
    </p:spTree>
    <p:extLst>
      <p:ext uri="{BB962C8B-B14F-4D97-AF65-F5344CB8AC3E}">
        <p14:creationId xmlns:p14="http://schemas.microsoft.com/office/powerpoint/2010/main" val="253812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515</Words>
  <Application>Microsoft Office PowerPoint</Application>
  <PresentationFormat>Szélesvásznú</PresentationFormat>
  <Paragraphs>80</Paragraphs>
  <Slides>16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Office-téma</vt:lpstr>
      <vt:lpstr>Document</vt:lpstr>
      <vt:lpstr>Diagram</vt:lpstr>
      <vt:lpstr>Az ártatlanság elvesztése – kétszer  MSZT, 2018 április 27.</vt:lpstr>
      <vt:lpstr>Az előző heti előadás felmeleghítése</vt:lpstr>
      <vt:lpstr>Gondolatmenet a hegemónia a mai Magyarországon „örökölt” elitdiskurzus eredménye, ám annál sokkal többről van szó  </vt:lpstr>
      <vt:lpstr>  </vt:lpstr>
      <vt:lpstr>Az útfüggőségről – II Az útfüggővé válás oka(i)</vt:lpstr>
      <vt:lpstr> Az ártatlanság kora - a menekültügy fogantatása  hatalmi billegésben, joghézagban és politikai lelkesültségben  </vt:lpstr>
      <vt:lpstr>PowerPoint-bemutató</vt:lpstr>
      <vt:lpstr>Kitérő: a véletlen szerepe az ártatlanság korában</vt:lpstr>
      <vt:lpstr>Az ártatlanság gyors elvesztése (1988/1990)  – az „érdektelenség és komorodás kora”, avagy az útfüggőség előtör </vt:lpstr>
      <vt:lpstr>Az ártatlanság második elvesztése (2015 -)  – az első elvesztésbe ágyazva vagy/és új útfüggőség keletkezett?</vt:lpstr>
      <vt:lpstr>2015 óta a menekültekkel való bánásmód teljesen megváltozik </vt:lpstr>
      <vt:lpstr>Továbbá  Megváltozott a migrációról és a hozzá kapcsolt jelenségekről való diskurzus   </vt:lpstr>
      <vt:lpstr>PowerPoint-bemutató</vt:lpstr>
      <vt:lpstr>A morális pánikgomb –II</vt:lpstr>
      <vt:lpstr>PowerPoint-bemutató</vt:lpstr>
      <vt:lpstr>Összefoglalás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Sik Endre</dc:creator>
  <cp:lastModifiedBy>Sik Endre</cp:lastModifiedBy>
  <cp:revision>56</cp:revision>
  <dcterms:created xsi:type="dcterms:W3CDTF">2018-04-21T04:18:16Z</dcterms:created>
  <dcterms:modified xsi:type="dcterms:W3CDTF">2018-04-26T05:56:38Z</dcterms:modified>
</cp:coreProperties>
</file>