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846" r:id="rId2"/>
  </p:sldMasterIdLst>
  <p:notesMasterIdLst>
    <p:notesMasterId r:id="rId22"/>
  </p:notesMasterIdLst>
  <p:handoutMasterIdLst>
    <p:handoutMasterId r:id="rId23"/>
  </p:handoutMasterIdLst>
  <p:sldIdLst>
    <p:sldId id="699" r:id="rId3"/>
    <p:sldId id="1168" r:id="rId4"/>
    <p:sldId id="1184" r:id="rId5"/>
    <p:sldId id="1262" r:id="rId6"/>
    <p:sldId id="1257" r:id="rId7"/>
    <p:sldId id="1258" r:id="rId8"/>
    <p:sldId id="1259" r:id="rId9"/>
    <p:sldId id="1260" r:id="rId10"/>
    <p:sldId id="1266" r:id="rId11"/>
    <p:sldId id="1264" r:id="rId12"/>
    <p:sldId id="1265" r:id="rId13"/>
    <p:sldId id="1261" r:id="rId14"/>
    <p:sldId id="1263" r:id="rId15"/>
    <p:sldId id="1267" r:id="rId16"/>
    <p:sldId id="1268" r:id="rId17"/>
    <p:sldId id="1271" r:id="rId18"/>
    <p:sldId id="1269" r:id="rId19"/>
    <p:sldId id="1272" r:id="rId20"/>
    <p:sldId id="1162" r:id="rId21"/>
  </p:sldIdLst>
  <p:sldSz cx="9144000" cy="6858000" type="screen4x3"/>
  <p:notesSz cx="6864350" cy="9996488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50" userDrawn="1">
          <p15:clr>
            <a:srgbClr val="A4A3A4"/>
          </p15:clr>
        </p15:guide>
        <p15:guide id="2" pos="216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541A10"/>
    <a:srgbClr val="00001A"/>
    <a:srgbClr val="3B0B01"/>
    <a:srgbClr val="421224"/>
    <a:srgbClr val="000000"/>
    <a:srgbClr val="DAD5FF"/>
    <a:srgbClr val="000042"/>
    <a:srgbClr val="000066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8B1032C-EA38-4F05-BA0D-38AFFFC7BED3}" styleName="Világos stílus 3 – 6. jelölőszín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8603FDC-E32A-4AB5-989C-0864C3EAD2B8}" styleName="Téma alapján készült stílus 2 – 2. jelölőszín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5AB1C69-6EDB-4FF4-983F-18BD219EF322}" styleName="Közepesen sötét stílus 2 – 3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Közepesen sötét stílus 4 – 3. jelölőszín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2838BEF-8BB2-4498-84A7-C5851F593DF1}" styleName="Közepesen sötét stílus 4 – 5. jelölőszín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Közepesen sötét stílus 4 – 1. jelölőszín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 vertBarState="minimized">
    <p:restoredLeft sz="22771" autoAdjust="0"/>
    <p:restoredTop sz="86384" autoAdjust="0"/>
  </p:normalViewPr>
  <p:slideViewPr>
    <p:cSldViewPr>
      <p:cViewPr varScale="1">
        <p:scale>
          <a:sx n="61" d="100"/>
          <a:sy n="61" d="100"/>
        </p:scale>
        <p:origin x="1728" y="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3598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>
        <p:scale>
          <a:sx n="105" d="100"/>
          <a:sy n="105" d="100"/>
        </p:scale>
        <p:origin x="1332" y="-3170"/>
      </p:cViewPr>
      <p:guideLst>
        <p:guide orient="horz" pos="3150"/>
        <p:guide pos="216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76141" cy="499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26" tIns="46413" rIns="92826" bIns="46413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22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621" y="0"/>
            <a:ext cx="2976141" cy="499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26" tIns="46413" rIns="92826" bIns="46413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22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94976"/>
            <a:ext cx="2976141" cy="499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26" tIns="46413" rIns="92826" bIns="46413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22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621" y="9494976"/>
            <a:ext cx="2976141" cy="499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26" tIns="46413" rIns="92826" bIns="46413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DF550700-B9DC-4CFD-B055-E2E2AABF03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9278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4552" cy="499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3" tIns="46431" rIns="92863" bIns="46431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9798" y="0"/>
            <a:ext cx="2974552" cy="499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3" tIns="46431" rIns="92863" bIns="46431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14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5038" y="750888"/>
            <a:ext cx="4995862" cy="37480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3659" y="4749900"/>
            <a:ext cx="5037035" cy="4497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3" tIns="46431" rIns="92863" bIns="464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noProof="0"/>
              <a:t>Click to edit Master text styles</a:t>
            </a:r>
          </a:p>
          <a:p>
            <a:pPr lvl="1"/>
            <a:r>
              <a:rPr lang="hu-HU" noProof="0"/>
              <a:t>Second level</a:t>
            </a:r>
          </a:p>
          <a:p>
            <a:pPr lvl="2"/>
            <a:r>
              <a:rPr lang="hu-HU" noProof="0"/>
              <a:t>Third level</a:t>
            </a:r>
          </a:p>
          <a:p>
            <a:pPr lvl="3"/>
            <a:r>
              <a:rPr lang="hu-HU" noProof="0"/>
              <a:t>Fourth level</a:t>
            </a:r>
          </a:p>
          <a:p>
            <a:pPr lvl="4"/>
            <a:r>
              <a:rPr lang="hu-HU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96584"/>
            <a:ext cx="2974552" cy="499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3" tIns="46431" rIns="92863" bIns="46431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9798" y="9496584"/>
            <a:ext cx="2974552" cy="499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3" tIns="46431" rIns="92863" bIns="46431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6071FF27-857C-4769-8B66-E72A6E36AA9A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63994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kolozsvaros.com/2018/04/17/az-orban-rezsim-kereszteny-konzervativ-nemzeti-oldalrol-nezve-is-szornyu/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www.addtoany.com/share#url=https%3A%2F%2Fkolozsvaros.com%2F2018%2F04%2F17%2Faz-orban-rezsim-kereszteny-konzervativ-nemzeti-oldalrol-nezve-is-szornyu%2F&amp;title=Az%20Orb%C3%A1n-rezsim%20kereszt%C3%A9ny%2C%20konzervat%C3%ADv%2C%20nemzeti%20oldalr%C3%B3l%20n%C3%A9zve%20is%20sz%C3%B6rny%C5%B1" TargetMode="Externa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niszterelnok.hu/orban-viktor-beszede-a-megyei-jogu-varosok-szovetsegenek-51-kozgyulesen/" TargetMode="External"/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A13AD4-CE3F-448B-A69C-CD3B9581F0C7}" type="slidenum">
              <a:rPr lang="hu-HU" smtClean="0"/>
              <a:pPr/>
              <a:t>1</a:t>
            </a:fld>
            <a:endParaRPr lang="hu-HU" dirty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6625" y="750888"/>
            <a:ext cx="4995863" cy="3748087"/>
          </a:xfrm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659" y="4749900"/>
            <a:ext cx="5758876" cy="13427902"/>
          </a:xfrm>
          <a:noFill/>
          <a:ln/>
        </p:spPr>
        <p:txBody>
          <a:bodyPr/>
          <a:lstStyle/>
          <a:p>
            <a:r>
              <a:rPr lang="hu-HU" sz="1800" dirty="0" err="1"/>
              <a:t>Philosophia</a:t>
            </a:r>
            <a:r>
              <a:rPr lang="hu-HU" sz="1800"/>
              <a:t> est ancilla theologiae </a:t>
            </a:r>
          </a:p>
          <a:p>
            <a:r>
              <a:rPr lang="hu-HU" sz="1800"/>
              <a:t>A magyar kormány világképe és biopolitikai módszere alapvetően vallásos: a hit segítségével köti magához a hívőket. A gyakorlati tudományok csak e modern teológia szolgálóleányai</a:t>
            </a:r>
          </a:p>
          <a:p>
            <a:r>
              <a:rPr lang="hu-HU" sz="2800"/>
              <a:t>_________________________</a:t>
            </a:r>
          </a:p>
          <a:p>
            <a:r>
              <a:rPr lang="hu-HU" sz="2800"/>
              <a:t>Kolozsvári szalonna, 208. április 17.</a:t>
            </a:r>
          </a:p>
          <a:p>
            <a:r>
              <a:rPr lang="hu-HU" sz="1000">
                <a:hlinkClick r:id="rId3"/>
              </a:rPr>
              <a:t>https://kolozsvaros.com/2018/04/17/az-orban-rezsim-kereszteny-konzervativ-nemzeti-oldalrol-nezve-is-szornyu/</a:t>
            </a:r>
            <a:r>
              <a:rPr lang="hu-HU" sz="1000"/>
              <a:t> </a:t>
            </a:r>
          </a:p>
          <a:p>
            <a:r>
              <a:rPr lang="hu-HU">
                <a:latin typeface="+mn-lt"/>
              </a:rPr>
              <a:t>Bár azt már nagyon sokan meglátták, hogy az </a:t>
            </a:r>
            <a:r>
              <a:rPr lang="hu-HU" i="1">
                <a:latin typeface="+mn-lt"/>
              </a:rPr>
              <a:t>orbánizmus</a:t>
            </a:r>
            <a:r>
              <a:rPr lang="hu-HU">
                <a:latin typeface="+mn-lt"/>
              </a:rPr>
              <a:t> valójában egy vallás, s Orbán Viktor inkább látszik szektavezérnek, mint politikusnak, s nem föltétlenül választói vannak, hanem ún. „hívői”. Következően az Orbán-rezsimet a vallástudomány fogalomrendszere segítségével kell leírni; a racionalitás világából át kell lépni az irracionalitás világába. Első lépésként azt kell kimondanunk, hogy vallásról van szó, nem pedig politikáról. Azonban nagyot tévednénk, ha az orbánista vallást a keresztény vallás fogalomrendszerével akarnánk leírni. Elég egy Soros-plakátra ránézni, hogy azonnal tudjuk: </a:t>
            </a:r>
            <a:r>
              <a:rPr lang="hu-HU" i="1">
                <a:latin typeface="+mn-lt"/>
              </a:rPr>
              <a:t>az orbánizmus nem lehet keresztény</a:t>
            </a:r>
            <a:r>
              <a:rPr lang="hu-HU">
                <a:latin typeface="+mn-lt"/>
              </a:rPr>
              <a:t>. Fogalmilag is kizárt, hogy egy ember nevével fémjelzett „-izmus” keresztény legyen. Mondjuk ki második gondolati lépésként, hogy </a:t>
            </a:r>
            <a:r>
              <a:rPr lang="hu-HU" i="1">
                <a:latin typeface="+mn-lt"/>
              </a:rPr>
              <a:t>nem</a:t>
            </a:r>
            <a:r>
              <a:rPr lang="hu-HU">
                <a:latin typeface="+mn-lt"/>
              </a:rPr>
              <a:t> kereszténységről van szó. Tudjuk azt is, hogy az Orbán-rezsim kereszténynek tűnő szavakat használ, a kereszténységre hivatkozik, s felületesen szemlélve olyan, mintha keresztény – politikai fogalommal mondva kereszténydemokrata – lenne. Vagyis egy </a:t>
            </a:r>
            <a:r>
              <a:rPr lang="hu-HU" i="1">
                <a:latin typeface="+mn-lt"/>
              </a:rPr>
              <a:t>keresztény-látszatú</a:t>
            </a:r>
            <a:r>
              <a:rPr lang="hu-HU">
                <a:latin typeface="+mn-lt"/>
              </a:rPr>
              <a:t> vallásról van szó. Még azt is sokan érzékelték, hogy az orbánizmus olyan, mintha a szektatagok, szektahívek számára Orbán Viktor isten, istenember lenne, vagy legalább király, netán istenkirály. Tudjuk, hogy a kereszténységgel párhuzamosan nagyon régóta létezik az a magát kereszténynek </a:t>
            </a:r>
            <a:r>
              <a:rPr lang="hu-HU" i="1">
                <a:latin typeface="+mn-lt"/>
              </a:rPr>
              <a:t>álcázó</a:t>
            </a:r>
            <a:r>
              <a:rPr lang="hu-HU">
                <a:latin typeface="+mn-lt"/>
              </a:rPr>
              <a:t> vallás – helyesebben álvallás –, amelyben egy élő ember ténylegesen Isten. Ha idáig eljutunk, kimondhatjuk: a keresztény eretnek gnoszticizmusról van szó. Mivel az orbánizmus alfája és ómegája az állandó harc, a gyűlölet, a jókra és rosszakra való felosztás, meg tudjuk határozni a gnoszticizmus típusát is. A rezsim nem „csupán” maffiaállam, hanem </a:t>
            </a:r>
            <a:r>
              <a:rPr lang="hu-HU" i="1">
                <a:latin typeface="+mn-lt"/>
              </a:rPr>
              <a:t>gyűlöletállam: egy gyűlöletvallásra épülő állam</a:t>
            </a:r>
            <a:r>
              <a:rPr lang="hu-HU">
                <a:latin typeface="+mn-lt"/>
              </a:rPr>
              <a:t>. A gnoszticizmus irányzatai közül egyetlenegy van, amelyik kimondottan gyűlöletvallás: a </a:t>
            </a:r>
            <a:r>
              <a:rPr lang="hu-HU" i="1">
                <a:latin typeface="+mn-lt"/>
              </a:rPr>
              <a:t>manicheizmus</a:t>
            </a:r>
            <a:r>
              <a:rPr lang="hu-HU">
                <a:latin typeface="+mn-lt"/>
              </a:rPr>
              <a:t>. Figyelemmel kell lenni arra is, hogy ez az eretnek gnoszticizmus orbánizmussal kevert, ezért ezt a vallást </a:t>
            </a:r>
            <a:r>
              <a:rPr lang="hu-HU" i="1">
                <a:latin typeface="+mn-lt"/>
              </a:rPr>
              <a:t>fidesz-gnózisnak</a:t>
            </a:r>
            <a:r>
              <a:rPr lang="hu-HU">
                <a:latin typeface="+mn-lt"/>
              </a:rPr>
              <a:t> nevezzük.</a:t>
            </a:r>
          </a:p>
          <a:p>
            <a:r>
              <a:rPr lang="hu-HU">
                <a:latin typeface="+mn-lt"/>
              </a:rPr>
              <a:t>Az Orbán-rezsimnek nem a célja, hanem „csupán” az eszköze a közvagyon lenyúlása. Az nem olyan egyszerű, hogy csak a kapzsiság miatt lopják el a közvagyont, ugyanis még az sem biztos, hogy a szó szoros értelmében lopnak. A gnózist elért, azaz megistenült gnosztikus mint istenkirály nem is tud lopni, hiszen nincs kitől, mivel látásmódja szerint minden az övé. Ugyanígy a megistenült gnosztikus túl van a morál, az erkölcs, az empátia fogalmán, vagyis meg sem érti, mit jelent a „bűn”, mi fáj embertársának, miért nem szabad lopni, hazudni, másokat megtéveszteni stb. A megistenült gnosztikus lelkiállapotát a kereszténység </a:t>
            </a:r>
            <a:r>
              <a:rPr lang="hu-HU" i="1">
                <a:latin typeface="+mn-lt"/>
              </a:rPr>
              <a:t>elkárhozásnak</a:t>
            </a:r>
            <a:r>
              <a:rPr lang="hu-HU">
                <a:latin typeface="+mn-lt"/>
              </a:rPr>
              <a:t> mondja, az orvostudomány pedig </a:t>
            </a:r>
            <a:r>
              <a:rPr lang="hu-HU" i="1">
                <a:latin typeface="+mn-lt"/>
              </a:rPr>
              <a:t>okkult elmebajnak</a:t>
            </a:r>
            <a:r>
              <a:rPr lang="hu-HU">
                <a:latin typeface="+mn-lt"/>
              </a:rPr>
              <a:t>. A gnosztikus megistenülés végeredménye a teljes elborulás, s a gnózis mint elborulás útján lévő gnosztikus szavai, tettei már régen túl vannak a normalitás határán. Mivel a gnosztikus elitkaszthoz nemcsak Orbán Viktor tartozik – bár kétségtelenül ő van az élén –, a gnosztikus vallási téboly tünetei többeknél is tapasztalhatóak, sőt már az országgyűlés is a gnosztikus téboly színhelyévé vált. Az elemzés számos olyan szöveget idéz az Orbán-rezsim prominenseitől, mely szövegek aligha vitathatóan a keresztény eretnek hermetikus gnoszticizmus tanait tartalmazzák, s melyek – szintén aligha vitathatóan – a gnosztikus téboly jeleit mutatják.</a:t>
            </a:r>
          </a:p>
          <a:p>
            <a:r>
              <a:rPr lang="hu-HU">
                <a:latin typeface="+mn-lt"/>
              </a:rPr>
              <a:t>Fontos látnunk, hogy </a:t>
            </a:r>
            <a:r>
              <a:rPr lang="hu-HU" i="1">
                <a:latin typeface="+mn-lt"/>
              </a:rPr>
              <a:t>nem politikai gnoszticizmusról</a:t>
            </a:r>
            <a:r>
              <a:rPr lang="hu-HU">
                <a:latin typeface="+mn-lt"/>
              </a:rPr>
              <a:t> van szó, hanem igazi vallásról. Ha ismerjük ezt a vallást, meg tudjuk fejteni a rezsim szinte minden titkát, s körvonalazódik előttünk a fidesz-gnózis jövőterve is. Ha a leírtakat együtt továbbgondoljuk, közösen meg fogjuk találni a megoldást.</a:t>
            </a:r>
          </a:p>
          <a:p>
            <a:r>
              <a:rPr lang="hu-HU">
                <a:latin typeface="+mn-lt"/>
              </a:rPr>
              <a:t>A tanulmány nemcsak az Orbán-rezsim ellenzékének szól, hanem Orbán Viktor ún. „hívői”-nek is – azzal a nem titkolt céllal és keresztény reménnyel, hogy visszasegítse őket a tévútról, amelyre terelték őket.</a:t>
            </a:r>
          </a:p>
          <a:p>
            <a:r>
              <a:rPr lang="hu-HU">
                <a:latin typeface="+mn-lt"/>
              </a:rPr>
              <a:t>______________________________________________________</a:t>
            </a:r>
          </a:p>
          <a:p>
            <a:r>
              <a:rPr lang="hu-HU">
                <a:latin typeface="+mn-lt"/>
              </a:rPr>
              <a:t>Rimai Éva. Save our Souls , 2018  https://www.docdroid.net/nF47TFU/save-our-souls-hungaria.pdf</a:t>
            </a:r>
          </a:p>
          <a:p>
            <a:endParaRPr lang="hu-HU">
              <a:latin typeface="+mn-lt"/>
            </a:endParaRPr>
          </a:p>
          <a:p>
            <a:r>
              <a:rPr lang="hu-HU">
                <a:latin typeface="+mn-lt"/>
                <a:hlinkClick r:id="rId4"/>
              </a:rPr>
              <a:t>Megosztás</a:t>
            </a:r>
            <a:endParaRPr lang="hu-HU">
              <a:latin typeface="+mn-lt"/>
            </a:endParaRP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593234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G. </a:t>
            </a:r>
            <a:r>
              <a:rPr lang="hu-HU"/>
              <a:t>Lazaridis</a:t>
            </a:r>
            <a:r>
              <a:rPr lang="hu-HU" dirty="0"/>
              <a:t> és A. M. Kosta: „</a:t>
            </a:r>
            <a:r>
              <a:rPr lang="hu-HU" dirty="0" err="1"/>
              <a:t>Identitarian</a:t>
            </a:r>
            <a:r>
              <a:rPr lang="hu-HU" dirty="0"/>
              <a:t> </a:t>
            </a:r>
            <a:r>
              <a:rPr lang="hu-HU" dirty="0" err="1"/>
              <a:t>populism</a:t>
            </a:r>
            <a:r>
              <a:rPr lang="hu-HU" dirty="0"/>
              <a:t>: </a:t>
            </a:r>
            <a:r>
              <a:rPr lang="hu-HU" dirty="0" err="1"/>
              <a:t>securitization</a:t>
            </a:r>
            <a:r>
              <a:rPr lang="hu-HU" dirty="0"/>
              <a:t> of </a:t>
            </a:r>
            <a:r>
              <a:rPr lang="hu-HU" dirty="0" err="1"/>
              <a:t>migration</a:t>
            </a:r>
            <a:r>
              <a:rPr lang="hu-HU" dirty="0"/>
              <a:t> and </a:t>
            </a:r>
            <a:r>
              <a:rPr lang="hu-HU" dirty="0" err="1"/>
              <a:t>the</a:t>
            </a:r>
            <a:r>
              <a:rPr lang="hu-HU" dirty="0"/>
              <a:t> far right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/>
              <a:t>times</a:t>
            </a:r>
            <a:r>
              <a:rPr lang="hu-HU" dirty="0"/>
              <a:t> of </a:t>
            </a:r>
            <a:r>
              <a:rPr lang="hu-HU" dirty="0" err="1"/>
              <a:t>economic</a:t>
            </a:r>
            <a:r>
              <a:rPr lang="hu-HU" dirty="0"/>
              <a:t> </a:t>
            </a:r>
            <a:r>
              <a:rPr lang="hu-HU" dirty="0" err="1"/>
              <a:t>crisis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/>
              <a:t>Greece</a:t>
            </a:r>
            <a:r>
              <a:rPr lang="hu-HU" dirty="0"/>
              <a:t> and </a:t>
            </a:r>
            <a:r>
              <a:rPr lang="hu-HU" dirty="0" err="1"/>
              <a:t>the</a:t>
            </a:r>
            <a:r>
              <a:rPr lang="hu-HU" dirty="0"/>
              <a:t> UK” </a:t>
            </a:r>
            <a:r>
              <a:rPr lang="hu-HU" dirty="0" err="1"/>
              <a:t>in</a:t>
            </a:r>
            <a:r>
              <a:rPr lang="hu-HU" dirty="0"/>
              <a:t> G. </a:t>
            </a:r>
            <a:r>
              <a:rPr lang="hu-HU"/>
              <a:t>Lazaridis</a:t>
            </a:r>
            <a:r>
              <a:rPr lang="hu-HU" dirty="0"/>
              <a:t>, &amp; W. </a:t>
            </a:r>
            <a:r>
              <a:rPr lang="hu-HU" dirty="0" err="1"/>
              <a:t>Khursheed</a:t>
            </a:r>
            <a:r>
              <a:rPr lang="hu-HU" dirty="0"/>
              <a:t> (Szerk.): </a:t>
            </a:r>
            <a:r>
              <a:rPr lang="hu-HU" i="1" dirty="0"/>
              <a:t>The </a:t>
            </a:r>
            <a:r>
              <a:rPr lang="hu-HU" i="1" dirty="0" err="1"/>
              <a:t>Securitisation</a:t>
            </a:r>
            <a:r>
              <a:rPr lang="hu-HU" i="1" dirty="0"/>
              <a:t> of </a:t>
            </a:r>
            <a:r>
              <a:rPr lang="hu-HU" i="1" dirty="0" err="1"/>
              <a:t>Migration</a:t>
            </a:r>
            <a:r>
              <a:rPr lang="hu-HU" i="1" dirty="0"/>
              <a:t> </a:t>
            </a:r>
            <a:r>
              <a:rPr lang="hu-HU" i="1" dirty="0" err="1"/>
              <a:t>in</a:t>
            </a:r>
            <a:r>
              <a:rPr lang="hu-HU" i="1" dirty="0"/>
              <a:t> </a:t>
            </a:r>
            <a:r>
              <a:rPr lang="hu-HU" i="1" dirty="0" err="1"/>
              <a:t>the</a:t>
            </a:r>
            <a:r>
              <a:rPr lang="hu-HU" i="1" dirty="0"/>
              <a:t> EU: </a:t>
            </a:r>
            <a:r>
              <a:rPr lang="hu-HU" i="1" dirty="0" err="1"/>
              <a:t>Debates</a:t>
            </a:r>
            <a:r>
              <a:rPr lang="hu-HU" i="1" dirty="0"/>
              <a:t> </a:t>
            </a:r>
            <a:r>
              <a:rPr lang="hu-HU" i="1" dirty="0" err="1"/>
              <a:t>since</a:t>
            </a:r>
            <a:r>
              <a:rPr lang="hu-HU" i="1" dirty="0"/>
              <a:t> 9/11, </a:t>
            </a:r>
            <a:r>
              <a:rPr lang="hu-HU" dirty="0" err="1"/>
              <a:t>Palgrave</a:t>
            </a:r>
            <a:r>
              <a:rPr lang="hu-HU" dirty="0"/>
              <a:t> </a:t>
            </a:r>
            <a:r>
              <a:rPr lang="hu-HU" dirty="0" err="1"/>
              <a:t>MacMillan</a:t>
            </a:r>
            <a:r>
              <a:rPr lang="hu-HU" dirty="0"/>
              <a:t>, </a:t>
            </a:r>
            <a:r>
              <a:rPr lang="hu-HU" dirty="0" err="1"/>
              <a:t>Houndsmille</a:t>
            </a:r>
            <a:r>
              <a:rPr lang="hu-HU" dirty="0"/>
              <a:t>, 2015, 185-186.o.</a:t>
            </a:r>
            <a:endParaRPr lang="en-US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71FF27-857C-4769-8B66-E72A6E36AA9A}" type="slidenum">
              <a:rPr lang="hu-HU" smtClean="0"/>
              <a:pPr>
                <a:defRPr/>
              </a:pPr>
              <a:t>10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610290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/>
              <a:t>J. Stumpf: „The Crimmigration Crisis: Immigrants, Crime, and Sovereign Power”.</a:t>
            </a:r>
            <a:r>
              <a:rPr lang="hu-HU" i="1"/>
              <a:t> American University Law Review</a:t>
            </a:r>
            <a:r>
              <a:rPr lang="hu-HU"/>
              <a:t> 56, No. 2 (2006. december) 367-419. o.</a:t>
            </a:r>
            <a:endParaRPr lang="en-GB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71FF27-857C-4769-8B66-E72A6E36AA9A}" type="slidenum">
              <a:rPr lang="hu-HU" smtClean="0"/>
              <a:pPr>
                <a:defRPr/>
              </a:pPr>
              <a:t>11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452449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/>
              <a:t>Autopoietikusnak tekinthető az első nagy módosítás 2015-ben, amely a 2013-as EU revízió bizonyos elemeit átültette és a 2017 végi , amely a közigazgatási törvény változtatásait vezette be</a:t>
            </a:r>
            <a:endParaRPr lang="en-GB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71FF27-857C-4769-8B66-E72A6E36AA9A}" type="slidenum">
              <a:rPr lang="hu-HU" smtClean="0"/>
              <a:pPr>
                <a:defRPr/>
              </a:pPr>
              <a:t>12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800621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hu-HU"/>
              <a:t>Tagadás – nyelvhasználat – érdemi segítség megtagadása</a:t>
            </a:r>
          </a:p>
          <a:p>
            <a:pPr marL="228600" indent="-228600">
              <a:buAutoNum type="arabicPeriod"/>
            </a:pPr>
            <a:r>
              <a:rPr lang="hu-HU"/>
              <a:t>Elrettentés: kerítés – menekültügyi őrizet – tranzitzónabeli őrizet – büntetőjogi fenyegetés</a:t>
            </a:r>
          </a:p>
          <a:p>
            <a:pPr marL="228600" indent="-228600">
              <a:buAutoNum type="arabicPeriod"/>
            </a:pPr>
            <a:r>
              <a:rPr lang="hu-HU"/>
              <a:t>Obstrukció. : Szerbia bizt harmadik – visszküldés a határon –tranzitzónába belépés minimalizálása (területhez hozzáférés akadályozása) – Dublin végre-nem hajtása -  áthelyezés megtagadása</a:t>
            </a:r>
          </a:p>
          <a:p>
            <a:pPr marL="228600" indent="-228600">
              <a:buAutoNum type="arabicPeriod"/>
            </a:pPr>
            <a:r>
              <a:rPr lang="hu-HU"/>
              <a:t>Büntet: keritésen átjövetelért – embercsempészetért – menekültek segítéséért (kitiltás)</a:t>
            </a:r>
          </a:p>
          <a:p>
            <a:pPr marL="228600" indent="-228600">
              <a:buAutoNum type="arabicPeriod"/>
            </a:pPr>
            <a:r>
              <a:rPr lang="hu-HU"/>
              <a:t>Szolidarítás hiány: áthelyezés megtagadása  -  áttelepítésben részt nem vétel – Dublin recast és a szolidarítási mechanizmus akadályozása – menekülők „átintegetése” Magyarországon, legyen  a védelem AT, DE feladata</a:t>
            </a:r>
          </a:p>
          <a:p>
            <a:pPr marL="228600" indent="-228600">
              <a:buAutoNum type="arabicPeriod"/>
            </a:pPr>
            <a:r>
              <a:rPr lang="hu-HU"/>
              <a:t>Jogsértések: GC 31 – nem büntetés irreguláris érkezés miatt – fogvatartása menedékjogi őrizet – tranzitzóna – eljárás: hatékony jogorvoslat hiánya, sérülékeny csoportok ignorálása – kisérő nélküli kiskorúak őrizete – magyar Alaptörvény megsértése (Tömeges bevándorlás okozta válsághelyzet) </a:t>
            </a:r>
          </a:p>
          <a:p>
            <a:pPr marL="228600" indent="-228600">
              <a:buAutoNum type="arabicPeriod"/>
            </a:pPr>
            <a:r>
              <a:rPr lang="hu-HU"/>
              <a:t>Gyülöletkeltés -  a vándorok ellen hangolta a magyar közvéleményt nyílt hazugságokat terjesztve</a:t>
            </a:r>
          </a:p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D090BF0-B366-4E92-B12B-441B371928F1}" type="slidenum">
              <a:rPr lang="hu-HU" smtClean="0"/>
              <a:pPr>
                <a:defRPr/>
              </a:pPr>
              <a:t>13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235920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Orbán:</a:t>
            </a:r>
          </a:p>
          <a:p>
            <a:r>
              <a:rPr lang="hu-HU" dirty="0"/>
              <a:t>„Ki kell mondanunk, hogy nem akarunk sokszínűek lenni úgy, hogy összekevernek bennünket, a saját színünket, a saját hagyományunkat, a saját nemzeti kultúránkat összekeverik mások, ezt nem akarjuk. Egyáltalán nem akarjuk. Nem akarunk sokszínű ország lenni. Olyanok akarunk lenni, mint amilyen ezeregyszáz év alatt mi itt, a Kárpát-medencében lettünk”</a:t>
            </a:r>
          </a:p>
          <a:p>
            <a:r>
              <a:rPr lang="en-GB" dirty="0">
                <a:hlinkClick r:id="rId3"/>
              </a:rPr>
              <a:t>http://www.miniszterelnok.hu/orban-viktor-beszede-a-megyei-jogu-varosok-szovetsegenek-51-kozgyulesen</a:t>
            </a:r>
            <a:r>
              <a:rPr lang="en-GB">
                <a:hlinkClick r:id="rId3"/>
              </a:rPr>
              <a:t>/</a:t>
            </a:r>
            <a:r>
              <a:rPr lang="hu-HU"/>
              <a:t> </a:t>
            </a:r>
          </a:p>
          <a:p>
            <a:r>
              <a:rPr lang="hu-HU"/>
              <a:t>A határ szerbiai oldalán való várkaoztatás körülmányeit a Bizottság már 2015 október 6-i (adminisztratív elvelében kifogásolta)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71FF27-857C-4769-8B66-E72A6E36AA9A}" type="slidenum">
              <a:rPr lang="hu-HU" smtClean="0"/>
              <a:pPr>
                <a:defRPr/>
              </a:pPr>
              <a:t>14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978602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71FF27-857C-4769-8B66-E72A6E36AA9A}" type="slidenum">
              <a:rPr lang="hu-HU" smtClean="0"/>
              <a:pPr>
                <a:defRPr/>
              </a:pPr>
              <a:t>15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0120577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71FF27-857C-4769-8B66-E72A6E36AA9A}" type="slidenum">
              <a:rPr lang="hu-HU" smtClean="0"/>
              <a:pPr>
                <a:defRPr/>
              </a:pPr>
              <a:t>16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8858640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71FF27-857C-4769-8B66-E72A6E36AA9A}" type="slidenum">
              <a:rPr lang="hu-HU" smtClean="0"/>
              <a:pPr>
                <a:defRPr/>
              </a:pPr>
              <a:t>17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7515905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71FF27-857C-4769-8B66-E72A6E36AA9A}" type="slidenum">
              <a:rPr lang="hu-HU" smtClean="0"/>
              <a:pPr>
                <a:defRPr/>
              </a:pPr>
              <a:t>18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9141765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2175" y="754063"/>
            <a:ext cx="5024438" cy="3768725"/>
          </a:xfrm>
          <a:solidFill>
            <a:schemeClr val="tx1">
              <a:lumMod val="60000"/>
              <a:lumOff val="40000"/>
            </a:schemeClr>
          </a:solidFill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55300" name="Élőláb helye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hu-HU" dirty="0">
                <a:solidFill>
                  <a:prstClr val="black"/>
                </a:solidFill>
              </a:rPr>
              <a:t>Nagy Boldizsár előadása</a:t>
            </a:r>
          </a:p>
        </p:txBody>
      </p:sp>
    </p:spTree>
    <p:extLst>
      <p:ext uri="{BB962C8B-B14F-4D97-AF65-F5344CB8AC3E}">
        <p14:creationId xmlns:p14="http://schemas.microsoft.com/office/powerpoint/2010/main" val="29370670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46C1CA-5E93-4E5E-86FE-5B501C9D4CC7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08292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71FF27-857C-4769-8B66-E72A6E36AA9A}" type="slidenum">
              <a:rPr lang="hu-HU" smtClean="0"/>
              <a:pPr>
                <a:defRPr/>
              </a:pPr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862803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71FF27-857C-4769-8B66-E72A6E36AA9A}" type="slidenum">
              <a:rPr lang="hu-HU" smtClean="0"/>
              <a:pPr>
                <a:defRPr/>
              </a:pPr>
              <a:t>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459558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71FF27-857C-4769-8B66-E72A6E36AA9A}" type="slidenum">
              <a:rPr lang="hu-HU" smtClean="0"/>
              <a:pPr>
                <a:defRPr/>
              </a:pPr>
              <a:t>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074960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4D5E14-B4BA-4AB1-9D86-3E6D1DCB4BAE}" type="slidenum">
              <a:rPr lang="hu-HU"/>
              <a:pPr/>
              <a:t>6</a:t>
            </a:fld>
            <a:endParaRPr lang="hu-HU"/>
          </a:p>
        </p:txBody>
      </p:sp>
      <p:sp>
        <p:nvSpPr>
          <p:cNvPr id="181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hu-HU" b="1" dirty="0"/>
              <a:t>1989: </a:t>
            </a:r>
            <a:r>
              <a:rPr lang="hu-HU" dirty="0"/>
              <a:t>a genfi egyezmény és jegyzőkönyvének kihirdetése</a:t>
            </a:r>
          </a:p>
          <a:p>
            <a:pPr>
              <a:lnSpc>
                <a:spcPct val="80000"/>
              </a:lnSpc>
            </a:pPr>
            <a:r>
              <a:rPr lang="hu-HU" b="1" dirty="0"/>
              <a:t>1993: </a:t>
            </a:r>
            <a:r>
              <a:rPr lang="hu-HU" dirty="0"/>
              <a:t>a Menekültügyi és Migrációs Hivatal felállítása (addig ORFK KEO feladata)</a:t>
            </a:r>
          </a:p>
          <a:p>
            <a:pPr>
              <a:lnSpc>
                <a:spcPct val="80000"/>
              </a:lnSpc>
            </a:pPr>
            <a:r>
              <a:rPr lang="hu-HU" b="1" dirty="0"/>
              <a:t>1997: </a:t>
            </a:r>
            <a:r>
              <a:rPr lang="hu-HU" dirty="0"/>
              <a:t>az első menekültügyi törvény (hatályos 1998. január 1-től)</a:t>
            </a:r>
          </a:p>
          <a:p>
            <a:pPr>
              <a:lnSpc>
                <a:spcPct val="80000"/>
              </a:lnSpc>
            </a:pPr>
            <a:r>
              <a:rPr lang="hu-HU" b="1" dirty="0"/>
              <a:t>1998: </a:t>
            </a:r>
            <a:r>
              <a:rPr lang="hu-HU" dirty="0"/>
              <a:t>a földrajzi korlátozás feloldása</a:t>
            </a:r>
          </a:p>
          <a:p>
            <a:pPr>
              <a:lnSpc>
                <a:spcPct val="80000"/>
              </a:lnSpc>
            </a:pPr>
            <a:r>
              <a:rPr lang="hu-HU" b="1" dirty="0"/>
              <a:t>1999: </a:t>
            </a:r>
            <a:r>
              <a:rPr lang="hu-HU" dirty="0"/>
              <a:t>a Bevándorlási és Állampolgársági Hivatal felállítása (hatályos 2000. január 1-től)</a:t>
            </a:r>
          </a:p>
          <a:p>
            <a:pPr>
              <a:lnSpc>
                <a:spcPct val="80000"/>
              </a:lnSpc>
            </a:pPr>
            <a:r>
              <a:rPr lang="hu-HU" b="1" dirty="0"/>
              <a:t>2004: </a:t>
            </a:r>
            <a:r>
              <a:rPr lang="hu-HU" dirty="0"/>
              <a:t>Magyarország csatlakozása az Európai Unióhoz (harmonizációs feladatok)</a:t>
            </a:r>
          </a:p>
          <a:p>
            <a:pPr>
              <a:lnSpc>
                <a:spcPct val="80000"/>
              </a:lnSpc>
            </a:pPr>
            <a:r>
              <a:rPr lang="hu-HU" b="1" dirty="0"/>
              <a:t>2007: </a:t>
            </a:r>
            <a:r>
              <a:rPr lang="hu-HU" dirty="0"/>
              <a:t>új menekültügyi törvény (jogharmonizációs kötelezettség; hatályos 2008. január 1-től)</a:t>
            </a:r>
            <a:endParaRPr lang="hu-HU" b="1" dirty="0"/>
          </a:p>
          <a:p>
            <a:pPr>
              <a:lnSpc>
                <a:spcPct val="80000"/>
              </a:lnSpc>
            </a:pPr>
            <a:r>
              <a:rPr lang="hu-HU" b="1" dirty="0"/>
              <a:t>2010: </a:t>
            </a:r>
            <a:r>
              <a:rPr lang="hu-HU" dirty="0"/>
              <a:t>a menekültügyi törvény módosítása (nyilvánvalóan megalapozatlanság bevezetése; biztonságos harmadik ország koncepció átalakítása; a területen maradás jogának korlátozása; jogorvoslati </a:t>
            </a:r>
            <a:r>
              <a:rPr lang="hu-HU"/>
              <a:t>rendszer átalakítása</a:t>
            </a:r>
          </a:p>
          <a:p>
            <a:pPr>
              <a:lnSpc>
                <a:spcPct val="80000"/>
              </a:lnSpc>
            </a:pPr>
            <a:r>
              <a:rPr lang="hu-HU" b="1"/>
              <a:t>2013</a:t>
            </a:r>
            <a:r>
              <a:rPr lang="hu-HU"/>
              <a:t> a menekültügyi őrizet intézményének bevezetése</a:t>
            </a:r>
          </a:p>
          <a:p>
            <a:pPr>
              <a:lnSpc>
                <a:spcPct val="80000"/>
              </a:lnSpc>
            </a:pPr>
            <a:r>
              <a:rPr lang="hu-HU" b="1"/>
              <a:t>2015</a:t>
            </a:r>
            <a:r>
              <a:rPr lang="hu-HU"/>
              <a:t> a tranzitzóna és  határ-eljárás bevezetése, a kerítés felépítése, a tömeges bevándorlás okozta válsághelyzet (alaptalan) kihirdetése</a:t>
            </a:r>
            <a:br>
              <a:rPr lang="hu-HU"/>
            </a:br>
            <a:r>
              <a:rPr lang="hu-HU" b="1"/>
              <a:t>2016 </a:t>
            </a:r>
            <a:r>
              <a:rPr lang="hu-HU" b="0"/>
              <a:t>a déli határtól (a schengeni külső határtól) 8 km-en belül elfogott kérelmező erőszakos átteétele Szerbiába, az integrációs támogatás megszüntetése</a:t>
            </a:r>
            <a:br>
              <a:rPr lang="hu-HU" b="0"/>
            </a:br>
            <a:r>
              <a:rPr lang="hu-HU" b="0"/>
              <a:t>2017 Amagyarországon bárhol elfogott menedékkérők áttétele Szerbiába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7564955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486999-32BA-4C00-9E43-A23C7B87CA56}" type="slidenum">
              <a:rPr lang="hu-HU"/>
              <a:pPr/>
              <a:t>7</a:t>
            </a:fld>
            <a:endParaRPr lang="hu-HU"/>
          </a:p>
        </p:txBody>
      </p:sp>
      <p:sp>
        <p:nvSpPr>
          <p:cNvPr id="182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7754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u-HU" b="1" i="1"/>
              <a:t>IX/A. Fejezet</a:t>
            </a:r>
            <a:r>
              <a:rPr lang="hu-HU" i="1"/>
              <a:t>6</a:t>
            </a:r>
          </a:p>
          <a:p>
            <a:r>
              <a:rPr lang="hu-HU" i="1"/>
              <a:t>6 Beiktatta: 2017. évi XX. törvény 5. §. Hatályos: 2017. III. 28-tól.</a:t>
            </a:r>
          </a:p>
          <a:p>
            <a:r>
              <a:rPr lang="hu-HU" b="1" i="1"/>
              <a:t>Tömeges bevándorlás okozta válsághelyzet</a:t>
            </a:r>
          </a:p>
          <a:p>
            <a:r>
              <a:rPr lang="hu-HU" b="1"/>
              <a:t>80/A. §</a:t>
            </a:r>
            <a:r>
              <a:rPr lang="hu-HU" i="1"/>
              <a:t>7</a:t>
            </a:r>
          </a:p>
          <a:p>
            <a:r>
              <a:rPr lang="hu-HU" i="1"/>
              <a:t>7 Beiktatta: 2015. évi CXL. törvény 16. §. Hatályos: 2015. IX. 15-to˝l.</a:t>
            </a:r>
          </a:p>
          <a:p>
            <a:r>
              <a:rPr lang="hu-HU"/>
              <a:t>(1) Tömeges bevándorlás okozta válsághelyzet rendelheto˝ el, ha</a:t>
            </a:r>
          </a:p>
          <a:p>
            <a:r>
              <a:rPr lang="hu-HU" i="1"/>
              <a:t>a) </a:t>
            </a:r>
            <a:r>
              <a:rPr lang="hu-HU"/>
              <a:t>a Magyarországra érkezo˝ elismerést kéro˝k száma</a:t>
            </a:r>
          </a:p>
          <a:p>
            <a:r>
              <a:rPr lang="hu-HU" i="1"/>
              <a:t>aa) </a:t>
            </a:r>
            <a:r>
              <a:rPr lang="hu-HU"/>
              <a:t>egy hónap átlagában a napi ötszáz fo˝t,</a:t>
            </a:r>
          </a:p>
          <a:p>
            <a:r>
              <a:rPr lang="hu-HU" i="1"/>
              <a:t>ab) </a:t>
            </a:r>
            <a:r>
              <a:rPr lang="hu-HU"/>
              <a:t>két egymást követo˝ hét átlagában a napi hétszázötven fo˝t vagy</a:t>
            </a:r>
          </a:p>
          <a:p>
            <a:r>
              <a:rPr lang="hu-HU" i="1"/>
              <a:t>ac) </a:t>
            </a:r>
            <a:r>
              <a:rPr lang="hu-HU"/>
              <a:t>egy hét átlagában a napi nyolcszáz fo˝t</a:t>
            </a:r>
          </a:p>
          <a:p>
            <a:r>
              <a:rPr lang="hu-HU"/>
              <a:t>meghaladja,</a:t>
            </a:r>
          </a:p>
          <a:p>
            <a:r>
              <a:rPr lang="hu-HU" i="1"/>
              <a:t>b) </a:t>
            </a:r>
            <a:r>
              <a:rPr lang="hu-HU"/>
              <a:t>a Magyarországon a tranzitzónában tartózkodók száma - a külföldiek ellátásában közremu˝ködo˝</a:t>
            </a:r>
          </a:p>
          <a:p>
            <a:r>
              <a:rPr lang="hu-HU"/>
              <a:t>személyeket nem számítva -</a:t>
            </a:r>
          </a:p>
          <a:p>
            <a:r>
              <a:rPr lang="hu-HU" i="1"/>
              <a:t>ba) </a:t>
            </a:r>
            <a:r>
              <a:rPr lang="hu-HU"/>
              <a:t>egy hónap átlagában a napi ezer fo˝t,</a:t>
            </a:r>
          </a:p>
          <a:p>
            <a:r>
              <a:rPr lang="hu-HU" i="1"/>
              <a:t>bb) </a:t>
            </a:r>
            <a:r>
              <a:rPr lang="hu-HU"/>
              <a:t>két egymást követo˝ hét átlagában a napi ezerötszáz fo˝t vagy</a:t>
            </a:r>
          </a:p>
          <a:p>
            <a:r>
              <a:rPr lang="hu-HU" i="1"/>
              <a:t>bc) </a:t>
            </a:r>
            <a:r>
              <a:rPr lang="hu-HU"/>
              <a:t>egy hét átlagában a napi ezerhatszáz fo˝t</a:t>
            </a:r>
          </a:p>
          <a:p>
            <a:r>
              <a:rPr lang="hu-HU"/>
              <a:t>meghaladja,</a:t>
            </a:r>
          </a:p>
          <a:p>
            <a:r>
              <a:rPr lang="hu-HU" i="1"/>
              <a:t>c) a) </a:t>
            </a:r>
            <a:r>
              <a:rPr lang="hu-HU"/>
              <a:t>és </a:t>
            </a:r>
            <a:r>
              <a:rPr lang="hu-HU" i="1"/>
              <a:t>b) </a:t>
            </a:r>
            <a:r>
              <a:rPr lang="hu-HU"/>
              <a:t>pontban meghatározott eseteken kívül bármely olyan migrációs helyzettel</a:t>
            </a:r>
          </a:p>
          <a:p>
            <a:r>
              <a:rPr lang="hu-HU"/>
              <a:t>összefüggo˝ körülmény alakul ki, amely</a:t>
            </a:r>
          </a:p>
          <a:p>
            <a:r>
              <a:rPr lang="hu-HU" i="1"/>
              <a:t>ca) </a:t>
            </a:r>
            <a:r>
              <a:rPr lang="hu-HU"/>
              <a:t>a Schengeni határ-elleno˝rzési kódex 2. cikk 2. pontjának megfelelo˝ külso˝ határ szerinti magyarországi határvonal védelmét közvetlenül veszélyezteti,</a:t>
            </a:r>
          </a:p>
          <a:p>
            <a:r>
              <a:rPr lang="hu-HU" i="1"/>
              <a:t>cb) </a:t>
            </a:r>
            <a:r>
              <a:rPr lang="hu-HU"/>
              <a:t>Magyarország területének a Schengeni határ-elleno˝rzési kódex 2. cikk 2. pontjának megfelelo˝</a:t>
            </a:r>
          </a:p>
          <a:p>
            <a:r>
              <a:rPr lang="hu-HU"/>
              <a:t>külso˝ határ szerinti határvonaltól, illetve a határjelto˝l számított 60 méteres sávja, illetve valamely</a:t>
            </a:r>
          </a:p>
          <a:p>
            <a:r>
              <a:rPr lang="hu-HU"/>
              <a:t>magyarországi település közbiztonságát, közrendjét vagy a közegészségügyet közvetlenül</a:t>
            </a:r>
          </a:p>
          <a:p>
            <a:r>
              <a:rPr lang="hu-HU"/>
              <a:t>veszélyezteti, különösen, ha e területen, illetve az adott településen vagy annak külterületén</a:t>
            </a:r>
          </a:p>
          <a:p>
            <a:r>
              <a:rPr lang="hu-HU"/>
              <a:t>található befogadó állomáson vagy a külföldiek elhelyezését biztosító egyéb létesítményben</a:t>
            </a:r>
          </a:p>
          <a:p>
            <a:r>
              <a:rPr lang="hu-HU"/>
              <a:t>zavargás tör ki, vagy ero˝szakos cselekményeket követnek el.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D090BF0-B366-4E92-B12B-441B371928F1}" type="slidenum">
              <a:rPr lang="hu-HU" smtClean="0"/>
              <a:pPr>
                <a:defRPr/>
              </a:pPr>
              <a:t>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618715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err="1"/>
              <a:t>Jeff</a:t>
            </a:r>
            <a:r>
              <a:rPr lang="hu-HU" dirty="0"/>
              <a:t> </a:t>
            </a:r>
            <a:r>
              <a:rPr lang="hu-HU" dirty="0" err="1"/>
              <a:t>Huysmanns</a:t>
            </a:r>
            <a:r>
              <a:rPr lang="hu-HU" dirty="0"/>
              <a:t> prófétai szavai 2000-ből.</a:t>
            </a:r>
          </a:p>
          <a:p>
            <a:r>
              <a:rPr lang="hu-HU" dirty="0"/>
              <a:t>[A biztonságiasító a] „migrációt a nemzeti közösségre és a nyugati civilizációra leselkedő belső és külső veszélyként eltárgyiasítja. Ez a diskurzus kirekeszti a migránsokat a társadalom normál szövetéből, és nem csupán idegeneknek tartja őket, hanem olyan idegeneknek, akik veszélyeztetik a társadalom szövetének megújulását. A  biztonságiasító beszédmód  azt teszi a politikai közösség jövőjét illető fő kérdéssé, hogy  támogatjuk-e a migrációt, avagy ellenezzük. Feléleszti azt a politikai mítoszt, amely szerint a múltban létezett valamilyen homogén nemzeti közösség vagy nyugati civilizáció, amelyet ma akkor tudunk újrateremteni, ha  kirekesztjük a kulturálisan idegenekként megbélyegzett migránsokat” J. </a:t>
            </a:r>
            <a:r>
              <a:rPr lang="hu-HU"/>
              <a:t>Huysmans</a:t>
            </a:r>
            <a:r>
              <a:rPr lang="hu-HU" dirty="0"/>
              <a:t>, „The European Union and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Securitization</a:t>
            </a:r>
            <a:r>
              <a:rPr lang="hu-HU" dirty="0"/>
              <a:t> of </a:t>
            </a:r>
            <a:r>
              <a:rPr lang="hu-HU" dirty="0" err="1"/>
              <a:t>Migration</a:t>
            </a:r>
            <a:r>
              <a:rPr lang="hu-HU" dirty="0"/>
              <a:t>”, </a:t>
            </a:r>
            <a:r>
              <a:rPr lang="hu-HU" i="1" dirty="0"/>
              <a:t>Journal of </a:t>
            </a:r>
            <a:r>
              <a:rPr lang="hu-HU" i="1" dirty="0" err="1"/>
              <a:t>Common</a:t>
            </a:r>
            <a:r>
              <a:rPr lang="hu-HU" i="1" dirty="0"/>
              <a:t> Market </a:t>
            </a:r>
            <a:r>
              <a:rPr lang="hu-HU" i="1" dirty="0" err="1"/>
              <a:t>Studies</a:t>
            </a:r>
            <a:br>
              <a:rPr lang="hu-HU" dirty="0"/>
            </a:br>
            <a:r>
              <a:rPr lang="hu-HU" i="1" dirty="0"/>
              <a:t> </a:t>
            </a:r>
            <a:r>
              <a:rPr lang="hu-HU" dirty="0" err="1"/>
              <a:t>Vol</a:t>
            </a:r>
            <a:r>
              <a:rPr lang="hu-HU" dirty="0"/>
              <a:t>. 38 (2000) No. 5, 758. o.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71FF27-857C-4769-8B66-E72A6E36AA9A}" type="slidenum">
              <a:rPr lang="hu-HU" smtClean="0"/>
              <a:pPr>
                <a:defRPr/>
              </a:pPr>
              <a:t>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940910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  <a:solidFill>
            <a:schemeClr val="bg1">
              <a:lumMod val="85000"/>
            </a:schemeClr>
          </a:solidFill>
          <a:ln w="19050">
            <a:solidFill>
              <a:srgbClr val="292929"/>
            </a:solidFill>
          </a:ln>
        </p:spPr>
        <p:txBody>
          <a:bodyPr/>
          <a:lstStyle>
            <a:lvl1pPr>
              <a:defRPr>
                <a:solidFill>
                  <a:srgbClr val="3B0B01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txBody>
          <a:bodyPr/>
          <a:lstStyle>
            <a:lvl1pPr marL="0" indent="0" algn="ctr">
              <a:buNone/>
              <a:defRPr sz="32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endParaRPr lang="hu-HU"/>
          </a:p>
          <a:p>
            <a:r>
              <a:rPr lang="hu-HU"/>
              <a:t>Alcím mintájának szerkesztése</a:t>
            </a:r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6629400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6629400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Cím és tábláz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457200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Táblázat helye 2"/>
          <p:cNvSpPr>
            <a:spLocks noGrp="1"/>
          </p:cNvSpPr>
          <p:nvPr>
            <p:ph type="tbl" idx="1"/>
          </p:nvPr>
        </p:nvSpPr>
        <p:spPr>
          <a:xfrm>
            <a:off x="685800" y="838200"/>
            <a:ext cx="7772400" cy="6019800"/>
          </a:xfrm>
        </p:spPr>
        <p:txBody>
          <a:bodyPr/>
          <a:lstStyle/>
          <a:p>
            <a:pPr lvl="0"/>
            <a:endParaRPr lang="en-GB" noProof="0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Cím és szerkezeti vagy szervezeti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457200"/>
          </a:xfrm>
          <a:ln>
            <a:solidFill>
              <a:schemeClr val="bg1">
                <a:lumMod val="75000"/>
              </a:schemeClr>
            </a:solidFill>
          </a:ln>
        </p:spPr>
        <p:txBody>
          <a:bodyPr/>
          <a:lstStyle>
            <a:lvl1pPr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SmartArt-ábra helye 2"/>
          <p:cNvSpPr>
            <a:spLocks noGrp="1"/>
          </p:cNvSpPr>
          <p:nvPr>
            <p:ph type="dgm" idx="1"/>
          </p:nvPr>
        </p:nvSpPr>
        <p:spPr>
          <a:xfrm>
            <a:off x="685800" y="838200"/>
            <a:ext cx="7772400" cy="6019800"/>
          </a:xfrm>
        </p:spPr>
        <p:txBody>
          <a:bodyPr/>
          <a:lstStyle/>
          <a:p>
            <a:pPr lvl="0"/>
            <a:endParaRPr lang="en-GB" noProof="0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500726"/>
          </a:xfrm>
          <a:solidFill>
            <a:schemeClr val="bg1">
              <a:lumMod val="95000"/>
              <a:alpha val="52000"/>
            </a:schemeClr>
          </a:solidFill>
          <a:ln>
            <a:solidFill>
              <a:srgbClr val="002060"/>
            </a:solidFill>
          </a:ln>
        </p:spPr>
        <p:txBody>
          <a:bodyPr>
            <a:normAutofit/>
          </a:bodyPr>
          <a:lstStyle>
            <a:lvl1pPr>
              <a:defRPr sz="2400">
                <a:solidFill>
                  <a:srgbClr val="060036"/>
                </a:solidFill>
              </a:defRPr>
            </a:lvl1pPr>
            <a:lvl2pPr>
              <a:defRPr sz="2400">
                <a:solidFill>
                  <a:srgbClr val="060036"/>
                </a:solidFill>
              </a:defRPr>
            </a:lvl2pPr>
            <a:lvl3pPr>
              <a:defRPr sz="2400">
                <a:solidFill>
                  <a:srgbClr val="060036"/>
                </a:solidFill>
              </a:defRPr>
            </a:lvl3pPr>
            <a:lvl4pPr>
              <a:defRPr sz="1800">
                <a:solidFill>
                  <a:srgbClr val="060036"/>
                </a:solidFill>
              </a:defRPr>
            </a:lvl4pPr>
            <a:lvl5pPr>
              <a:defRPr sz="1800">
                <a:solidFill>
                  <a:srgbClr val="060036"/>
                </a:solidFill>
              </a:defRPr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6" name="Cím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>
          <a:xfrm>
            <a:off x="0" y="6572250"/>
            <a:ext cx="2133600" cy="285750"/>
          </a:xfrm>
          <a:prstGeom prst="rect">
            <a:avLst/>
          </a:prstGeom>
          <a:solidFill>
            <a:srgbClr val="002060"/>
          </a:solidFill>
        </p:spPr>
        <p:txBody>
          <a:bodyPr vert="horz" lIns="91440" tIns="45720" rIns="91440" bIns="45720" rtlCol="0" anchor="ctr"/>
          <a:lstStyle>
            <a:lvl1pPr algn="l" eaLnBrk="0" fontAlgn="auto" hangingPunct="0">
              <a:spcBef>
                <a:spcPts val="0"/>
              </a:spcBef>
              <a:spcAft>
                <a:spcPts val="0"/>
              </a:spcAft>
              <a:defRPr sz="1200">
                <a:solidFill>
                  <a:srgbClr val="FFC44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hu-HU" dirty="0" err="1"/>
              <a:t>Presentation</a:t>
            </a:r>
            <a:r>
              <a:rPr lang="hu-HU"/>
              <a:t> by Boldizsár Nagy</a:t>
            </a:r>
            <a:endParaRPr lang="en-GB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  <a:solidFill>
            <a:schemeClr val="bg1">
              <a:lumMod val="95000"/>
            </a:schemeClr>
          </a:solidFill>
          <a:ln w="19050">
            <a:solidFill>
              <a:srgbClr val="C00000"/>
            </a:solidFill>
          </a:ln>
        </p:spPr>
        <p:txBody>
          <a:bodyPr/>
          <a:lstStyle>
            <a:lvl1pPr>
              <a:defRPr sz="3600">
                <a:solidFill>
                  <a:srgbClr val="580000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solidFill>
            <a:schemeClr val="bg1">
              <a:lumMod val="95000"/>
              <a:alpha val="47000"/>
            </a:schemeClr>
          </a:solidFill>
          <a:ln>
            <a:solidFill>
              <a:schemeClr val="tx1"/>
            </a:solidFill>
          </a:ln>
        </p:spPr>
        <p:txBody>
          <a:bodyPr/>
          <a:lstStyle>
            <a:lvl1pPr marL="0" indent="0" algn="ctr">
              <a:buNone/>
              <a:defRPr sz="3200" b="1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endParaRPr lang="hu-HU"/>
          </a:p>
          <a:p>
            <a:r>
              <a:rPr lang="hu-HU"/>
              <a:t>Alcím mintájának szerkesztése</a:t>
            </a:r>
            <a:endParaRPr lang="en-GB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ln>
            <a:solidFill>
              <a:srgbClr val="C00000"/>
            </a:solidFill>
          </a:ln>
        </p:spPr>
        <p:txBody>
          <a:bodyPr/>
          <a:lstStyle>
            <a:lvl1pPr>
              <a:defRPr>
                <a:solidFill>
                  <a:srgbClr val="580000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5000"/>
              <a:alpha val="20000"/>
            </a:schemeClr>
          </a:solidFill>
          <a:ln>
            <a:solidFill>
              <a:srgbClr val="000066"/>
            </a:solidFill>
          </a:ln>
        </p:spPr>
        <p:txBody>
          <a:bodyPr/>
          <a:lstStyle>
            <a:lvl1pPr>
              <a:defRPr>
                <a:solidFill>
                  <a:srgbClr val="00001A"/>
                </a:solidFill>
              </a:defRPr>
            </a:lvl1pPr>
            <a:lvl2pPr>
              <a:defRPr>
                <a:solidFill>
                  <a:srgbClr val="00001A"/>
                </a:solidFill>
              </a:defRPr>
            </a:lvl2pPr>
            <a:lvl3pPr>
              <a:defRPr>
                <a:solidFill>
                  <a:srgbClr val="00001A"/>
                </a:solidFill>
              </a:defRPr>
            </a:lvl3pPr>
            <a:lvl4pPr>
              <a:defRPr>
                <a:solidFill>
                  <a:srgbClr val="00001A"/>
                </a:solidFill>
              </a:defRPr>
            </a:lvl4pPr>
            <a:lvl5pPr>
              <a:defRPr>
                <a:solidFill>
                  <a:srgbClr val="00001A"/>
                </a:solidFill>
              </a:defRPr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580000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ln>
            <a:solidFill>
              <a:srgbClr val="C00000"/>
            </a:solidFill>
          </a:ln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80000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685800" y="838200"/>
            <a:ext cx="3810000" cy="601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3810000" cy="601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solidFill>
                  <a:srgbClr val="580000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 userDrawn="1"/>
        </p:nvSpPr>
        <p:spPr>
          <a:xfrm rot="10800000" flipV="1">
            <a:off x="0" y="6611938"/>
            <a:ext cx="1928813" cy="246062"/>
          </a:xfrm>
          <a:prstGeom prst="rect">
            <a:avLst/>
          </a:prstGeom>
          <a:solidFill>
            <a:srgbClr val="1F497D">
              <a:lumMod val="50000"/>
            </a:srgb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u-HU" sz="1000" kern="0" dirty="0">
                <a:solidFill>
                  <a:srgbClr val="FFC000"/>
                </a:solidFill>
                <a:latin typeface="Arial" charset="0"/>
                <a:cs typeface="+mn-cs"/>
              </a:rPr>
              <a:t>Nagy  Boldizsár előadása</a:t>
            </a:r>
            <a:endParaRPr lang="en-GB" sz="1000" kern="0" dirty="0">
              <a:solidFill>
                <a:srgbClr val="FFC000"/>
              </a:solidFill>
              <a:latin typeface="Arial" charset="0"/>
              <a:cs typeface="+mn-cs"/>
            </a:endParaRPr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ln>
            <a:solidFill>
              <a:srgbClr val="3B0B01"/>
            </a:solidFill>
          </a:ln>
        </p:spPr>
        <p:txBody>
          <a:bodyPr/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5000"/>
              <a:alpha val="47000"/>
            </a:schemeClr>
          </a:solidFill>
          <a:ln>
            <a:solidFill>
              <a:srgbClr val="000066"/>
            </a:solidFill>
          </a:ln>
        </p:spPr>
        <p:txBody>
          <a:bodyPr/>
          <a:lstStyle>
            <a:lvl1pPr>
              <a:defRPr>
                <a:solidFill>
                  <a:srgbClr val="00001A"/>
                </a:solidFill>
              </a:defRPr>
            </a:lvl1pPr>
            <a:lvl2pPr>
              <a:defRPr>
                <a:solidFill>
                  <a:srgbClr val="00001A"/>
                </a:solidFill>
              </a:defRPr>
            </a:lvl2pPr>
            <a:lvl3pPr>
              <a:defRPr>
                <a:solidFill>
                  <a:srgbClr val="00001A"/>
                </a:solidFill>
              </a:defRPr>
            </a:lvl3pPr>
            <a:lvl4pPr>
              <a:defRPr>
                <a:solidFill>
                  <a:srgbClr val="00001A"/>
                </a:solidFill>
              </a:defRPr>
            </a:lvl4pPr>
            <a:lvl5pPr>
              <a:defRPr>
                <a:solidFill>
                  <a:srgbClr val="00001A"/>
                </a:solidFill>
              </a:defRPr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ln>
            <a:solidFill>
              <a:srgbClr val="3B0B01"/>
            </a:solidFill>
          </a:ln>
        </p:spPr>
        <p:txBody>
          <a:bodyPr/>
          <a:lstStyle>
            <a:lvl1pPr>
              <a:defRPr>
                <a:solidFill>
                  <a:srgbClr val="580000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rgbClr val="580000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ln>
            <a:solidFill>
              <a:srgbClr val="C00000"/>
            </a:solidFill>
          </a:ln>
        </p:spPr>
        <p:txBody>
          <a:bodyPr/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6629400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6629400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Cím és tábláz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457200"/>
          </a:xfrm>
        </p:spPr>
        <p:txBody>
          <a:bodyPr/>
          <a:lstStyle>
            <a:lvl1pPr>
              <a:defRPr>
                <a:solidFill>
                  <a:srgbClr val="580000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Táblázat helye 2"/>
          <p:cNvSpPr>
            <a:spLocks noGrp="1"/>
          </p:cNvSpPr>
          <p:nvPr>
            <p:ph type="tbl" idx="1"/>
          </p:nvPr>
        </p:nvSpPr>
        <p:spPr>
          <a:xfrm>
            <a:off x="685800" y="838200"/>
            <a:ext cx="7772400" cy="5615136"/>
          </a:xfrm>
        </p:spPr>
        <p:txBody>
          <a:bodyPr/>
          <a:lstStyle/>
          <a:p>
            <a:pPr lvl="0"/>
            <a:endParaRPr lang="en-GB" noProof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Cím és szerkezeti vagy szervezeti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457200"/>
          </a:xfrm>
          <a:ln>
            <a:solidFill>
              <a:schemeClr val="bg1">
                <a:lumMod val="75000"/>
              </a:schemeClr>
            </a:solidFill>
          </a:ln>
        </p:spPr>
        <p:txBody>
          <a:bodyPr/>
          <a:lstStyle>
            <a:lvl1pPr>
              <a:defRPr b="1">
                <a:solidFill>
                  <a:srgbClr val="58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SmartArt-ábra helye 2"/>
          <p:cNvSpPr>
            <a:spLocks noGrp="1"/>
          </p:cNvSpPr>
          <p:nvPr>
            <p:ph type="dgm" idx="1"/>
          </p:nvPr>
        </p:nvSpPr>
        <p:spPr>
          <a:xfrm>
            <a:off x="685800" y="838200"/>
            <a:ext cx="7772400" cy="5759152"/>
          </a:xfrm>
        </p:spPr>
        <p:txBody>
          <a:bodyPr/>
          <a:lstStyle/>
          <a:p>
            <a:pPr lvl="0"/>
            <a:endParaRPr lang="en-GB" noProof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685800" y="838200"/>
            <a:ext cx="3810000" cy="601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3810000" cy="601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4572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rgbClr val="A5002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838200"/>
            <a:ext cx="7772400" cy="5376863"/>
          </a:xfrm>
          <a:prstGeom prst="rect">
            <a:avLst/>
          </a:prstGeom>
          <a:solidFill>
            <a:schemeClr val="bg1">
              <a:lumMod val="95000"/>
              <a:alpha val="48000"/>
            </a:schemeClr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</a:p>
        </p:txBody>
      </p:sp>
      <p:sp>
        <p:nvSpPr>
          <p:cNvPr id="4" name="Szövegdoboz 3"/>
          <p:cNvSpPr txBox="1"/>
          <p:nvPr userDrawn="1"/>
        </p:nvSpPr>
        <p:spPr>
          <a:xfrm rot="10800000" flipV="1">
            <a:off x="0" y="6611938"/>
            <a:ext cx="1928813" cy="246062"/>
          </a:xfrm>
          <a:prstGeom prst="rect">
            <a:avLst/>
          </a:prstGeom>
          <a:solidFill>
            <a:srgbClr val="1F497D">
              <a:lumMod val="50000"/>
            </a:srgb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u-HU" sz="1000" kern="0" dirty="0">
                <a:solidFill>
                  <a:srgbClr val="FFC000"/>
                </a:solidFill>
                <a:latin typeface="Arial" charset="0"/>
                <a:cs typeface="+mn-cs"/>
              </a:rPr>
              <a:t>Nagy  Boldizsár előadása</a:t>
            </a:r>
            <a:endParaRPr lang="en-GB" sz="1000" kern="0" dirty="0">
              <a:solidFill>
                <a:srgbClr val="FFC000"/>
              </a:solidFill>
              <a:latin typeface="Arial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96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  <p:sldLayoutId id="2147483794" r:id="rId12"/>
    <p:sldLayoutId id="2147483795" r:id="rId13"/>
    <p:sldLayoutId id="2147483829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B0B0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C00000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C00000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C00000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C00000"/>
          </a:solidFill>
          <a:latin typeface="Arial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None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None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None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None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4572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838200"/>
            <a:ext cx="7772400" cy="5376863"/>
          </a:xfrm>
          <a:prstGeom prst="rect">
            <a:avLst/>
          </a:prstGeom>
          <a:solidFill>
            <a:schemeClr val="bg1">
              <a:lumMod val="95000"/>
              <a:alpha val="20000"/>
            </a:schemeClr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</a:p>
        </p:txBody>
      </p:sp>
      <p:sp>
        <p:nvSpPr>
          <p:cNvPr id="4" name="Szövegdoboz 3"/>
          <p:cNvSpPr txBox="1"/>
          <p:nvPr userDrawn="1"/>
        </p:nvSpPr>
        <p:spPr>
          <a:xfrm rot="10800000" flipV="1">
            <a:off x="7452319" y="6604565"/>
            <a:ext cx="1691680" cy="246221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u-HU" sz="1000" kern="0" dirty="0">
                <a:solidFill>
                  <a:srgbClr val="FFFFFF"/>
                </a:solidFill>
                <a:latin typeface="Arial" charset="0"/>
              </a:rPr>
              <a:t>Nagy  Boldizsár előadása</a:t>
            </a:r>
            <a:endParaRPr lang="en-GB" sz="1000" kern="0" dirty="0">
              <a:solidFill>
                <a:srgbClr val="FFFFFF"/>
              </a:solidFill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  <p:sldLayoutId id="2147483858" r:id="rId12"/>
    <p:sldLayoutId id="2147483859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1A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C00000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C00000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C00000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C00000"/>
          </a:solidFill>
          <a:latin typeface="Arial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None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None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None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None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gyboldizsar.hu/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../../../../../Videos/Kelet%20Guta.mp4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www.youtube.com/watch?v=BtCCenhPCBk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6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44500" y="548680"/>
            <a:ext cx="8512175" cy="4103687"/>
          </a:xfrm>
          <a:solidFill>
            <a:schemeClr val="bg1">
              <a:lumMod val="95000"/>
            </a:schemeClr>
          </a:solidFill>
          <a:ln w="22225">
            <a:solidFill>
              <a:srgbClr val="000066"/>
            </a:solidFill>
          </a:ln>
        </p:spPr>
        <p:txBody>
          <a:bodyPr>
            <a:normAutofit/>
          </a:bodyPr>
          <a:lstStyle/>
          <a:p>
            <a:pPr>
              <a:lnSpc>
                <a:spcPct val="150000"/>
              </a:lnSpc>
              <a:defRPr/>
            </a:pPr>
            <a:r>
              <a:rPr lang="hu-HU" b="0" dirty="0">
                <a:effectLst/>
              </a:rPr>
              <a:t>AZ ENGEDELMES SZOLGÁLÓLÁNY:</a:t>
            </a:r>
            <a:br>
              <a:rPr lang="hu-HU" b="0" dirty="0">
                <a:effectLst/>
              </a:rPr>
            </a:br>
            <a:br>
              <a:rPr lang="hu-HU" b="0" dirty="0">
                <a:effectLst/>
              </a:rPr>
            </a:br>
            <a:r>
              <a:rPr lang="hu-HU" b="0" dirty="0">
                <a:effectLst/>
              </a:rPr>
              <a:t> A </a:t>
            </a:r>
            <a:r>
              <a:rPr lang="hu-HU" b="0">
                <a:effectLst/>
              </a:rPr>
              <a:t>MAGYAR MENEKÜLTJOG </a:t>
            </a:r>
            <a:r>
              <a:rPr lang="hu-HU" b="0" dirty="0">
                <a:effectLst/>
              </a:rPr>
              <a:t>A POLITIKA JÁRSZALAGJÁN, 2015 - 2018</a:t>
            </a:r>
            <a:endParaRPr lang="hu-HU" sz="4800" b="0" dirty="0">
              <a:effectLst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00188" y="5661247"/>
            <a:ext cx="6400800" cy="768127"/>
          </a:xfrm>
          <a:ln>
            <a:solidFill>
              <a:schemeClr val="tx1"/>
            </a:solidFill>
          </a:ln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  <a:defRPr/>
            </a:pPr>
            <a:r>
              <a:rPr lang="hu-HU" sz="1600" b="0" dirty="0">
                <a:solidFill>
                  <a:srgbClr val="292929"/>
                </a:solidFill>
              </a:rPr>
              <a:t>Nagy Boldizsár </a:t>
            </a:r>
          </a:p>
          <a:p>
            <a:pPr>
              <a:lnSpc>
                <a:spcPct val="90000"/>
              </a:lnSpc>
              <a:defRPr/>
            </a:pPr>
            <a:r>
              <a:rPr lang="hu-HU" sz="1600" b="0" dirty="0">
                <a:solidFill>
                  <a:srgbClr val="292929"/>
                </a:solidFill>
              </a:rPr>
              <a:t>Előadása a Magyar Szociológiai Társaság szemináriumán,</a:t>
            </a:r>
          </a:p>
          <a:p>
            <a:pPr>
              <a:lnSpc>
                <a:spcPct val="90000"/>
              </a:lnSpc>
              <a:defRPr/>
            </a:pPr>
            <a:r>
              <a:rPr lang="hu-HU" sz="1600" b="0" dirty="0">
                <a:solidFill>
                  <a:srgbClr val="292929"/>
                </a:solidFill>
              </a:rPr>
              <a:t> 2018. május 10.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Az értelmezés elméleti kerete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838200"/>
            <a:ext cx="7772400" cy="5543128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hu-HU" dirty="0">
                <a:solidFill>
                  <a:srgbClr val="C00000"/>
                </a:solidFill>
              </a:rPr>
              <a:t> </a:t>
            </a:r>
            <a:r>
              <a:rPr lang="hu-HU" dirty="0">
                <a:solidFill>
                  <a:srgbClr val="A50021"/>
                </a:solidFill>
              </a:rPr>
              <a:t>Identitárius többségi  populizmus</a:t>
            </a:r>
          </a:p>
          <a:p>
            <a:endParaRPr lang="hu-HU" dirty="0"/>
          </a:p>
          <a:p>
            <a:pPr>
              <a:lnSpc>
                <a:spcPct val="150000"/>
              </a:lnSpc>
            </a:pPr>
            <a:r>
              <a:rPr lang="hu-HU" dirty="0">
                <a:solidFill>
                  <a:srgbClr val="A50021"/>
                </a:solidFill>
              </a:rPr>
              <a:t>A populista </a:t>
            </a:r>
            <a:r>
              <a:rPr lang="hu-HU" dirty="0"/>
              <a:t>szereplő </a:t>
            </a:r>
            <a:r>
              <a:rPr lang="hu-HU" dirty="0">
                <a:solidFill>
                  <a:srgbClr val="A50021"/>
                </a:solidFill>
              </a:rPr>
              <a:t>elhatárolja magát az elittől</a:t>
            </a:r>
            <a:r>
              <a:rPr lang="hu-HU" dirty="0"/>
              <a:t>, amelyet akár a </a:t>
            </a:r>
            <a:r>
              <a:rPr lang="hu-HU" dirty="0">
                <a:solidFill>
                  <a:srgbClr val="A50021"/>
                </a:solidFill>
              </a:rPr>
              <a:t>nép ellen konspiráló tényező</a:t>
            </a:r>
            <a:r>
              <a:rPr lang="hu-HU" dirty="0"/>
              <a:t>ként is bemutathat. A politikusokat bűnrészesként állítja be a „tömeges bevándorlás vagy az európai integráció vagy mindkettő tekintetében (attól függően, hogy épp kik alkotják a mások csoportját)”.  (Lazaridis és Kosta)</a:t>
            </a:r>
          </a:p>
          <a:p>
            <a:pPr>
              <a:lnSpc>
                <a:spcPct val="150000"/>
              </a:lnSpc>
            </a:pPr>
            <a:endParaRPr lang="hu-HU" dirty="0"/>
          </a:p>
          <a:p>
            <a:pPr>
              <a:lnSpc>
                <a:spcPct val="150000"/>
              </a:lnSpc>
            </a:pPr>
            <a:r>
              <a:rPr lang="hu-HU" sz="1800" dirty="0"/>
              <a:t>A Fidesz a  Jobbik kiszorítása érdekben szélsőjobb pozíciót foglal el a politikai palettán.  A külföldi tulajdonú bankok, a nagy multinacionális élelmiszerláncok és a külföldi tulajdonban lévő közművállalatok után egy új „másikat”, egy </a:t>
            </a:r>
            <a:r>
              <a:rPr lang="hu-HU" sz="1800" dirty="0">
                <a:solidFill>
                  <a:srgbClr val="A50021"/>
                </a:solidFill>
              </a:rPr>
              <a:t>új ellenségképet kellett rajzolni. Ez lett Soros György, illetve  „Brüsszel”.</a:t>
            </a:r>
            <a:r>
              <a:rPr lang="hu-HU" sz="1800" dirty="0"/>
              <a:t> Az identitárius populisták a kormányban ezúttal a </a:t>
            </a:r>
            <a:r>
              <a:rPr lang="hu-HU" sz="1800" dirty="0">
                <a:solidFill>
                  <a:srgbClr val="A50021"/>
                </a:solidFill>
              </a:rPr>
              <a:t>„brüsszeli bürokrata” elittől </a:t>
            </a:r>
            <a:r>
              <a:rPr lang="hu-HU" sz="1800" dirty="0"/>
              <a:t>igyekeznek megkülönböztetni magukat.</a:t>
            </a:r>
          </a:p>
        </p:txBody>
      </p:sp>
    </p:spTree>
    <p:extLst>
      <p:ext uri="{BB962C8B-B14F-4D97-AF65-F5344CB8AC3E}">
        <p14:creationId xmlns:p14="http://schemas.microsoft.com/office/powerpoint/2010/main" val="21174634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Az értelmezés elméleti kerete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ctr"/>
            <a:r>
              <a:rPr lang="hu-HU" dirty="0">
                <a:solidFill>
                  <a:srgbClr val="A50021"/>
                </a:solidFill>
              </a:rPr>
              <a:t>Krimmigráció</a:t>
            </a:r>
          </a:p>
          <a:p>
            <a:endParaRPr lang="hu-HU" dirty="0"/>
          </a:p>
          <a:p>
            <a:pPr>
              <a:lnSpc>
                <a:spcPct val="150000"/>
              </a:lnSpc>
            </a:pPr>
            <a:r>
              <a:rPr lang="hu-HU" sz="2000" dirty="0"/>
              <a:t>A  bűncselekményekre vonatkozó </a:t>
            </a:r>
            <a:r>
              <a:rPr lang="hu-HU" sz="2000" dirty="0">
                <a:solidFill>
                  <a:srgbClr val="A50021"/>
                </a:solidFill>
              </a:rPr>
              <a:t>büntetőjogi</a:t>
            </a:r>
            <a:r>
              <a:rPr lang="hu-HU" sz="2000" dirty="0"/>
              <a:t> és a migrációt reguláló </a:t>
            </a:r>
            <a:r>
              <a:rPr lang="hu-HU" sz="2000" dirty="0">
                <a:solidFill>
                  <a:srgbClr val="A50021"/>
                </a:solidFill>
              </a:rPr>
              <a:t>közigazgatási </a:t>
            </a:r>
            <a:r>
              <a:rPr lang="hu-HU" sz="2000" dirty="0"/>
              <a:t>hatáskörök és intézkedések </a:t>
            </a:r>
            <a:r>
              <a:rPr lang="hu-HU" sz="2000" dirty="0">
                <a:solidFill>
                  <a:srgbClr val="A50021"/>
                </a:solidFill>
              </a:rPr>
              <a:t>egybecsúszását</a:t>
            </a:r>
            <a:r>
              <a:rPr lang="hu-HU" sz="2000" dirty="0"/>
              <a:t> hangsúlyozza. Az elmélet szerint </a:t>
            </a:r>
            <a:r>
              <a:rPr lang="hu-HU" sz="2000" dirty="0">
                <a:solidFill>
                  <a:srgbClr val="A50021"/>
                </a:solidFill>
              </a:rPr>
              <a:t>büntetőjogi intézkedések</a:t>
            </a:r>
            <a:r>
              <a:rPr lang="hu-HU" sz="2000" dirty="0"/>
              <a:t>et foganatosítanak azokkal szemben, akik </a:t>
            </a:r>
            <a:r>
              <a:rPr lang="hu-HU" sz="2000" dirty="0">
                <a:solidFill>
                  <a:srgbClr val="A50021"/>
                </a:solidFill>
              </a:rPr>
              <a:t>nem követtek el bűncselekményt</a:t>
            </a:r>
            <a:r>
              <a:rPr lang="hu-HU" sz="2000" dirty="0"/>
              <a:t>, csak a határ átlépésére és a jogszerű tartózkodásra vonatkozó közigazgatási szabályokat szegték meg.. Az ellenük alkalmazott „büntető” eszközök (fogvatartás, kitiltás,  a kerítésen érkezés bűncselekménnyé nyilvánítása) </a:t>
            </a:r>
            <a:r>
              <a:rPr lang="hu-HU" sz="2000" dirty="0">
                <a:solidFill>
                  <a:srgbClr val="A50021"/>
                </a:solidFill>
              </a:rPr>
              <a:t>nem szolgálja a büntetőjogi rehabilitáció célját</a:t>
            </a:r>
            <a:r>
              <a:rPr lang="hu-HU" sz="2000" dirty="0"/>
              <a:t>, nem a társadalomba visszavezetésre irányul, egyszerű, </a:t>
            </a:r>
            <a:r>
              <a:rPr lang="hu-HU" sz="2000" dirty="0">
                <a:solidFill>
                  <a:srgbClr val="A50021"/>
                </a:solidFill>
              </a:rPr>
              <a:t>zsigeri megtorlás és elrettentés</a:t>
            </a:r>
            <a:r>
              <a:rPr lang="hu-HU" sz="2000" dirty="0"/>
              <a:t>. A krimmigráció  a másik irányt is hangsúlyozza, amelyben a </a:t>
            </a:r>
            <a:r>
              <a:rPr lang="hu-HU" sz="2000" dirty="0">
                <a:solidFill>
                  <a:srgbClr val="A50021"/>
                </a:solidFill>
              </a:rPr>
              <a:t>bűnöző  hagyományos büntetése mellé idegenrendészeti büntetést </a:t>
            </a:r>
            <a:r>
              <a:rPr lang="hu-HU" sz="2000" dirty="0"/>
              <a:t>(kiutasítás, kitoloncolás) csatolnak.  (J. Stumpf)</a:t>
            </a:r>
          </a:p>
        </p:txBody>
      </p:sp>
    </p:spTree>
    <p:extLst>
      <p:ext uri="{BB962C8B-B14F-4D97-AF65-F5344CB8AC3E}">
        <p14:creationId xmlns:p14="http://schemas.microsoft.com/office/powerpoint/2010/main" val="17123977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8145E44-5574-434B-A9A8-6DF56E737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 visszafejthető célok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B8A4336-8517-4AB0-847A-8A968EEE27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838200"/>
            <a:ext cx="7772400" cy="5687144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hu-HU" dirty="0"/>
              <a:t>A magyar menekültjog </a:t>
            </a:r>
            <a:r>
              <a:rPr lang="hu-HU" dirty="0">
                <a:solidFill>
                  <a:srgbClr val="A50021"/>
                </a:solidFill>
              </a:rPr>
              <a:t>hétszeri érdemi változtatása  2015-től </a:t>
            </a:r>
            <a:r>
              <a:rPr lang="hu-HU" dirty="0"/>
              <a:t>szinte kizárólag </a:t>
            </a:r>
            <a:r>
              <a:rPr lang="hu-HU" dirty="0">
                <a:solidFill>
                  <a:srgbClr val="A50021"/>
                </a:solidFill>
              </a:rPr>
              <a:t>belpolitikai célokat </a:t>
            </a:r>
            <a:r>
              <a:rPr lang="hu-HU" dirty="0"/>
              <a:t>szolgál </a:t>
            </a:r>
          </a:p>
          <a:p>
            <a:pPr>
              <a:lnSpc>
                <a:spcPct val="150000"/>
              </a:lnSpc>
            </a:pPr>
            <a:r>
              <a:rPr lang="hu-HU" dirty="0"/>
              <a:t>A </a:t>
            </a:r>
            <a:r>
              <a:rPr lang="hu-HU" dirty="0">
                <a:solidFill>
                  <a:srgbClr val="A50021"/>
                </a:solidFill>
              </a:rPr>
              <a:t>menekültek </a:t>
            </a:r>
            <a:r>
              <a:rPr lang="hu-HU" dirty="0"/>
              <a:t>(és egyéb migránsok) </a:t>
            </a:r>
            <a:r>
              <a:rPr lang="hu-HU" dirty="0">
                <a:solidFill>
                  <a:srgbClr val="A50021"/>
                </a:solidFill>
              </a:rPr>
              <a:t>egy</a:t>
            </a:r>
            <a:r>
              <a:rPr lang="hu-HU" dirty="0"/>
              <a:t> működési </a:t>
            </a:r>
            <a:r>
              <a:rPr lang="hu-HU" dirty="0">
                <a:solidFill>
                  <a:srgbClr val="A50021"/>
                </a:solidFill>
              </a:rPr>
              <a:t>modell</a:t>
            </a:r>
            <a:r>
              <a:rPr lang="hu-HU" dirty="0"/>
              <a:t> </a:t>
            </a:r>
            <a:r>
              <a:rPr lang="hu-HU" dirty="0">
                <a:solidFill>
                  <a:srgbClr val="A50021"/>
                </a:solidFill>
              </a:rPr>
              <a:t>kellékei</a:t>
            </a:r>
            <a:r>
              <a:rPr lang="hu-HU" dirty="0"/>
              <a:t>.</a:t>
            </a:r>
          </a:p>
          <a:p>
            <a:pPr>
              <a:lnSpc>
                <a:spcPct val="150000"/>
              </a:lnSpc>
            </a:pPr>
            <a:r>
              <a:rPr lang="hu-HU" dirty="0"/>
              <a:t>A modell egyszerű: </a:t>
            </a:r>
            <a:r>
              <a:rPr lang="hu-HU" dirty="0">
                <a:solidFill>
                  <a:srgbClr val="A50021"/>
                </a:solidFill>
              </a:rPr>
              <a:t>teremts ellenfelet</a:t>
            </a:r>
            <a:r>
              <a:rPr lang="hu-HU" dirty="0"/>
              <a:t>/ellenséget – az állam túlhatalmát kihasználva </a:t>
            </a:r>
            <a:r>
              <a:rPr lang="hu-HU" dirty="0">
                <a:solidFill>
                  <a:srgbClr val="A50021"/>
                </a:solidFill>
              </a:rPr>
              <a:t>szorítsd sarokba</a:t>
            </a:r>
            <a:r>
              <a:rPr lang="hu-HU" dirty="0"/>
              <a:t>, </a:t>
            </a:r>
            <a:r>
              <a:rPr lang="hu-HU" dirty="0">
                <a:solidFill>
                  <a:srgbClr val="A50021"/>
                </a:solidFill>
              </a:rPr>
              <a:t>jelents győzelmet </a:t>
            </a:r>
            <a:r>
              <a:rPr lang="hu-HU" dirty="0"/>
              <a:t>– seperd be a </a:t>
            </a:r>
            <a:r>
              <a:rPr lang="hu-HU" dirty="0">
                <a:solidFill>
                  <a:srgbClr val="C00000"/>
                </a:solidFill>
              </a:rPr>
              <a:t>n</a:t>
            </a:r>
            <a:r>
              <a:rPr lang="hu-HU" dirty="0">
                <a:solidFill>
                  <a:srgbClr val="A50021"/>
                </a:solidFill>
              </a:rPr>
              <a:t>épszerűség-növekedés</a:t>
            </a:r>
            <a:r>
              <a:rPr lang="hu-HU" dirty="0"/>
              <a:t>t</a:t>
            </a:r>
          </a:p>
          <a:p>
            <a:pPr>
              <a:lnSpc>
                <a:spcPct val="150000"/>
              </a:lnSpc>
            </a:pPr>
            <a:r>
              <a:rPr lang="hu-HU" dirty="0"/>
              <a:t>Választott ellenfelek: hitelező bankok  –  multinacionális élelmiszer-láncok  – közműszolgáltatok (a rezsiszörny) – (irreguláris) migránsok</a:t>
            </a:r>
          </a:p>
          <a:p>
            <a:pPr>
              <a:lnSpc>
                <a:spcPct val="150000"/>
              </a:lnSpc>
            </a:pPr>
            <a:r>
              <a:rPr lang="hu-HU" dirty="0"/>
              <a:t>A menekülőkről folyó </a:t>
            </a:r>
            <a:r>
              <a:rPr lang="hu-HU" dirty="0">
                <a:solidFill>
                  <a:srgbClr val="A50021"/>
                </a:solidFill>
              </a:rPr>
              <a:t>diskurzus</a:t>
            </a:r>
            <a:r>
              <a:rPr lang="hu-HU" dirty="0"/>
              <a:t> </a:t>
            </a:r>
            <a:r>
              <a:rPr lang="hu-HU" dirty="0">
                <a:solidFill>
                  <a:srgbClr val="A50021"/>
                </a:solidFill>
              </a:rPr>
              <a:t>semmibe veszi méltóságukat, emberi jogaikat, cselekvő énjüket</a:t>
            </a:r>
            <a:r>
              <a:rPr lang="hu-HU" dirty="0"/>
              <a:t>: </a:t>
            </a:r>
            <a:r>
              <a:rPr lang="hu-HU" dirty="0">
                <a:solidFill>
                  <a:srgbClr val="A50021"/>
                </a:solidFill>
              </a:rPr>
              <a:t>totális eltárgyiasítással és kommodifikációval jár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7741022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4"/>
          <p:cNvSpPr>
            <a:spLocks noGrp="1"/>
          </p:cNvSpPr>
          <p:nvPr>
            <p:ph type="title"/>
          </p:nvPr>
        </p:nvSpPr>
        <p:spPr>
          <a:xfrm>
            <a:off x="349188" y="130622"/>
            <a:ext cx="8229600" cy="1426170"/>
          </a:xfrm>
        </p:spPr>
        <p:txBody>
          <a:bodyPr/>
          <a:lstStyle/>
          <a:p>
            <a:r>
              <a:rPr lang="hu-HU" sz="3200" b="0" dirty="0">
                <a:solidFill>
                  <a:srgbClr val="541A1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Mit csinál 2015-2018-ban a magyar állam a menekülteknek nyújtott védelem helyett</a:t>
            </a:r>
            <a:r>
              <a:rPr lang="hu-HU" sz="3200" dirty="0">
                <a:solidFill>
                  <a:srgbClr val="541A1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</p:txBody>
      </p:sp>
      <p:sp>
        <p:nvSpPr>
          <p:cNvPr id="9" name="Lekerekített téglalap 8"/>
          <p:cNvSpPr/>
          <p:nvPr/>
        </p:nvSpPr>
        <p:spPr>
          <a:xfrm>
            <a:off x="80237" y="1809809"/>
            <a:ext cx="2088232" cy="1152128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rgbClr val="541A1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</a:t>
            </a:r>
          </a:p>
          <a:p>
            <a:pPr algn="ctr"/>
            <a:r>
              <a:rPr lang="hu-HU" dirty="0">
                <a:solidFill>
                  <a:srgbClr val="541A1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TAGADÁSBAN VAN</a:t>
            </a:r>
          </a:p>
        </p:txBody>
      </p:sp>
      <p:sp>
        <p:nvSpPr>
          <p:cNvPr id="10" name="Lekerekített téglalap 9"/>
          <p:cNvSpPr/>
          <p:nvPr/>
        </p:nvSpPr>
        <p:spPr>
          <a:xfrm>
            <a:off x="3347864" y="5354169"/>
            <a:ext cx="2088232" cy="1152128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rgbClr val="541A1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</a:t>
            </a:r>
          </a:p>
          <a:p>
            <a:pPr algn="ctr"/>
            <a:r>
              <a:rPr lang="hu-HU" dirty="0">
                <a:solidFill>
                  <a:srgbClr val="541A1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BÜNTET</a:t>
            </a:r>
          </a:p>
        </p:txBody>
      </p:sp>
      <p:sp>
        <p:nvSpPr>
          <p:cNvPr id="11" name="Lekerekített téglalap 10"/>
          <p:cNvSpPr/>
          <p:nvPr/>
        </p:nvSpPr>
        <p:spPr>
          <a:xfrm>
            <a:off x="414110" y="3234834"/>
            <a:ext cx="2088232" cy="1346293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rgbClr val="541A1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</a:t>
            </a:r>
          </a:p>
          <a:p>
            <a:pPr algn="ctr"/>
            <a:r>
              <a:rPr lang="hu-HU" dirty="0">
                <a:solidFill>
                  <a:srgbClr val="541A1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ELRETTENT</a:t>
            </a:r>
          </a:p>
        </p:txBody>
      </p:sp>
      <p:sp>
        <p:nvSpPr>
          <p:cNvPr id="12" name="Lekerekített téglalap 11"/>
          <p:cNvSpPr/>
          <p:nvPr/>
        </p:nvSpPr>
        <p:spPr>
          <a:xfrm>
            <a:off x="1043608" y="5085184"/>
            <a:ext cx="2088232" cy="1152128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rgbClr val="541A1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</a:t>
            </a:r>
          </a:p>
          <a:p>
            <a:pPr algn="ctr"/>
            <a:r>
              <a:rPr lang="hu-HU" dirty="0">
                <a:solidFill>
                  <a:srgbClr val="541A1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OBSTRUÁL</a:t>
            </a:r>
          </a:p>
        </p:txBody>
      </p:sp>
      <p:sp>
        <p:nvSpPr>
          <p:cNvPr id="13" name="Lekerekített téglalap 12"/>
          <p:cNvSpPr/>
          <p:nvPr/>
        </p:nvSpPr>
        <p:spPr>
          <a:xfrm>
            <a:off x="5655648" y="5047518"/>
            <a:ext cx="2530623" cy="130279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rgbClr val="541A1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5.</a:t>
            </a:r>
          </a:p>
          <a:p>
            <a:pPr algn="ctr"/>
            <a:r>
              <a:rPr lang="hu-HU" dirty="0">
                <a:solidFill>
                  <a:srgbClr val="541A1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POTYÁZIK – NEM SZOLIDÁRIS</a:t>
            </a:r>
          </a:p>
        </p:txBody>
      </p:sp>
      <p:cxnSp>
        <p:nvCxnSpPr>
          <p:cNvPr id="15" name="Egyenes összekötő nyíllal 14"/>
          <p:cNvCxnSpPr>
            <a:stCxn id="5" idx="2"/>
            <a:endCxn id="9" idx="0"/>
          </p:cNvCxnSpPr>
          <p:nvPr/>
        </p:nvCxnSpPr>
        <p:spPr>
          <a:xfrm flipH="1">
            <a:off x="1124353" y="1556792"/>
            <a:ext cx="3339635" cy="253017"/>
          </a:xfrm>
          <a:prstGeom prst="straightConnector1">
            <a:avLst/>
          </a:prstGeom>
          <a:ln w="38100">
            <a:solidFill>
              <a:schemeClr val="bg2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Egyenes összekötő nyíllal 15"/>
          <p:cNvCxnSpPr>
            <a:cxnSpLocks/>
            <a:stCxn id="5" idx="2"/>
            <a:endCxn id="11" idx="3"/>
          </p:cNvCxnSpPr>
          <p:nvPr/>
        </p:nvCxnSpPr>
        <p:spPr>
          <a:xfrm flipH="1">
            <a:off x="2502342" y="1556792"/>
            <a:ext cx="1961646" cy="2351189"/>
          </a:xfrm>
          <a:prstGeom prst="straightConnector1">
            <a:avLst/>
          </a:prstGeom>
          <a:ln w="38100">
            <a:solidFill>
              <a:schemeClr val="bg2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Egyenes összekötő nyíllal 16"/>
          <p:cNvCxnSpPr>
            <a:stCxn id="5" idx="2"/>
            <a:endCxn id="12" idx="0"/>
          </p:cNvCxnSpPr>
          <p:nvPr/>
        </p:nvCxnSpPr>
        <p:spPr>
          <a:xfrm flipH="1">
            <a:off x="2087724" y="1556792"/>
            <a:ext cx="2376264" cy="3528392"/>
          </a:xfrm>
          <a:prstGeom prst="straightConnector1">
            <a:avLst/>
          </a:prstGeom>
          <a:ln w="38100">
            <a:solidFill>
              <a:schemeClr val="bg2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gyenes összekötő nyíllal 17"/>
          <p:cNvCxnSpPr>
            <a:stCxn id="5" idx="2"/>
            <a:endCxn id="10" idx="0"/>
          </p:cNvCxnSpPr>
          <p:nvPr/>
        </p:nvCxnSpPr>
        <p:spPr>
          <a:xfrm flipH="1">
            <a:off x="4391980" y="1556792"/>
            <a:ext cx="72008" cy="3797377"/>
          </a:xfrm>
          <a:prstGeom prst="straightConnector1">
            <a:avLst/>
          </a:prstGeom>
          <a:ln w="38100">
            <a:solidFill>
              <a:schemeClr val="bg2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gyenes összekötő nyíllal 18"/>
          <p:cNvCxnSpPr>
            <a:cxnSpLocks/>
            <a:stCxn id="5" idx="2"/>
            <a:endCxn id="13" idx="0"/>
          </p:cNvCxnSpPr>
          <p:nvPr/>
        </p:nvCxnSpPr>
        <p:spPr>
          <a:xfrm>
            <a:off x="4463988" y="1556792"/>
            <a:ext cx="2456972" cy="3490726"/>
          </a:xfrm>
          <a:prstGeom prst="straightConnector1">
            <a:avLst/>
          </a:prstGeom>
          <a:ln w="38100">
            <a:solidFill>
              <a:schemeClr val="bg2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Lekerekített téglalap 19"/>
          <p:cNvSpPr/>
          <p:nvPr/>
        </p:nvSpPr>
        <p:spPr>
          <a:xfrm>
            <a:off x="6875898" y="1816085"/>
            <a:ext cx="2088232" cy="1227460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>
                <a:solidFill>
                  <a:srgbClr val="541A1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7.</a:t>
            </a:r>
            <a:endParaRPr lang="hu-HU" dirty="0">
              <a:solidFill>
                <a:srgbClr val="541A1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hu-HU">
                <a:solidFill>
                  <a:srgbClr val="541A1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Gyűlöletet szít</a:t>
            </a:r>
            <a:endParaRPr lang="hu-HU" dirty="0">
              <a:solidFill>
                <a:srgbClr val="541A1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1" name="Egyenes összekötő nyíllal 20"/>
          <p:cNvCxnSpPr>
            <a:cxnSpLocks/>
            <a:stCxn id="5" idx="2"/>
            <a:endCxn id="20" idx="0"/>
          </p:cNvCxnSpPr>
          <p:nvPr/>
        </p:nvCxnSpPr>
        <p:spPr>
          <a:xfrm>
            <a:off x="4463988" y="1556792"/>
            <a:ext cx="3456026" cy="259293"/>
          </a:xfrm>
          <a:prstGeom prst="straightConnector1">
            <a:avLst/>
          </a:prstGeom>
          <a:ln w="38100">
            <a:solidFill>
              <a:schemeClr val="bg2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Lekerekített téglalap 19">
            <a:extLst>
              <a:ext uri="{FF2B5EF4-FFF2-40B4-BE49-F238E27FC236}">
                <a16:creationId xmlns:a16="http://schemas.microsoft.com/office/drawing/2014/main" id="{0DD15167-753F-46D8-9908-5C63762D2799}"/>
              </a:ext>
            </a:extLst>
          </p:cNvPr>
          <p:cNvSpPr/>
          <p:nvPr/>
        </p:nvSpPr>
        <p:spPr>
          <a:xfrm>
            <a:off x="6660232" y="3431801"/>
            <a:ext cx="2088232" cy="1227460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 dirty="0">
              <a:solidFill>
                <a:srgbClr val="541A1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hu-HU" dirty="0">
                <a:solidFill>
                  <a:srgbClr val="541A1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6.</a:t>
            </a:r>
          </a:p>
          <a:p>
            <a:pPr algn="ctr"/>
            <a:r>
              <a:rPr lang="hu-HU" dirty="0">
                <a:solidFill>
                  <a:srgbClr val="541A1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 ÉS  HAZAI JOGOT SÉRT</a:t>
            </a:r>
            <a:br>
              <a:rPr lang="hu-HU" dirty="0">
                <a:solidFill>
                  <a:srgbClr val="541A1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hu-HU" dirty="0">
              <a:solidFill>
                <a:srgbClr val="541A1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3" name="Egyenes összekötő nyíllal 22">
            <a:extLst>
              <a:ext uri="{FF2B5EF4-FFF2-40B4-BE49-F238E27FC236}">
                <a16:creationId xmlns:a16="http://schemas.microsoft.com/office/drawing/2014/main" id="{FF1DEA7C-0AF6-4550-AFB5-3955F6870DCF}"/>
              </a:ext>
            </a:extLst>
          </p:cNvPr>
          <p:cNvCxnSpPr>
            <a:cxnSpLocks/>
            <a:stCxn id="5" idx="2"/>
            <a:endCxn id="22" idx="1"/>
          </p:cNvCxnSpPr>
          <p:nvPr/>
        </p:nvCxnSpPr>
        <p:spPr>
          <a:xfrm>
            <a:off x="4463988" y="1556792"/>
            <a:ext cx="2196244" cy="2488739"/>
          </a:xfrm>
          <a:prstGeom prst="straightConnector1">
            <a:avLst/>
          </a:prstGeom>
          <a:ln w="38100">
            <a:solidFill>
              <a:schemeClr val="bg2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1145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Embertelen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836712"/>
            <a:ext cx="8276456" cy="5832648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hu-HU" sz="1800" dirty="0">
                <a:solidFill>
                  <a:srgbClr val="A50021"/>
                </a:solidFill>
              </a:rPr>
              <a:t>A menekült </a:t>
            </a:r>
            <a:r>
              <a:rPr lang="hu-HU" sz="1800" dirty="0">
                <a:solidFill>
                  <a:srgbClr val="C00000"/>
                </a:solidFill>
              </a:rPr>
              <a:t>mivolt tagadása</a:t>
            </a:r>
            <a:r>
              <a:rPr lang="hu-HU" sz="1800" dirty="0"/>
              <a:t>, az „illegális bevándorló”, „illegális migráns” kifejezés használata. (A menekülőnek jog van okmányok nélkül belépni, lépése irreguláris, de nem illegális)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hu-HU" sz="1800" dirty="0"/>
              <a:t>Az irreguláris vándorok kollektív </a:t>
            </a:r>
            <a:r>
              <a:rPr lang="hu-HU" sz="1800" dirty="0">
                <a:solidFill>
                  <a:srgbClr val="A50021"/>
                </a:solidFill>
              </a:rPr>
              <a:t>stigmaitizálása,</a:t>
            </a:r>
            <a:r>
              <a:rPr lang="hu-HU" sz="1800" dirty="0"/>
              <a:t> potenciális terroristaként, bűnözőként.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hu-HU" sz="1800" dirty="0"/>
              <a:t>A diskurzus </a:t>
            </a:r>
            <a:r>
              <a:rPr lang="hu-HU" sz="1800" dirty="0">
                <a:solidFill>
                  <a:srgbClr val="A50021"/>
                </a:solidFill>
              </a:rPr>
              <a:t>nyílt rasszizmusa és vallási fensőbbsége</a:t>
            </a:r>
            <a:r>
              <a:rPr lang="hu-HU" sz="1800" dirty="0"/>
              <a:t>. (Az afrikaiak veszélyesek, az iszlám önmagában fenyegető)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hu-HU" sz="1800" dirty="0"/>
              <a:t>A </a:t>
            </a:r>
            <a:r>
              <a:rPr lang="hu-HU" sz="1800" dirty="0">
                <a:solidFill>
                  <a:srgbClr val="A50021"/>
                </a:solidFill>
              </a:rPr>
              <a:t>bánásmód az érkezőkkel 2015-ben</a:t>
            </a:r>
            <a:r>
              <a:rPr lang="hu-HU" sz="1800" dirty="0"/>
              <a:t>, mesterséges feltorlasztásuk a </a:t>
            </a:r>
            <a:r>
              <a:rPr lang="hu-HU" sz="1800" dirty="0">
                <a:solidFill>
                  <a:srgbClr val="A50021"/>
                </a:solidFill>
              </a:rPr>
              <a:t>pályaudvarokon</a:t>
            </a:r>
            <a:r>
              <a:rPr lang="hu-HU" sz="1800" dirty="0"/>
              <a:t>, s a </a:t>
            </a:r>
            <a:r>
              <a:rPr lang="hu-HU" sz="1800" dirty="0">
                <a:solidFill>
                  <a:srgbClr val="A50021"/>
                </a:solidFill>
              </a:rPr>
              <a:t>mai</a:t>
            </a:r>
            <a:r>
              <a:rPr lang="hu-HU" sz="1800" dirty="0"/>
              <a:t> bánásmód </a:t>
            </a:r>
            <a:r>
              <a:rPr lang="hu-HU" sz="1800" dirty="0">
                <a:solidFill>
                  <a:srgbClr val="A50021"/>
                </a:solidFill>
              </a:rPr>
              <a:t>a tranzit-zónába </a:t>
            </a:r>
            <a:br>
              <a:rPr lang="hu-HU" sz="1800" dirty="0">
                <a:solidFill>
                  <a:srgbClr val="A50021"/>
                </a:solidFill>
              </a:rPr>
            </a:br>
            <a:r>
              <a:rPr lang="hu-HU" sz="1800" dirty="0">
                <a:solidFill>
                  <a:srgbClr val="A50021"/>
                </a:solidFill>
              </a:rPr>
              <a:t>bejutásra várókkal.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hu-HU" sz="1800" dirty="0">
                <a:solidFill>
                  <a:srgbClr val="A50021"/>
                </a:solidFill>
              </a:rPr>
              <a:t>A befogadó állomások, </a:t>
            </a:r>
            <a:r>
              <a:rPr lang="hu-HU" sz="1800" dirty="0">
                <a:solidFill>
                  <a:schemeClr val="tx1"/>
                </a:solidFill>
              </a:rPr>
              <a:t>(pl. Debrecen,</a:t>
            </a:r>
            <a:br>
              <a:rPr lang="hu-HU" sz="1800" dirty="0">
                <a:solidFill>
                  <a:schemeClr val="tx1"/>
                </a:solidFill>
              </a:rPr>
            </a:br>
            <a:r>
              <a:rPr lang="hu-HU" sz="1800" dirty="0">
                <a:solidFill>
                  <a:schemeClr val="tx1"/>
                </a:solidFill>
              </a:rPr>
              <a:t> Bicske) bezárása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hu-HU" sz="1800" dirty="0">
                <a:solidFill>
                  <a:schemeClr val="tx1"/>
                </a:solidFill>
              </a:rPr>
              <a:t>A rendes eljárásban </a:t>
            </a:r>
            <a:r>
              <a:rPr lang="hu-HU" sz="1800" dirty="0">
                <a:solidFill>
                  <a:srgbClr val="A50021"/>
                </a:solidFill>
              </a:rPr>
              <a:t>a menekült-</a:t>
            </a:r>
            <a:br>
              <a:rPr lang="hu-HU" sz="1800" dirty="0">
                <a:solidFill>
                  <a:srgbClr val="A50021"/>
                </a:solidFill>
              </a:rPr>
            </a:br>
            <a:r>
              <a:rPr lang="hu-HU" sz="1800" dirty="0">
                <a:solidFill>
                  <a:srgbClr val="A50021"/>
                </a:solidFill>
              </a:rPr>
              <a:t>ügyi őrizet széleskörű alkalmazása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hu-HU" sz="1800" dirty="0"/>
              <a:t>Az </a:t>
            </a:r>
            <a:r>
              <a:rPr lang="hu-HU" sz="1800" dirty="0">
                <a:solidFill>
                  <a:srgbClr val="A50021"/>
                </a:solidFill>
              </a:rPr>
              <a:t>integráció megtagadása </a:t>
            </a:r>
            <a:r>
              <a:rPr lang="hu-HU" sz="1800" dirty="0"/>
              <a:t>a </a:t>
            </a:r>
            <a:br>
              <a:rPr lang="hu-HU" sz="1800" dirty="0"/>
            </a:br>
            <a:r>
              <a:rPr lang="hu-HU" sz="1800" dirty="0"/>
              <a:t> 	30. nap után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hu-HU" sz="1800" dirty="0"/>
              <a:t>A harmadik országokból érkezendő</a:t>
            </a:r>
            <a:br>
              <a:rPr lang="hu-HU" sz="1800" dirty="0"/>
            </a:br>
            <a:r>
              <a:rPr lang="hu-HU" sz="1800" dirty="0"/>
              <a:t>menekültek átvételétől elzárkózás </a:t>
            </a:r>
            <a:br>
              <a:rPr lang="hu-HU" sz="1800" dirty="0"/>
            </a:br>
            <a:r>
              <a:rPr lang="hu-HU" sz="1800" dirty="0"/>
              <a:t>(</a:t>
            </a:r>
            <a:r>
              <a:rPr lang="hu-HU" sz="1800" dirty="0">
                <a:solidFill>
                  <a:srgbClr val="C00000"/>
                </a:solidFill>
              </a:rPr>
              <a:t>Az áttelepítés </a:t>
            </a:r>
            <a:r>
              <a:rPr lang="hu-HU" sz="1800" dirty="0"/>
              <a:t>/resettlement/ </a:t>
            </a:r>
            <a:r>
              <a:rPr lang="hu-HU" sz="1800" dirty="0">
                <a:solidFill>
                  <a:srgbClr val="C00000"/>
                </a:solidFill>
              </a:rPr>
              <a:t>megtagadása</a:t>
            </a:r>
            <a:r>
              <a:rPr lang="hu-HU" sz="1800" dirty="0"/>
              <a:t>)</a:t>
            </a:r>
          </a:p>
        </p:txBody>
      </p:sp>
      <p:sp>
        <p:nvSpPr>
          <p:cNvPr id="4" name="TextBox 3"/>
          <p:cNvSpPr txBox="1"/>
          <p:nvPr/>
        </p:nvSpPr>
        <p:spPr>
          <a:xfrm rot="20638676">
            <a:off x="4025657" y="3552396"/>
            <a:ext cx="504056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>
                <a:solidFill>
                  <a:srgbClr val="A50021"/>
                </a:solidFill>
                <a:latin typeface="Calibri" panose="020F0502020204030204" pitchFamily="34" charset="0"/>
              </a:rPr>
              <a:t>Mr</a:t>
            </a:r>
            <a:r>
              <a:rPr lang="en-US" sz="1400" dirty="0">
                <a:solidFill>
                  <a:srgbClr val="A50021"/>
                </a:solidFill>
                <a:latin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rgbClr val="A50021"/>
                </a:solidFill>
                <a:latin typeface="Calibri" panose="020F0502020204030204" pitchFamily="34" charset="0"/>
              </a:rPr>
              <a:t>Orbán's</a:t>
            </a:r>
            <a:r>
              <a:rPr lang="en-US" sz="1400" dirty="0">
                <a:solidFill>
                  <a:srgbClr val="A50021"/>
                </a:solidFill>
                <a:latin typeface="Calibri" panose="020F0502020204030204" pitchFamily="34" charset="0"/>
              </a:rPr>
              <a:t> speech </a:t>
            </a:r>
            <a:r>
              <a:rPr lang="en-US" sz="1400" dirty="0">
                <a:latin typeface="Calibri" panose="020F0502020204030204" pitchFamily="34" charset="0"/>
              </a:rPr>
              <a:t>on 8 February </a:t>
            </a:r>
            <a:r>
              <a:rPr lang="hu-HU" sz="1400" dirty="0">
                <a:latin typeface="Calibri" panose="020F0502020204030204" pitchFamily="34" charset="0"/>
              </a:rPr>
              <a:t>[2018] </a:t>
            </a:r>
            <a:r>
              <a:rPr lang="en-US" sz="1400" dirty="0">
                <a:latin typeface="Calibri" panose="020F0502020204030204" pitchFamily="34" charset="0"/>
              </a:rPr>
              <a:t>to a group of city councils </a:t>
            </a:r>
            <a:r>
              <a:rPr lang="en-US" sz="1400" dirty="0">
                <a:solidFill>
                  <a:srgbClr val="A50021"/>
                </a:solidFill>
                <a:latin typeface="Calibri" panose="020F0502020204030204" pitchFamily="34" charset="0"/>
              </a:rPr>
              <a:t>was a clear-cut statement of racism. It is</a:t>
            </a:r>
            <a:r>
              <a:rPr lang="hu-HU" sz="1400" dirty="0">
                <a:solidFill>
                  <a:srgbClr val="A50021"/>
                </a:solidFill>
                <a:latin typeface="Calibri" panose="020F0502020204030204" pitchFamily="34" charset="0"/>
              </a:rPr>
              <a:t> </a:t>
            </a:r>
            <a:r>
              <a:rPr lang="en-US" sz="1400" dirty="0">
                <a:solidFill>
                  <a:srgbClr val="A50021"/>
                </a:solidFill>
                <a:latin typeface="Calibri" panose="020F0502020204030204" pitchFamily="34" charset="0"/>
              </a:rPr>
              <a:t>an insult to every African, Asian, Middle Eastern or Latin American woman, man and child. The belief</a:t>
            </a:r>
            <a:r>
              <a:rPr lang="hu-HU" sz="1400" dirty="0">
                <a:solidFill>
                  <a:srgbClr val="A50021"/>
                </a:solidFill>
                <a:latin typeface="Calibri" panose="020F0502020204030204" pitchFamily="34" charset="0"/>
              </a:rPr>
              <a:t> </a:t>
            </a:r>
            <a:r>
              <a:rPr lang="en-US" sz="1400" dirty="0">
                <a:solidFill>
                  <a:srgbClr val="A50021"/>
                </a:solidFill>
                <a:latin typeface="Calibri" panose="020F0502020204030204" pitchFamily="34" charset="0"/>
              </a:rPr>
              <a:t>that mixing races creates an ineradicable and damaging taint </a:t>
            </a:r>
            <a:r>
              <a:rPr lang="en-US" sz="1400" dirty="0">
                <a:latin typeface="Calibri" panose="020F0502020204030204" pitchFamily="34" charset="0"/>
              </a:rPr>
              <a:t>was once </a:t>
            </a:r>
            <a:r>
              <a:rPr lang="hu-HU" sz="1400" dirty="0">
                <a:latin typeface="Calibri" panose="020F0502020204030204" pitchFamily="34" charset="0"/>
              </a:rPr>
              <a:t>…</a:t>
            </a:r>
            <a:r>
              <a:rPr lang="en-US" sz="1400" dirty="0">
                <a:latin typeface="Calibri" panose="020F0502020204030204" pitchFamily="34" charset="0"/>
              </a:rPr>
              <a:t>But that era is long dead – or should be. To hear it</a:t>
            </a:r>
            <a:r>
              <a:rPr lang="hu-HU" sz="1400" dirty="0">
                <a:latin typeface="Calibri" panose="020F0502020204030204" pitchFamily="34" charset="0"/>
              </a:rPr>
              <a:t> </a:t>
            </a:r>
            <a:r>
              <a:rPr lang="en-US" sz="1400" dirty="0">
                <a:latin typeface="Calibri" panose="020F0502020204030204" pitchFamily="34" charset="0"/>
              </a:rPr>
              <a:t>unabashedly expressed by the leader of a modern, European Union country should outrage every one</a:t>
            </a:r>
            <a:r>
              <a:rPr lang="hu-HU" sz="1400" dirty="0">
                <a:latin typeface="Calibri" panose="020F0502020204030204" pitchFamily="34" charset="0"/>
              </a:rPr>
              <a:t> </a:t>
            </a:r>
            <a:r>
              <a:rPr lang="en-US" sz="1400" dirty="0">
                <a:latin typeface="Calibri" panose="020F0502020204030204" pitchFamily="34" charset="0"/>
              </a:rPr>
              <a:t>of us.</a:t>
            </a:r>
            <a:endParaRPr lang="hu-HU" sz="1400" dirty="0">
              <a:latin typeface="Calibri" panose="020F0502020204030204" pitchFamily="34" charset="0"/>
            </a:endParaRPr>
          </a:p>
          <a:p>
            <a:r>
              <a:rPr lang="en-US" sz="1400" i="1" dirty="0">
                <a:latin typeface="Calibri" panose="020F0502020204030204" pitchFamily="34" charset="0"/>
              </a:rPr>
              <a:t>Hungary: Opinion Editorial by UN High Commissioner for Human Rights </a:t>
            </a:r>
            <a:r>
              <a:rPr lang="en-US" sz="1400" i="1" dirty="0" err="1">
                <a:solidFill>
                  <a:srgbClr val="A50021"/>
                </a:solidFill>
                <a:latin typeface="Calibri" panose="020F0502020204030204" pitchFamily="34" charset="0"/>
              </a:rPr>
              <a:t>Zeid</a:t>
            </a:r>
            <a:r>
              <a:rPr lang="hu-HU" sz="1400" i="1" dirty="0">
                <a:solidFill>
                  <a:srgbClr val="A50021"/>
                </a:solidFill>
                <a:latin typeface="Calibri" panose="020F0502020204030204" pitchFamily="34" charset="0"/>
              </a:rPr>
              <a:t> </a:t>
            </a:r>
            <a:r>
              <a:rPr lang="en-GB" sz="1400" i="1" dirty="0" err="1">
                <a:solidFill>
                  <a:srgbClr val="A50021"/>
                </a:solidFill>
                <a:latin typeface="Calibri" panose="020F0502020204030204" pitchFamily="34" charset="0"/>
              </a:rPr>
              <a:t>Ra'ad</a:t>
            </a:r>
            <a:r>
              <a:rPr lang="en-GB" sz="1400" i="1" dirty="0">
                <a:solidFill>
                  <a:srgbClr val="A50021"/>
                </a:solidFill>
                <a:latin typeface="Calibri" panose="020F0502020204030204" pitchFamily="34" charset="0"/>
              </a:rPr>
              <a:t> Al Hussein</a:t>
            </a:r>
            <a:r>
              <a:rPr lang="hu-HU" sz="1400" i="1" dirty="0">
                <a:solidFill>
                  <a:srgbClr val="A50021"/>
                </a:solidFill>
                <a:latin typeface="Calibri" panose="020F0502020204030204" pitchFamily="34" charset="0"/>
              </a:rPr>
              <a:t>,</a:t>
            </a:r>
            <a:r>
              <a:rPr lang="hu-HU" sz="1400" dirty="0">
                <a:solidFill>
                  <a:srgbClr val="A50021"/>
                </a:solidFill>
                <a:latin typeface="Calibri" panose="020F0502020204030204" pitchFamily="34" charset="0"/>
              </a:rPr>
              <a:t> [</a:t>
            </a:r>
            <a:r>
              <a:rPr lang="hu-HU" sz="1400" dirty="0">
                <a:latin typeface="Calibri" panose="020F0502020204030204" pitchFamily="34" charset="0"/>
              </a:rPr>
              <a:t>az ENSZ Emberi jogi főbiztosa], 2018 március 7.</a:t>
            </a:r>
            <a:endParaRPr lang="en-GB" sz="14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75831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9030233" cy="752128"/>
          </a:xfrm>
        </p:spPr>
        <p:txBody>
          <a:bodyPr/>
          <a:lstStyle/>
          <a:p>
            <a:r>
              <a:rPr lang="hu-HU" sz="2000" dirty="0"/>
              <a:t>JOGSÉRTŐ / NEMZETKÖZI JOG (NKJ), EU JOG (EU), MAGYAR JOG (MJ)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980728"/>
            <a:ext cx="7920880" cy="5616624"/>
          </a:xfrm>
        </p:spPr>
        <p:txBody>
          <a:bodyPr>
            <a:normAutofit fontScale="85000" lnSpcReduction="20000"/>
          </a:bodyPr>
          <a:lstStyle/>
          <a:p>
            <a:pPr marL="457200" indent="-457200">
              <a:lnSpc>
                <a:spcPct val="170000"/>
              </a:lnSpc>
              <a:buFont typeface="+mj-lt"/>
              <a:buAutoNum type="arabicPeriod"/>
            </a:pPr>
            <a:r>
              <a:rPr lang="hu-HU" sz="2000" dirty="0"/>
              <a:t>Már </a:t>
            </a:r>
            <a:r>
              <a:rPr lang="hu-HU" sz="2000" dirty="0">
                <a:solidFill>
                  <a:srgbClr val="C00000"/>
                </a:solidFill>
              </a:rPr>
              <a:t>kötelezettségszegési eljárás indult</a:t>
            </a:r>
            <a:br>
              <a:rPr lang="hu-HU" sz="2000" dirty="0"/>
            </a:br>
            <a:r>
              <a:rPr lang="hu-HU" sz="2000" dirty="0"/>
              <a:t>	A) </a:t>
            </a:r>
            <a:r>
              <a:rPr lang="hu-HU" sz="2000" dirty="0">
                <a:solidFill>
                  <a:srgbClr val="C00000"/>
                </a:solidFill>
              </a:rPr>
              <a:t>Az áthelyezési </a:t>
            </a:r>
            <a:r>
              <a:rPr lang="hu-HU" sz="2000" dirty="0"/>
              <a:t>(relocation) </a:t>
            </a:r>
            <a:r>
              <a:rPr lang="hu-HU" sz="2000" dirty="0">
                <a:solidFill>
                  <a:srgbClr val="C00000"/>
                </a:solidFill>
              </a:rPr>
              <a:t>döntés végre-nem-hajtása</a:t>
            </a:r>
            <a:r>
              <a:rPr lang="hu-HU" sz="2000" dirty="0"/>
              <a:t> miatt. (EU) A bíróság a Magyarország által indított perben kimondta, hogy M.o. köteles lett volna áthelyezni. (2017 szeptember 6). A kötelezettség-szegési eljárás még zajlik.</a:t>
            </a:r>
          </a:p>
          <a:p>
            <a:pPr marL="0" indent="0">
              <a:lnSpc>
                <a:spcPct val="170000"/>
              </a:lnSpc>
            </a:pPr>
            <a:r>
              <a:rPr lang="hu-HU" sz="2000" dirty="0"/>
              <a:t>	B) A menedékjogi </a:t>
            </a:r>
            <a:r>
              <a:rPr lang="hu-HU" sz="2000" dirty="0">
                <a:solidFill>
                  <a:srgbClr val="C00000"/>
                </a:solidFill>
              </a:rPr>
              <a:t>eljárás és a befogadási körülmények </a:t>
            </a:r>
            <a:r>
              <a:rPr lang="hu-HU" sz="2000" dirty="0"/>
              <a:t>miatt (EU és		 NKJ)</a:t>
            </a:r>
          </a:p>
          <a:p>
            <a:pPr marL="1714500" lvl="3" indent="-457200">
              <a:lnSpc>
                <a:spcPct val="120000"/>
              </a:lnSpc>
              <a:buFont typeface="+mj-lt"/>
              <a:buAutoNum type="alphaLcParenR"/>
            </a:pPr>
            <a:r>
              <a:rPr lang="hu-HU" sz="2000" dirty="0"/>
              <a:t>A büntető eljárásban a fordítás és tolmácsolás részleges hiánya </a:t>
            </a:r>
          </a:p>
          <a:p>
            <a:pPr marL="1714500" lvl="3" indent="-457200">
              <a:lnSpc>
                <a:spcPct val="120000"/>
              </a:lnSpc>
              <a:buFont typeface="+mj-lt"/>
              <a:buAutoNum type="alphaLcParenR"/>
            </a:pPr>
            <a:r>
              <a:rPr lang="hu-HU" sz="2000" dirty="0"/>
              <a:t>A fellebbezés felfüggesztő hatályának hiánya</a:t>
            </a:r>
          </a:p>
          <a:p>
            <a:pPr marL="1714500" lvl="3" indent="-457200">
              <a:lnSpc>
                <a:spcPct val="120000"/>
              </a:lnSpc>
              <a:buFont typeface="+mj-lt"/>
              <a:buAutoNum type="alphaLcParenR"/>
            </a:pPr>
            <a:r>
              <a:rPr lang="hu-HU" sz="2000" dirty="0"/>
              <a:t>Határeljárás (fogvatartás)</a:t>
            </a:r>
          </a:p>
          <a:p>
            <a:pPr marL="1714500" lvl="3" indent="-457200">
              <a:lnSpc>
                <a:spcPct val="120000"/>
              </a:lnSpc>
              <a:buFont typeface="+mj-lt"/>
              <a:buAutoNum type="alphaLcParenR"/>
            </a:pPr>
            <a:r>
              <a:rPr lang="hu-HU" sz="2000" dirty="0"/>
              <a:t>Speciális igényű menedékkérőkkel szembeni bánásmód</a:t>
            </a:r>
          </a:p>
          <a:p>
            <a:pPr marL="1714500" lvl="3" indent="-457200">
              <a:lnSpc>
                <a:spcPct val="120000"/>
              </a:lnSpc>
              <a:buFont typeface="+mj-lt"/>
              <a:buAutoNum type="alphaLcParenR"/>
            </a:pPr>
            <a:r>
              <a:rPr lang="hu-HU" sz="2000" dirty="0"/>
              <a:t>Hatékony jogorvoslat hiánya (rövid határidők)</a:t>
            </a:r>
          </a:p>
          <a:p>
            <a:pPr marL="1714500" lvl="3" indent="-457200">
              <a:lnSpc>
                <a:spcPct val="120000"/>
              </a:lnSpc>
              <a:buFont typeface="+mj-lt"/>
              <a:buAutoNum type="alphaLcParenR"/>
            </a:pPr>
            <a:r>
              <a:rPr lang="hu-HU" sz="2000" dirty="0"/>
              <a:t>Szerbiába visszaküldés</a:t>
            </a:r>
          </a:p>
          <a:p>
            <a:pPr marL="1714500" lvl="3" indent="-457200">
              <a:lnSpc>
                <a:spcPct val="120000"/>
              </a:lnSpc>
              <a:buFont typeface="+mj-lt"/>
              <a:buAutoNum type="alphaLcParenR"/>
            </a:pPr>
            <a:r>
              <a:rPr lang="hu-HU" sz="2000" dirty="0"/>
              <a:t>Kiskorúak fogvatartása</a:t>
            </a:r>
          </a:p>
          <a:p>
            <a:pPr marL="1257300" lvl="3" indent="0">
              <a:lnSpc>
                <a:spcPct val="120000"/>
              </a:lnSpc>
            </a:pPr>
            <a:endParaRPr lang="hu-HU" sz="2000" dirty="0"/>
          </a:p>
          <a:p>
            <a:pPr marL="1257300" lvl="3" indent="0">
              <a:lnSpc>
                <a:spcPct val="120000"/>
              </a:lnSpc>
            </a:pPr>
            <a:endParaRPr lang="hu-HU" sz="1800" dirty="0"/>
          </a:p>
        </p:txBody>
      </p:sp>
    </p:spTree>
    <p:extLst>
      <p:ext uri="{BB962C8B-B14F-4D97-AF65-F5344CB8AC3E}">
        <p14:creationId xmlns:p14="http://schemas.microsoft.com/office/powerpoint/2010/main" val="37641406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87859D1-45F9-44F7-A93D-E3302569C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1600" dirty="0"/>
              <a:t>JOGSÉRTŐ / NEMZETKÖZI JOG (NKJ), EU JOG (EU), MAGYAR JOG (MJ)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8C6E530-7FA4-441B-A004-490651017D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838200"/>
            <a:ext cx="7990656" cy="5831160"/>
          </a:xfrm>
        </p:spPr>
        <p:txBody>
          <a:bodyPr>
            <a:normAutofit fontScale="85000" lnSpcReduction="10000"/>
          </a:bodyPr>
          <a:lstStyle/>
          <a:p>
            <a:pPr marL="1257300" lvl="3" indent="0">
              <a:lnSpc>
                <a:spcPct val="120000"/>
              </a:lnSpc>
            </a:pPr>
            <a:r>
              <a:rPr lang="hu-HU" sz="2000" dirty="0"/>
              <a:t>Új tény nem terjeszthető elő fellebbezés során (időközben eltörölték ezt a korlátot)</a:t>
            </a:r>
            <a:br>
              <a:rPr lang="hu-HU" sz="2000" dirty="0"/>
            </a:br>
            <a:r>
              <a:rPr lang="hu-HU" sz="2000" dirty="0"/>
              <a:t>Bírósági titkár is eljárhat a fellebbezés ügyében (Már nem)</a:t>
            </a:r>
          </a:p>
          <a:p>
            <a:pPr marL="457200" indent="-457200">
              <a:lnSpc>
                <a:spcPct val="170000"/>
              </a:lnSpc>
              <a:buAutoNum type="arabicPeriod" startAt="2"/>
            </a:pPr>
            <a:r>
              <a:rPr lang="hu-HU" sz="2000" dirty="0">
                <a:solidFill>
                  <a:srgbClr val="C00000"/>
                </a:solidFill>
              </a:rPr>
              <a:t>Szerbia biztonságos harmadik</a:t>
            </a:r>
            <a:r>
              <a:rPr lang="hu-HU" sz="2000" dirty="0"/>
              <a:t> országként kezelése (EU, NKJ))</a:t>
            </a:r>
          </a:p>
          <a:p>
            <a:pPr marL="457200" indent="-457200">
              <a:lnSpc>
                <a:spcPct val="170000"/>
              </a:lnSpc>
              <a:buAutoNum type="arabicPeriod" startAt="2"/>
            </a:pPr>
            <a:r>
              <a:rPr lang="hu-HU" sz="2000" dirty="0">
                <a:solidFill>
                  <a:srgbClr val="C00000"/>
                </a:solidFill>
              </a:rPr>
              <a:t>210 ezer ember átutaztatása </a:t>
            </a:r>
            <a:r>
              <a:rPr lang="hu-HU" sz="2000" dirty="0"/>
              <a:t>az országon 2015 őszén a </a:t>
            </a:r>
            <a:r>
              <a:rPr lang="hu-HU" sz="2000" dirty="0">
                <a:solidFill>
                  <a:srgbClr val="C00000"/>
                </a:solidFill>
              </a:rPr>
              <a:t>schengeni szabályok</a:t>
            </a:r>
            <a:r>
              <a:rPr lang="hu-HU" sz="2000" dirty="0"/>
              <a:t> teljes </a:t>
            </a:r>
            <a:r>
              <a:rPr lang="hu-HU" sz="2000" dirty="0">
                <a:solidFill>
                  <a:srgbClr val="C00000"/>
                </a:solidFill>
              </a:rPr>
              <a:t>figyelmen kívül </a:t>
            </a:r>
            <a:r>
              <a:rPr lang="hu-HU" sz="2000" dirty="0"/>
              <a:t>hagyásával (EU)</a:t>
            </a:r>
          </a:p>
          <a:p>
            <a:pPr marL="457200" indent="-457200">
              <a:lnSpc>
                <a:spcPct val="170000"/>
              </a:lnSpc>
              <a:buAutoNum type="arabicPeriod" startAt="3"/>
            </a:pPr>
            <a:r>
              <a:rPr lang="hu-HU" sz="2000" dirty="0"/>
              <a:t>Az akárhonnan Magyarországra belépett menedékkérők </a:t>
            </a:r>
            <a:r>
              <a:rPr lang="hu-HU" sz="2000" dirty="0">
                <a:solidFill>
                  <a:srgbClr val="C00000"/>
                </a:solidFill>
              </a:rPr>
              <a:t>„átkísérése”, </a:t>
            </a:r>
            <a:r>
              <a:rPr lang="hu-HU" sz="2000" dirty="0"/>
              <a:t>azaz kitoloncolása Szerbiába a határkerítés ajtóin keresztül a visszatérésre vonatkozó </a:t>
            </a:r>
            <a:r>
              <a:rPr lang="hu-HU" sz="2000" dirty="0">
                <a:solidFill>
                  <a:srgbClr val="C00000"/>
                </a:solidFill>
              </a:rPr>
              <a:t>EU-Szerbia megállapodás teljes mellőzésével </a:t>
            </a:r>
            <a:r>
              <a:rPr lang="hu-HU" sz="2000" dirty="0">
                <a:solidFill>
                  <a:schemeClr val="tx1"/>
                </a:solidFill>
              </a:rPr>
              <a:t>(EU)</a:t>
            </a:r>
          </a:p>
          <a:p>
            <a:pPr marL="457200" indent="-457200">
              <a:lnSpc>
                <a:spcPct val="170000"/>
              </a:lnSpc>
              <a:buAutoNum type="arabicPeriod" startAt="3"/>
            </a:pPr>
            <a:r>
              <a:rPr lang="hu-HU" sz="2000" dirty="0">
                <a:solidFill>
                  <a:srgbClr val="C00000"/>
                </a:solidFill>
              </a:rPr>
              <a:t>A tömeges bevándorlás okozta válsághelyzet </a:t>
            </a:r>
            <a:br>
              <a:rPr lang="hu-HU" sz="2000" dirty="0">
                <a:solidFill>
                  <a:srgbClr val="C00000"/>
                </a:solidFill>
              </a:rPr>
            </a:br>
            <a:r>
              <a:rPr lang="hu-HU" sz="2000" dirty="0">
                <a:solidFill>
                  <a:srgbClr val="C00000"/>
                </a:solidFill>
              </a:rPr>
              <a:t>	- törvénybe iktatása </a:t>
            </a:r>
            <a:r>
              <a:rPr lang="hu-HU" sz="2000" dirty="0">
                <a:solidFill>
                  <a:schemeClr val="tx1"/>
                </a:solidFill>
              </a:rPr>
              <a:t>alkotmányos alap nélkül  (MJ)</a:t>
            </a:r>
            <a:br>
              <a:rPr lang="hu-HU" sz="2000" dirty="0">
                <a:solidFill>
                  <a:srgbClr val="C00000"/>
                </a:solidFill>
              </a:rPr>
            </a:br>
            <a:r>
              <a:rPr lang="hu-HU" sz="2000" dirty="0">
                <a:solidFill>
                  <a:srgbClr val="C00000"/>
                </a:solidFill>
              </a:rPr>
              <a:t>	- </a:t>
            </a:r>
            <a:r>
              <a:rPr lang="hu-HU" sz="2000" dirty="0">
                <a:solidFill>
                  <a:schemeClr val="tx1"/>
                </a:solidFill>
              </a:rPr>
              <a:t>félévenkénti </a:t>
            </a:r>
            <a:r>
              <a:rPr lang="hu-HU" sz="2000" dirty="0">
                <a:solidFill>
                  <a:srgbClr val="C00000"/>
                </a:solidFill>
              </a:rPr>
              <a:t>kihirdetése anélkül, hogy a feltételei teljesülnének </a:t>
            </a:r>
            <a:r>
              <a:rPr lang="hu-HU" sz="2000" dirty="0">
                <a:solidFill>
                  <a:schemeClr val="tx1"/>
                </a:solidFill>
              </a:rPr>
              <a:t>(MJ)</a:t>
            </a:r>
          </a:p>
          <a:p>
            <a:pPr marL="457200" indent="-457200">
              <a:lnSpc>
                <a:spcPct val="170000"/>
              </a:lnSpc>
              <a:buAutoNum type="arabicPeriod" startAt="3"/>
            </a:pPr>
            <a:r>
              <a:rPr lang="hu-HU" sz="2000" dirty="0">
                <a:solidFill>
                  <a:schemeClr val="tx1"/>
                </a:solidFill>
              </a:rPr>
              <a:t>A menekülőknek és menekülteknek </a:t>
            </a:r>
            <a:r>
              <a:rPr lang="hu-HU" sz="2000" dirty="0">
                <a:solidFill>
                  <a:srgbClr val="C00000"/>
                </a:solidFill>
              </a:rPr>
              <a:t>segítséget nyújtó szervezetek elleni represszió</a:t>
            </a:r>
            <a:r>
              <a:rPr lang="hu-HU" sz="2000" dirty="0">
                <a:solidFill>
                  <a:schemeClr val="tx1"/>
                </a:solidFill>
              </a:rPr>
              <a:t> (NKJ, EU)</a:t>
            </a:r>
          </a:p>
          <a:p>
            <a:pPr marL="457200" indent="-457200">
              <a:lnSpc>
                <a:spcPct val="170000"/>
              </a:lnSpc>
              <a:buAutoNum type="arabicPeriod" startAt="3"/>
            </a:pPr>
            <a:endParaRPr lang="hu-HU" sz="2000" dirty="0">
              <a:solidFill>
                <a:srgbClr val="C00000"/>
              </a:solidFill>
            </a:endParaRPr>
          </a:p>
          <a:p>
            <a:pPr marL="457200" indent="-457200">
              <a:lnSpc>
                <a:spcPct val="170000"/>
              </a:lnSpc>
              <a:buAutoNum type="arabicPeriod" startAt="3"/>
            </a:pPr>
            <a:endParaRPr lang="hu-HU" sz="2000" dirty="0">
              <a:solidFill>
                <a:srgbClr val="C00000"/>
              </a:solidFill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268432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Jogsértő és embertelen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838200"/>
            <a:ext cx="8206680" cy="5687144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hu-HU" sz="2000" dirty="0">
                <a:solidFill>
                  <a:schemeClr val="tx1"/>
                </a:solidFill>
              </a:rPr>
              <a:t>A kerítésen át irregulárisan érkezők </a:t>
            </a:r>
            <a:r>
              <a:rPr lang="hu-HU" sz="2000" dirty="0">
                <a:solidFill>
                  <a:srgbClr val="C00000"/>
                </a:solidFill>
              </a:rPr>
              <a:t>büntetőjogi felelősségre vonása  </a:t>
            </a:r>
            <a:r>
              <a:rPr lang="hu-HU" sz="2000" dirty="0">
                <a:solidFill>
                  <a:schemeClr val="tx1"/>
                </a:solidFill>
              </a:rPr>
              <a:t>(NKJ)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hu-HU" sz="2000" dirty="0">
                <a:solidFill>
                  <a:srgbClr val="C00000"/>
                </a:solidFill>
              </a:rPr>
              <a:t>Fogvatartás</a:t>
            </a:r>
            <a:r>
              <a:rPr lang="hu-HU" sz="2000" dirty="0">
                <a:solidFill>
                  <a:schemeClr val="tx1"/>
                </a:solidFill>
              </a:rPr>
              <a:t> a tranzitzónában (EU, NKJ)</a:t>
            </a:r>
          </a:p>
          <a:p>
            <a:pPr marL="857250" lvl="1" indent="-457200">
              <a:lnSpc>
                <a:spcPct val="150000"/>
              </a:lnSpc>
              <a:buFont typeface="+mj-lt"/>
              <a:buAutoNum type="alphaLcParenR"/>
            </a:pPr>
            <a:r>
              <a:rPr lang="hu-HU" dirty="0">
                <a:solidFill>
                  <a:schemeClr val="tx1"/>
                </a:solidFill>
              </a:rPr>
              <a:t>Nincs bírói jogorvoslat</a:t>
            </a:r>
          </a:p>
          <a:p>
            <a:pPr marL="857250" lvl="1" indent="-457200">
              <a:lnSpc>
                <a:spcPct val="150000"/>
              </a:lnSpc>
              <a:buFont typeface="+mj-lt"/>
              <a:buAutoNum type="alphaLcParenR"/>
            </a:pPr>
            <a:r>
              <a:rPr lang="hu-HU" dirty="0">
                <a:solidFill>
                  <a:schemeClr val="tx1"/>
                </a:solidFill>
              </a:rPr>
              <a:t>Nem meghatározott az időtartam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hu-HU" sz="2000" dirty="0">
                <a:solidFill>
                  <a:srgbClr val="C00000"/>
                </a:solidFill>
              </a:rPr>
              <a:t>Erőszak</a:t>
            </a:r>
            <a:r>
              <a:rPr lang="hu-HU" sz="2000" dirty="0">
                <a:solidFill>
                  <a:schemeClr val="tx1"/>
                </a:solidFill>
              </a:rPr>
              <a:t> alkalmazása a kerítésen át Szerbiába </a:t>
            </a:r>
            <a:r>
              <a:rPr lang="hu-HU" sz="2000" dirty="0">
                <a:solidFill>
                  <a:srgbClr val="C00000"/>
                </a:solidFill>
              </a:rPr>
              <a:t>visszazsuppoltakkal szemben </a:t>
            </a:r>
            <a:r>
              <a:rPr lang="hu-HU" sz="2000" dirty="0">
                <a:solidFill>
                  <a:schemeClr val="tx1"/>
                </a:solidFill>
              </a:rPr>
              <a:t>(NKJ, EU, MJ)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hu-HU" sz="2000" dirty="0">
                <a:solidFill>
                  <a:srgbClr val="C00000"/>
                </a:solidFill>
              </a:rPr>
              <a:t>A tranzitzónába </a:t>
            </a:r>
            <a:r>
              <a:rPr lang="hu-HU" sz="2000" dirty="0">
                <a:solidFill>
                  <a:schemeClr val="tx1"/>
                </a:solidFill>
              </a:rPr>
              <a:t>naponta beengedett </a:t>
            </a:r>
            <a:r>
              <a:rPr lang="hu-HU" sz="2000" dirty="0">
                <a:solidFill>
                  <a:srgbClr val="C00000"/>
                </a:solidFill>
              </a:rPr>
              <a:t>személyek számának korlátozása.</a:t>
            </a:r>
            <a:r>
              <a:rPr lang="hu-HU" sz="2000" dirty="0">
                <a:solidFill>
                  <a:schemeClr val="tx1"/>
                </a:solidFill>
              </a:rPr>
              <a:t> (2018 május: 1-1 fő/nap)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hu-HU" sz="2000" dirty="0">
                <a:solidFill>
                  <a:schemeClr val="tx1"/>
                </a:solidFill>
              </a:rPr>
              <a:t>A </a:t>
            </a:r>
            <a:r>
              <a:rPr lang="hu-HU" sz="2000" dirty="0">
                <a:solidFill>
                  <a:srgbClr val="C00000"/>
                </a:solidFill>
              </a:rPr>
              <a:t>különleges bánásmódot igénylő személyek </a:t>
            </a:r>
            <a:r>
              <a:rPr lang="hu-HU" sz="2000" dirty="0">
                <a:solidFill>
                  <a:schemeClr val="tx1"/>
                </a:solidFill>
              </a:rPr>
              <a:t>azonosításának elmaradása vagy késlekedése (EU)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hu-HU" sz="2000" dirty="0">
                <a:solidFill>
                  <a:schemeClr val="tx1"/>
                </a:solidFill>
              </a:rPr>
              <a:t>A </a:t>
            </a:r>
            <a:r>
              <a:rPr lang="hu-HU" sz="2000" dirty="0">
                <a:solidFill>
                  <a:srgbClr val="C00000"/>
                </a:solidFill>
              </a:rPr>
              <a:t>14-18 év közötti kiskorúak </a:t>
            </a:r>
            <a:r>
              <a:rPr lang="hu-HU" sz="2000" dirty="0">
                <a:solidFill>
                  <a:schemeClr val="tx1"/>
                </a:solidFill>
              </a:rPr>
              <a:t>tranzitzónában fogvatartása (NKJ, EU)</a:t>
            </a:r>
          </a:p>
          <a:p>
            <a:pPr marL="457200" indent="-457200">
              <a:buFont typeface="+mj-lt"/>
              <a:buAutoNum type="arabicPeriod"/>
            </a:pPr>
            <a:endParaRPr lang="hu-H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07981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C03ABC5-1CD4-4FB8-B2FF-C632EA023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Következtetés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89AD376-FF03-423A-9C15-0C66B8CF7D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838200"/>
            <a:ext cx="8424936" cy="575915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hu-HU" sz="1800" dirty="0">
                <a:solidFill>
                  <a:srgbClr val="C00000"/>
                </a:solidFill>
              </a:rPr>
              <a:t>1988 és 2015 között </a:t>
            </a:r>
            <a:r>
              <a:rPr lang="hu-HU" sz="1800" dirty="0"/>
              <a:t>a magyar jog vagy reaktív, vagy anticipáló módon, vagy az önfejlődés következtében, vagy az EU-hoz csatlakozás, majd az EU tagság hatására </a:t>
            </a:r>
            <a:r>
              <a:rPr lang="hu-HU" sz="1800" dirty="0">
                <a:solidFill>
                  <a:srgbClr val="C00000"/>
                </a:solidFill>
              </a:rPr>
              <a:t>magukkal a menekültekkel foglalkozott, hol befogadóan, hol kirekesztően</a:t>
            </a:r>
            <a:r>
              <a:rPr lang="hu-HU" sz="1800" dirty="0"/>
              <a:t>.</a:t>
            </a:r>
          </a:p>
          <a:p>
            <a:pPr>
              <a:lnSpc>
                <a:spcPct val="150000"/>
              </a:lnSpc>
            </a:pPr>
            <a:r>
              <a:rPr lang="hu-HU" sz="1800" dirty="0">
                <a:solidFill>
                  <a:srgbClr val="C00000"/>
                </a:solidFill>
              </a:rPr>
              <a:t>Mindhárom nagy hullám idején </a:t>
            </a:r>
            <a:r>
              <a:rPr lang="hu-HU" sz="1800" dirty="0"/>
              <a:t>(Románia/Erdély, Jugoszlávia, 2015) még nem alkalmazta vagy már </a:t>
            </a:r>
            <a:r>
              <a:rPr lang="hu-HU" sz="1800" dirty="0">
                <a:solidFill>
                  <a:srgbClr val="C00000"/>
                </a:solidFill>
              </a:rPr>
              <a:t>félretette a Genfi  egyezményre</a:t>
            </a:r>
            <a:r>
              <a:rPr lang="hu-HU" sz="1800" dirty="0"/>
              <a:t> támaszkodó menekültjogot, más státuszt biztosított (1988 – 1995 között)  vagy nem nyújtott érdemi védelmet (2015 - )</a:t>
            </a:r>
          </a:p>
          <a:p>
            <a:pPr>
              <a:lnSpc>
                <a:spcPct val="150000"/>
              </a:lnSpc>
            </a:pPr>
            <a:r>
              <a:rPr lang="hu-HU" sz="1800" dirty="0"/>
              <a:t>A 2015 után a magyar menekültjog a magyar belpolitikát uraló politikai erő engedelmes szolgálólányává vált: </a:t>
            </a:r>
            <a:r>
              <a:rPr lang="hu-HU" sz="1800" dirty="0">
                <a:solidFill>
                  <a:srgbClr val="C00000"/>
                </a:solidFill>
              </a:rPr>
              <a:t>kész megsérteni  a nemzetközi és az EU jogot </a:t>
            </a:r>
            <a:r>
              <a:rPr lang="hu-HU" sz="1800" dirty="0"/>
              <a:t>valamint az Alaptörvényt is, ha a menekültet létét is tagadó politikai hit és teológia ezt kívánja tőle</a:t>
            </a:r>
          </a:p>
          <a:p>
            <a:pPr>
              <a:lnSpc>
                <a:spcPct val="150000"/>
              </a:lnSpc>
            </a:pPr>
            <a:r>
              <a:rPr lang="hu-HU" sz="1800" dirty="0"/>
              <a:t>Ez távolról </a:t>
            </a:r>
            <a:r>
              <a:rPr lang="hu-HU" sz="1800" dirty="0">
                <a:solidFill>
                  <a:srgbClr val="C00000"/>
                </a:solidFill>
              </a:rPr>
              <a:t>sem általános az EU tagállami között</a:t>
            </a:r>
            <a:r>
              <a:rPr lang="hu-HU" sz="1800" dirty="0"/>
              <a:t>, s Magyarország nem trendalapító, hanem bomlasztó erő. Nincs több olyan EU tagállam amely a menekülők védelmének kötelezettségét ne ismerné el.</a:t>
            </a:r>
          </a:p>
        </p:txBody>
      </p:sp>
    </p:spTree>
    <p:extLst>
      <p:ext uri="{BB962C8B-B14F-4D97-AF65-F5344CB8AC3E}">
        <p14:creationId xmlns:p14="http://schemas.microsoft.com/office/powerpoint/2010/main" val="29103515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09650" y="638175"/>
            <a:ext cx="7415213" cy="4248150"/>
          </a:xfrm>
        </p:spPr>
        <p:txBody>
          <a:bodyPr/>
          <a:lstStyle/>
          <a:p>
            <a:pPr>
              <a:defRPr/>
            </a:pPr>
            <a:br>
              <a:rPr lang="hu-HU" sz="4400" b="1" noProof="0" dirty="0">
                <a:solidFill>
                  <a:srgbClr val="CC0000"/>
                </a:solidFill>
              </a:rPr>
            </a:br>
            <a:br>
              <a:rPr lang="hu-HU" sz="4400" b="1" noProof="0" dirty="0">
                <a:solidFill>
                  <a:srgbClr val="CC0000"/>
                </a:solidFill>
              </a:rPr>
            </a:br>
            <a:r>
              <a:rPr lang="hu-HU" sz="4400" b="1" noProof="0" dirty="0"/>
              <a:t>Köszönöm a figyelmüket!</a:t>
            </a:r>
            <a:br>
              <a:rPr lang="hu-HU" sz="4400" b="1" noProof="0" dirty="0"/>
            </a:br>
            <a:br>
              <a:rPr lang="hu-HU" sz="4400" b="1" noProof="0" dirty="0"/>
            </a:br>
            <a:r>
              <a:rPr lang="hu-HU" sz="1800" b="1" noProof="0" dirty="0">
                <a:solidFill>
                  <a:schemeClr val="bg2"/>
                </a:solidFill>
              </a:rPr>
              <a:t>Nagy Boldizsár</a:t>
            </a:r>
            <a:br>
              <a:rPr lang="hu-HU" sz="1800" b="1" noProof="0" dirty="0">
                <a:solidFill>
                  <a:schemeClr val="tx1"/>
                </a:solidFill>
              </a:rPr>
            </a:br>
            <a:r>
              <a:rPr lang="hu-HU" sz="1800" b="1" noProof="0" dirty="0">
                <a:solidFill>
                  <a:srgbClr val="C00000"/>
                </a:solidFill>
                <a:hlinkClick r:id="rId3"/>
              </a:rPr>
              <a:t>www.nagyboldizsar.hu</a:t>
            </a:r>
            <a:br>
              <a:rPr lang="hu-HU" sz="1800" b="1" noProof="0" dirty="0">
                <a:solidFill>
                  <a:schemeClr val="tx1"/>
                </a:solidFill>
              </a:rPr>
            </a:br>
            <a:br>
              <a:rPr lang="hu-HU" sz="1800" b="1" noProof="0" dirty="0"/>
            </a:br>
            <a:br>
              <a:rPr lang="hu-HU" sz="1800" b="1" noProof="0" dirty="0">
                <a:solidFill>
                  <a:srgbClr val="002060"/>
                </a:solidFill>
              </a:rPr>
            </a:br>
            <a:endParaRPr lang="hu-HU" sz="1800" b="1" noProof="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6278267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4"/>
          <p:cNvSpPr>
            <a:spLocks noGrp="1"/>
          </p:cNvSpPr>
          <p:nvPr>
            <p:ph type="title"/>
          </p:nvPr>
        </p:nvSpPr>
        <p:spPr>
          <a:xfrm>
            <a:off x="755576" y="1772816"/>
            <a:ext cx="7772400" cy="3168352"/>
          </a:xfrm>
        </p:spPr>
        <p:txBody>
          <a:bodyPr/>
          <a:lstStyle/>
          <a:p>
            <a:r>
              <a:rPr lang="hu-HU" dirty="0">
                <a:ln>
                  <a:solidFill>
                    <a:srgbClr val="00001A"/>
                  </a:solidFill>
                </a:ln>
                <a:solidFill>
                  <a:schemeClr val="tx2"/>
                </a:solidFill>
                <a:hlinkClick r:id="rId3" action="ppaction://hlinkfile"/>
              </a:rPr>
              <a:t>Kelet Guta, 2018 </a:t>
            </a:r>
            <a:r>
              <a:rPr lang="hu-HU" dirty="0">
                <a:ln cmpd="sng">
                  <a:solidFill>
                    <a:srgbClr val="00001A"/>
                  </a:solidFill>
                </a:ln>
                <a:solidFill>
                  <a:schemeClr val="tx2"/>
                </a:solidFill>
                <a:hlinkClick r:id="rId3" action="ppaction://hlinkfile"/>
              </a:rPr>
              <a:t>március</a:t>
            </a:r>
            <a:br>
              <a:rPr lang="hu-HU" dirty="0"/>
            </a:br>
            <a:endParaRPr lang="hu-HU" dirty="0"/>
          </a:p>
        </p:txBody>
      </p:sp>
      <p:sp>
        <p:nvSpPr>
          <p:cNvPr id="2" name="TextBox 1"/>
          <p:cNvSpPr txBox="1"/>
          <p:nvPr/>
        </p:nvSpPr>
        <p:spPr>
          <a:xfrm>
            <a:off x="3347864" y="3717032"/>
            <a:ext cx="31683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hlinkClick r:id="rId4"/>
              </a:rPr>
              <a:t>https://www.youtube.com/watch?v=BtCCenhPCBk</a:t>
            </a:r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4236671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 tervezett témák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hu-HU" dirty="0"/>
              <a:t>A jog változásának  – absztrakt – mozgatórugói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hu-HU" dirty="0"/>
              <a:t>A magyar menekültügy korszakolása 1988-tól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hu-HU" dirty="0"/>
              <a:t>Az értelmezés elméleti kerete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u-HU" dirty="0"/>
              <a:t>	szekuritizáció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u-HU" dirty="0"/>
              <a:t>	többségi identitárius populizmus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u-HU" dirty="0"/>
              <a:t>	krimmigráció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hu-HU" dirty="0"/>
              <a:t>A menekültpolitika céljairól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hu-HU" dirty="0"/>
              <a:t>A hét főbűn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hu-HU" dirty="0"/>
              <a:t>Embertelen, jogsértő, embertelen és egyben jogsértő vonások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hu-HU" dirty="0"/>
              <a:t>Következtetések</a:t>
            </a:r>
          </a:p>
          <a:p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173810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32A22CD-798E-42EC-A124-17212F0BA6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 hipotézis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471475B-CDFA-48D4-93AB-E2305BB6BE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838201"/>
            <a:ext cx="7772400" cy="2518792"/>
          </a:xfrm>
        </p:spPr>
        <p:txBody>
          <a:bodyPr/>
          <a:lstStyle/>
          <a:p>
            <a:pPr algn="ctr"/>
            <a:endParaRPr lang="hu-HU" dirty="0"/>
          </a:p>
          <a:p>
            <a:pPr algn="ctr"/>
            <a:r>
              <a:rPr lang="hu-HU" dirty="0"/>
              <a:t>A magyar menekültpolitika 2015-től</a:t>
            </a:r>
            <a:br>
              <a:rPr lang="hu-HU" dirty="0"/>
            </a:br>
            <a:r>
              <a:rPr lang="hu-HU" dirty="0"/>
              <a:t> (nem előzmények nélkül)</a:t>
            </a:r>
          </a:p>
          <a:p>
            <a:endParaRPr lang="hu-HU" dirty="0"/>
          </a:p>
          <a:p>
            <a:r>
              <a:rPr lang="hu-HU" dirty="0">
                <a:solidFill>
                  <a:srgbClr val="C00000"/>
                </a:solidFill>
              </a:rPr>
              <a:t>embertelen</a:t>
            </a:r>
            <a:r>
              <a:rPr lang="hu-HU" dirty="0"/>
              <a:t>né 		és 	</a:t>
            </a:r>
            <a:r>
              <a:rPr lang="hu-HU"/>
              <a:t>	</a:t>
            </a:r>
            <a:r>
              <a:rPr lang="hu-HU">
                <a:solidFill>
                  <a:srgbClr val="C00000"/>
                </a:solidFill>
              </a:rPr>
              <a:t>jogsértő</a:t>
            </a:r>
            <a:r>
              <a:rPr lang="hu-HU"/>
              <a:t>vé</a:t>
            </a:r>
          </a:p>
          <a:p>
            <a:pPr algn="ctr"/>
            <a:r>
              <a:rPr lang="hu-HU"/>
              <a:t>vált </a:t>
            </a:r>
            <a:endParaRPr lang="hu-HU" dirty="0"/>
          </a:p>
        </p:txBody>
      </p:sp>
      <p:cxnSp>
        <p:nvCxnSpPr>
          <p:cNvPr id="5" name="Egyenes összekötő nyíllal 4">
            <a:extLst>
              <a:ext uri="{FF2B5EF4-FFF2-40B4-BE49-F238E27FC236}">
                <a16:creationId xmlns:a16="http://schemas.microsoft.com/office/drawing/2014/main" id="{42D892FF-0668-4A23-B790-964735CCA3C5}"/>
              </a:ext>
            </a:extLst>
          </p:cNvPr>
          <p:cNvCxnSpPr/>
          <p:nvPr/>
        </p:nvCxnSpPr>
        <p:spPr bwMode="auto">
          <a:xfrm flipH="1">
            <a:off x="2296211" y="2060848"/>
            <a:ext cx="2304256" cy="36004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" name="Egyenes összekötő nyíllal 5">
            <a:extLst>
              <a:ext uri="{FF2B5EF4-FFF2-40B4-BE49-F238E27FC236}">
                <a16:creationId xmlns:a16="http://schemas.microsoft.com/office/drawing/2014/main" id="{3203940B-0FD2-4FF6-9AF1-AC626191572F}"/>
              </a:ext>
            </a:extLst>
          </p:cNvPr>
          <p:cNvCxnSpPr>
            <a:cxnSpLocks/>
          </p:cNvCxnSpPr>
          <p:nvPr/>
        </p:nvCxnSpPr>
        <p:spPr bwMode="auto">
          <a:xfrm>
            <a:off x="4860032" y="2037720"/>
            <a:ext cx="2088232" cy="50405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9" name="Tartalom helye 2">
            <a:extLst>
              <a:ext uri="{FF2B5EF4-FFF2-40B4-BE49-F238E27FC236}">
                <a16:creationId xmlns:a16="http://schemas.microsoft.com/office/drawing/2014/main" id="{DE696E27-E41C-42FA-BA2C-E249BECBD02E}"/>
              </a:ext>
            </a:extLst>
          </p:cNvPr>
          <p:cNvSpPr txBox="1">
            <a:spLocks/>
          </p:cNvSpPr>
          <p:nvPr/>
        </p:nvSpPr>
        <p:spPr bwMode="auto">
          <a:xfrm>
            <a:off x="323528" y="3717032"/>
            <a:ext cx="3672408" cy="2808312"/>
          </a:xfrm>
          <a:prstGeom prst="rect">
            <a:avLst/>
          </a:prstGeom>
          <a:solidFill>
            <a:schemeClr val="bg1">
              <a:lumMod val="95000"/>
              <a:alpha val="47000"/>
            </a:schemeClr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rgbClr val="00001A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rgbClr val="00001A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rgbClr val="00001A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rgbClr val="00001A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rgbClr val="00001A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r>
              <a:rPr lang="hu-HU" sz="1800" kern="0"/>
              <a:t>Az embertelenség megnyilvánulhat jogszerű és jogsértő gesztusokban a lényege, hogy </a:t>
            </a:r>
            <a:r>
              <a:rPr lang="hu-HU" sz="1800" kern="0">
                <a:solidFill>
                  <a:srgbClr val="C00000"/>
                </a:solidFill>
              </a:rPr>
              <a:t>a menekülő személyét, történetét, választásait  semmibe veszi</a:t>
            </a:r>
            <a:r>
              <a:rPr lang="hu-HU" sz="1800" kern="0"/>
              <a:t>, neki elkerülhető </a:t>
            </a:r>
            <a:r>
              <a:rPr lang="hu-HU" sz="1800" kern="0">
                <a:solidFill>
                  <a:srgbClr val="C00000"/>
                </a:solidFill>
              </a:rPr>
              <a:t>szenvedést, hiányt vagy megaláztatást </a:t>
            </a:r>
            <a:r>
              <a:rPr lang="hu-HU" sz="1800" kern="0"/>
              <a:t>okoz, őt amúgy megengedhető </a:t>
            </a:r>
            <a:r>
              <a:rPr lang="hu-HU" sz="1800" kern="0">
                <a:solidFill>
                  <a:srgbClr val="C00000"/>
                </a:solidFill>
              </a:rPr>
              <a:t>lehetőségektől fosztja meg</a:t>
            </a:r>
          </a:p>
        </p:txBody>
      </p:sp>
      <p:sp>
        <p:nvSpPr>
          <p:cNvPr id="10" name="Tartalom helye 2">
            <a:extLst>
              <a:ext uri="{FF2B5EF4-FFF2-40B4-BE49-F238E27FC236}">
                <a16:creationId xmlns:a16="http://schemas.microsoft.com/office/drawing/2014/main" id="{C2E593BA-C75F-4733-9998-13220F92775C}"/>
              </a:ext>
            </a:extLst>
          </p:cNvPr>
          <p:cNvSpPr txBox="1">
            <a:spLocks/>
          </p:cNvSpPr>
          <p:nvPr/>
        </p:nvSpPr>
        <p:spPr bwMode="auto">
          <a:xfrm>
            <a:off x="4549830" y="3665986"/>
            <a:ext cx="3958208" cy="2067270"/>
          </a:xfrm>
          <a:prstGeom prst="rect">
            <a:avLst/>
          </a:prstGeom>
          <a:solidFill>
            <a:schemeClr val="bg1">
              <a:lumMod val="95000"/>
              <a:alpha val="47000"/>
            </a:schemeClr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rgbClr val="00001A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rgbClr val="00001A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rgbClr val="00001A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rgbClr val="00001A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rgbClr val="00001A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r>
              <a:rPr lang="hu-HU" sz="2000" kern="0"/>
              <a:t>A jogsértés állhat a </a:t>
            </a:r>
            <a:r>
              <a:rPr lang="hu-HU" sz="2000" kern="0">
                <a:solidFill>
                  <a:srgbClr val="C00000"/>
                </a:solidFill>
              </a:rPr>
              <a:t>magyar jog és alkotmányos követelmények, avagy az EU joga vagy a nemzetközi jog </a:t>
            </a:r>
            <a:r>
              <a:rPr lang="hu-HU" sz="2000" kern="0"/>
              <a:t>Magyarországot kötelező szabályának megsértésében.</a:t>
            </a:r>
          </a:p>
          <a:p>
            <a:pPr algn="ctr"/>
            <a:endParaRPr lang="hu-HU" sz="2000" kern="0"/>
          </a:p>
          <a:p>
            <a:pPr algn="ctr"/>
            <a:r>
              <a:rPr lang="hu-HU" sz="2000" kern="0"/>
              <a:t>A jogsértés és az embertelenség gyakran együtt jár (pl. a fogvatartásban)</a:t>
            </a:r>
          </a:p>
        </p:txBody>
      </p:sp>
    </p:spTree>
    <p:extLst>
      <p:ext uri="{BB962C8B-B14F-4D97-AF65-F5344CB8AC3E}">
        <p14:creationId xmlns:p14="http://schemas.microsoft.com/office/powerpoint/2010/main" val="18950122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2995CAD-E5F2-4AC4-8B55-08B89A366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Mitől változik a jog?</a:t>
            </a:r>
          </a:p>
        </p:txBody>
      </p:sp>
      <p:sp>
        <p:nvSpPr>
          <p:cNvPr id="21" name="Tartalom helye 20">
            <a:extLst>
              <a:ext uri="{FF2B5EF4-FFF2-40B4-BE49-F238E27FC236}">
                <a16:creationId xmlns:a16="http://schemas.microsoft.com/office/drawing/2014/main" id="{E16357CF-930D-4D0E-A3A1-FA98732A4B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764704"/>
            <a:ext cx="7772400" cy="5376863"/>
          </a:xfrm>
        </p:spPr>
        <p:txBody>
          <a:bodyPr/>
          <a:lstStyle/>
          <a:p>
            <a:r>
              <a:rPr lang="hu-HU" dirty="0"/>
              <a:t>	</a:t>
            </a:r>
          </a:p>
          <a:p>
            <a:endParaRPr lang="hu-HU" dirty="0"/>
          </a:p>
          <a:p>
            <a:r>
              <a:rPr lang="hu-HU" dirty="0">
                <a:solidFill>
                  <a:srgbClr val="C00000"/>
                </a:solidFill>
              </a:rPr>
              <a:t>Belső fejlődés </a:t>
            </a:r>
            <a:r>
              <a:rPr lang="hu-HU" dirty="0"/>
              <a:t>(autopoiezis)	-       </a:t>
            </a:r>
            <a:r>
              <a:rPr lang="hu-HU" dirty="0">
                <a:solidFill>
                  <a:srgbClr val="C00000"/>
                </a:solidFill>
              </a:rPr>
              <a:t>Külső hatás </a:t>
            </a:r>
          </a:p>
          <a:p>
            <a:r>
              <a:rPr lang="hu-HU" dirty="0"/>
              <a:t>					</a:t>
            </a:r>
          </a:p>
          <a:p>
            <a:r>
              <a:rPr lang="hu-HU" dirty="0"/>
              <a:t>					Nemzetközi jogi	Politikai</a:t>
            </a:r>
          </a:p>
          <a:p>
            <a:r>
              <a:rPr lang="hu-HU" dirty="0"/>
              <a:t>				</a:t>
            </a:r>
            <a:r>
              <a:rPr lang="hu-HU"/>
              <a:t>	Európai </a:t>
            </a:r>
            <a:r>
              <a:rPr lang="hu-HU" dirty="0"/>
              <a:t>jogi	    (bel- és kül-)</a:t>
            </a:r>
          </a:p>
          <a:p>
            <a:endParaRPr lang="hu-HU" dirty="0"/>
          </a:p>
          <a:p>
            <a:r>
              <a:rPr lang="hu-HU" dirty="0"/>
              <a:t> </a:t>
            </a:r>
          </a:p>
          <a:p>
            <a:endParaRPr lang="hu-HU" dirty="0"/>
          </a:p>
          <a:p>
            <a:r>
              <a:rPr lang="hu-HU" dirty="0"/>
              <a:t>		</a:t>
            </a:r>
            <a:r>
              <a:rPr lang="hu-HU" dirty="0">
                <a:solidFill>
                  <a:srgbClr val="C00000"/>
                </a:solidFill>
              </a:rPr>
              <a:t>Anticipál</a:t>
            </a:r>
            <a:r>
              <a:rPr lang="hu-HU" dirty="0"/>
              <a:t>			</a:t>
            </a:r>
            <a:r>
              <a:rPr lang="hu-HU" dirty="0">
                <a:solidFill>
                  <a:srgbClr val="C00000"/>
                </a:solidFill>
              </a:rPr>
              <a:t>Reagál</a:t>
            </a:r>
          </a:p>
        </p:txBody>
      </p:sp>
      <p:cxnSp>
        <p:nvCxnSpPr>
          <p:cNvPr id="27" name="Egyenes összekötő 26">
            <a:extLst>
              <a:ext uri="{FF2B5EF4-FFF2-40B4-BE49-F238E27FC236}">
                <a16:creationId xmlns:a16="http://schemas.microsoft.com/office/drawing/2014/main" id="{61243902-6DEA-4AB8-8402-5EAE3685EFD4}"/>
              </a:ext>
            </a:extLst>
          </p:cNvPr>
          <p:cNvCxnSpPr/>
          <p:nvPr/>
        </p:nvCxnSpPr>
        <p:spPr bwMode="auto">
          <a:xfrm flipH="1">
            <a:off x="5508104" y="2132856"/>
            <a:ext cx="864096" cy="43204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Egyenes összekötő 27">
            <a:extLst>
              <a:ext uri="{FF2B5EF4-FFF2-40B4-BE49-F238E27FC236}">
                <a16:creationId xmlns:a16="http://schemas.microsoft.com/office/drawing/2014/main" id="{1D657851-D70F-4285-B70E-194981B3D39D}"/>
              </a:ext>
            </a:extLst>
          </p:cNvPr>
          <p:cNvCxnSpPr>
            <a:cxnSpLocks/>
          </p:cNvCxnSpPr>
          <p:nvPr/>
        </p:nvCxnSpPr>
        <p:spPr bwMode="auto">
          <a:xfrm>
            <a:off x="6843328" y="2132856"/>
            <a:ext cx="825016" cy="43204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1" name="Jobb oldali kapcsos zárójel 30">
            <a:extLst>
              <a:ext uri="{FF2B5EF4-FFF2-40B4-BE49-F238E27FC236}">
                <a16:creationId xmlns:a16="http://schemas.microsoft.com/office/drawing/2014/main" id="{29BCC195-D871-4926-B783-96CDF70E612C}"/>
              </a:ext>
            </a:extLst>
          </p:cNvPr>
          <p:cNvSpPr/>
          <p:nvPr/>
        </p:nvSpPr>
        <p:spPr bwMode="auto">
          <a:xfrm rot="5400000">
            <a:off x="6104144" y="1864802"/>
            <a:ext cx="392096" cy="4032448"/>
          </a:xfrm>
          <a:prstGeom prst="rightBrac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33" name="Egyenes összekötő nyíllal 32">
            <a:extLst>
              <a:ext uri="{FF2B5EF4-FFF2-40B4-BE49-F238E27FC236}">
                <a16:creationId xmlns:a16="http://schemas.microsoft.com/office/drawing/2014/main" id="{F895FFD8-1E93-4996-B71F-EE2A23BCA2EC}"/>
              </a:ext>
            </a:extLst>
          </p:cNvPr>
          <p:cNvCxnSpPr>
            <a:cxnSpLocks/>
          </p:cNvCxnSpPr>
          <p:nvPr/>
        </p:nvCxnSpPr>
        <p:spPr bwMode="auto">
          <a:xfrm flipH="1">
            <a:off x="2339752" y="4077074"/>
            <a:ext cx="3888432" cy="71169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4" name="Egyenes összekötő nyíllal 33">
            <a:extLst>
              <a:ext uri="{FF2B5EF4-FFF2-40B4-BE49-F238E27FC236}">
                <a16:creationId xmlns:a16="http://schemas.microsoft.com/office/drawing/2014/main" id="{3CA05617-2A1C-4905-A0FA-ADAAEC2E046A}"/>
              </a:ext>
            </a:extLst>
          </p:cNvPr>
          <p:cNvCxnSpPr>
            <a:cxnSpLocks/>
          </p:cNvCxnSpPr>
          <p:nvPr/>
        </p:nvCxnSpPr>
        <p:spPr bwMode="auto">
          <a:xfrm>
            <a:off x="1196008" y="2429272"/>
            <a:ext cx="4454996" cy="229587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5" name="Egyenes összekötő nyíllal 34">
            <a:extLst>
              <a:ext uri="{FF2B5EF4-FFF2-40B4-BE49-F238E27FC236}">
                <a16:creationId xmlns:a16="http://schemas.microsoft.com/office/drawing/2014/main" id="{A4B8E727-6AD3-4E37-92F6-88FB4FEEAA37}"/>
              </a:ext>
            </a:extLst>
          </p:cNvPr>
          <p:cNvCxnSpPr>
            <a:cxnSpLocks/>
          </p:cNvCxnSpPr>
          <p:nvPr/>
        </p:nvCxnSpPr>
        <p:spPr bwMode="auto">
          <a:xfrm>
            <a:off x="1196008" y="2492896"/>
            <a:ext cx="1143744" cy="22322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0" name="Egyenes összekötő nyíllal 39">
            <a:extLst>
              <a:ext uri="{FF2B5EF4-FFF2-40B4-BE49-F238E27FC236}">
                <a16:creationId xmlns:a16="http://schemas.microsoft.com/office/drawing/2014/main" id="{CC3D7461-3CAD-4977-BC2D-067BA9DC3E98}"/>
              </a:ext>
            </a:extLst>
          </p:cNvPr>
          <p:cNvCxnSpPr>
            <a:cxnSpLocks/>
          </p:cNvCxnSpPr>
          <p:nvPr/>
        </p:nvCxnSpPr>
        <p:spPr bwMode="auto">
          <a:xfrm flipH="1">
            <a:off x="5796136" y="4077074"/>
            <a:ext cx="432048" cy="71169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9671799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sz="2400" noProof="0" dirty="0">
                <a:latin typeface="Calibri" panose="020F0502020204030204" pitchFamily="34" charset="0"/>
              </a:rPr>
              <a:t>Magyarország 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hu-HU" sz="2000" noProof="0" dirty="0">
                <a:latin typeface="Calibri" panose="020F0502020204030204" pitchFamily="34" charset="0"/>
              </a:rPr>
              <a:t>A </a:t>
            </a:r>
            <a:r>
              <a:rPr lang="hu-HU" noProof="0" dirty="0">
                <a:latin typeface="Calibri" panose="020F0502020204030204" pitchFamily="34" charset="0"/>
              </a:rPr>
              <a:t>menekültekre vonatkozó magyar politika </a:t>
            </a:r>
            <a:r>
              <a:rPr lang="hu-HU" noProof="0" dirty="0">
                <a:solidFill>
                  <a:srgbClr val="C00000"/>
                </a:solidFill>
                <a:latin typeface="Calibri" panose="020F0502020204030204" pitchFamily="34" charset="0"/>
              </a:rPr>
              <a:t>öt stádiumra </a:t>
            </a:r>
            <a:r>
              <a:rPr lang="hu-HU" noProof="0" dirty="0">
                <a:latin typeface="Calibri" panose="020F0502020204030204" pitchFamily="34" charset="0"/>
              </a:rPr>
              <a:t>osztható.</a:t>
            </a:r>
          </a:p>
          <a:p>
            <a:pPr>
              <a:lnSpc>
                <a:spcPct val="90000"/>
              </a:lnSpc>
            </a:pPr>
            <a:r>
              <a:rPr lang="hu-HU" noProof="0" dirty="0">
                <a:latin typeface="Calibri" panose="020F0502020204030204" pitchFamily="34" charset="0"/>
              </a:rPr>
              <a:t>Az </a:t>
            </a:r>
            <a:r>
              <a:rPr lang="hu-HU" noProof="0" dirty="0">
                <a:solidFill>
                  <a:srgbClr val="C00000"/>
                </a:solidFill>
                <a:latin typeface="Calibri" panose="020F0502020204030204" pitchFamily="34" charset="0"/>
              </a:rPr>
              <a:t>első időszak </a:t>
            </a:r>
            <a:r>
              <a:rPr lang="hu-HU" noProof="0" dirty="0">
                <a:latin typeface="Calibri" panose="020F0502020204030204" pitchFamily="34" charset="0"/>
              </a:rPr>
              <a:t>(1989-1991) a </a:t>
            </a:r>
            <a:r>
              <a:rPr lang="hu-HU" noProof="0" dirty="0">
                <a:solidFill>
                  <a:srgbClr val="C00000"/>
                </a:solidFill>
                <a:latin typeface="Calibri" panose="020F0502020204030204" pitchFamily="34" charset="0"/>
              </a:rPr>
              <a:t>Romániából</a:t>
            </a:r>
            <a:r>
              <a:rPr lang="hu-HU" noProof="0" dirty="0">
                <a:latin typeface="Calibri" panose="020F0502020204030204" pitchFamily="34" charset="0"/>
              </a:rPr>
              <a:t> érkező, nagyrészt magyar menekülőket érintette. Ebben a szakaszban  a menekültek befogadása a fő cél,  </a:t>
            </a:r>
            <a:r>
              <a:rPr lang="hu-HU" noProof="0" dirty="0">
                <a:solidFill>
                  <a:srgbClr val="C00000"/>
                </a:solidFill>
                <a:latin typeface="Calibri" panose="020F0502020204030204" pitchFamily="34" charset="0"/>
              </a:rPr>
              <a:t>függetlenül attól, hogy kapnak-e formális menekült státuszt </a:t>
            </a:r>
            <a:r>
              <a:rPr lang="hu-HU" noProof="0" dirty="0">
                <a:latin typeface="Calibri" panose="020F0502020204030204" pitchFamily="34" charset="0"/>
              </a:rPr>
              <a:t>(amire csak 1989 októbere után volt lehetőség) vagy sem.</a:t>
            </a:r>
          </a:p>
          <a:p>
            <a:pPr>
              <a:lnSpc>
                <a:spcPct val="90000"/>
              </a:lnSpc>
            </a:pPr>
            <a:endParaRPr lang="hu-HU" noProof="0" dirty="0">
              <a:latin typeface="Calibri" panose="020F0502020204030204" pitchFamily="34" charset="0"/>
            </a:endParaRPr>
          </a:p>
          <a:p>
            <a:pPr>
              <a:lnSpc>
                <a:spcPct val="90000"/>
              </a:lnSpc>
            </a:pPr>
            <a:r>
              <a:rPr lang="hu-HU" noProof="0" dirty="0">
                <a:latin typeface="Calibri" panose="020F0502020204030204" pitchFamily="34" charset="0"/>
              </a:rPr>
              <a:t> A </a:t>
            </a:r>
            <a:r>
              <a:rPr lang="hu-HU" noProof="0" dirty="0">
                <a:solidFill>
                  <a:srgbClr val="C00000"/>
                </a:solidFill>
                <a:latin typeface="Calibri" panose="020F0502020204030204" pitchFamily="34" charset="0"/>
              </a:rPr>
              <a:t>második időszak </a:t>
            </a:r>
            <a:r>
              <a:rPr lang="hu-HU" noProof="0" dirty="0">
                <a:latin typeface="Calibri" panose="020F0502020204030204" pitchFamily="34" charset="0"/>
              </a:rPr>
              <a:t>(1991-1995) a szerb-horvát, illetve a boszniai háborúé. Ekkor a Magyarország területét elérő menekülőket egy  - gyakran sok évig elhúzódó -  </a:t>
            </a:r>
            <a:r>
              <a:rPr lang="hu-HU" noProof="0" dirty="0">
                <a:solidFill>
                  <a:srgbClr val="C00000"/>
                </a:solidFill>
                <a:latin typeface="Calibri" panose="020F0502020204030204" pitchFamily="34" charset="0"/>
              </a:rPr>
              <a:t>ideiglenes státuszba gyömöszölik</a:t>
            </a:r>
            <a:r>
              <a:rPr lang="hu-HU" noProof="0" dirty="0">
                <a:latin typeface="Calibri" panose="020F0502020204030204" pitchFamily="34" charset="0"/>
              </a:rPr>
              <a:t>: menedékesek lesznek, a maradás jogával, de a </a:t>
            </a:r>
            <a:r>
              <a:rPr lang="hu-HU" noProof="0" dirty="0">
                <a:solidFill>
                  <a:srgbClr val="C00000"/>
                </a:solidFill>
                <a:latin typeface="Calibri" panose="020F0502020204030204" pitchFamily="34" charset="0"/>
              </a:rPr>
              <a:t>munkavállalás, integrálódás lehetősége nélkül</a:t>
            </a:r>
            <a:r>
              <a:rPr lang="hu-HU" noProof="0" dirty="0">
                <a:latin typeface="Calibri" panose="020F0502020204030204" pitchFamily="34" charset="0"/>
              </a:rPr>
              <a:t>. A hatóságok visszatérésüket vagy továbbvándorlásukat feltételezik.</a:t>
            </a:r>
          </a:p>
          <a:p>
            <a:pPr>
              <a:lnSpc>
                <a:spcPct val="90000"/>
              </a:lnSpc>
            </a:pPr>
            <a:endParaRPr lang="hu-HU" sz="2000" noProof="0" dirty="0">
              <a:latin typeface="Calibri" panose="020F0502020204030204" pitchFamily="34" charset="0"/>
            </a:endParaRPr>
          </a:p>
          <a:p>
            <a:pPr>
              <a:lnSpc>
                <a:spcPct val="90000"/>
              </a:lnSpc>
            </a:pPr>
            <a:endParaRPr lang="hu-HU" sz="2000" noProof="0" dirty="0">
              <a:latin typeface="Calibri" panose="020F0502020204030204" pitchFamily="34" charset="0"/>
            </a:endParaRPr>
          </a:p>
          <a:p>
            <a:pPr>
              <a:lnSpc>
                <a:spcPct val="90000"/>
              </a:lnSpc>
            </a:pPr>
            <a:r>
              <a:rPr lang="hu-HU" sz="2000" noProof="0" dirty="0">
                <a:latin typeface="Calibri" panose="020F0502020204030204" pitchFamily="34" charset="0"/>
              </a:rPr>
              <a:t> </a:t>
            </a:r>
          </a:p>
        </p:txBody>
      </p:sp>
      <p:sp>
        <p:nvSpPr>
          <p:cNvPr id="2" name="Szövegdoboz 1">
            <a:extLst>
              <a:ext uri="{FF2B5EF4-FFF2-40B4-BE49-F238E27FC236}">
                <a16:creationId xmlns:a16="http://schemas.microsoft.com/office/drawing/2014/main" id="{D9FEC0E3-081E-40DA-9AB7-73475475C308}"/>
              </a:ext>
            </a:extLst>
          </p:cNvPr>
          <p:cNvSpPr txBox="1"/>
          <p:nvPr/>
        </p:nvSpPr>
        <p:spPr>
          <a:xfrm rot="21157200">
            <a:off x="5724128" y="3212976"/>
            <a:ext cx="2638479" cy="400110"/>
          </a:xfrm>
          <a:prstGeom prst="rect">
            <a:avLst/>
          </a:prstGeom>
          <a:solidFill>
            <a:srgbClr val="FFC000"/>
          </a:solidFill>
          <a:ln>
            <a:solidFill>
              <a:srgbClr val="00001A"/>
            </a:solidFill>
          </a:ln>
        </p:spPr>
        <p:txBody>
          <a:bodyPr wrap="none" rtlCol="0">
            <a:spAutoFit/>
          </a:bodyPr>
          <a:lstStyle/>
          <a:p>
            <a:r>
              <a:rPr lang="hu-HU">
                <a:latin typeface="Calibri" panose="020F0502020204030204" pitchFamily="34" charset="0"/>
                <a:cs typeface="Calibri" panose="020F0502020204030204" pitchFamily="34" charset="0"/>
              </a:rPr>
              <a:t>Reaktív, politikavezérelt</a:t>
            </a:r>
            <a:endParaRPr lang="en-GB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224E0D94-9119-4853-9D14-28BA761B443B}"/>
              </a:ext>
            </a:extLst>
          </p:cNvPr>
          <p:cNvSpPr txBox="1"/>
          <p:nvPr/>
        </p:nvSpPr>
        <p:spPr>
          <a:xfrm rot="21157200">
            <a:off x="5378809" y="5943147"/>
            <a:ext cx="3329116" cy="707886"/>
          </a:xfrm>
          <a:prstGeom prst="rect">
            <a:avLst/>
          </a:prstGeom>
          <a:solidFill>
            <a:srgbClr val="FFC000"/>
          </a:solidFill>
          <a:ln>
            <a:solidFill>
              <a:srgbClr val="00001A"/>
            </a:solidFill>
          </a:ln>
        </p:spPr>
        <p:txBody>
          <a:bodyPr wrap="none" rtlCol="0">
            <a:spAutoFit/>
          </a:bodyPr>
          <a:lstStyle/>
          <a:p>
            <a:r>
              <a:rPr lang="hu-HU">
                <a:latin typeface="Calibri" panose="020F0502020204030204" pitchFamily="34" charset="0"/>
                <a:cs typeface="Calibri" panose="020F0502020204030204" pitchFamily="34" charset="0"/>
              </a:rPr>
              <a:t>Reaktív, politikavezérelt, </a:t>
            </a:r>
            <a:br>
              <a:rPr lang="hu-HU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hu-HU">
                <a:latin typeface="Calibri" panose="020F0502020204030204" pitchFamily="34" charset="0"/>
                <a:cs typeface="Calibri" panose="020F0502020204030204" pitchFamily="34" charset="0"/>
              </a:rPr>
              <a:t>az önfejlődésnek ellentmondó</a:t>
            </a:r>
            <a:endParaRPr lang="en-GB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71749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sz="2400" noProof="0" dirty="0">
                <a:latin typeface="Calibri" panose="020F0502020204030204" pitchFamily="34" charset="0"/>
              </a:rPr>
              <a:t>Magyarország</a:t>
            </a:r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838200"/>
            <a:ext cx="8134350" cy="5828818"/>
          </a:xfrm>
        </p:spPr>
        <p:txBody>
          <a:bodyPr/>
          <a:lstStyle/>
          <a:p>
            <a:pPr indent="-360000">
              <a:lnSpc>
                <a:spcPts val="2700"/>
              </a:lnSpc>
              <a:spcBef>
                <a:spcPts val="0"/>
              </a:spcBef>
            </a:pPr>
            <a:r>
              <a:rPr lang="hu-HU" sz="2000" dirty="0">
                <a:latin typeface="Calibri" panose="020F0502020204030204" pitchFamily="34" charset="0"/>
              </a:rPr>
              <a:t>A </a:t>
            </a:r>
            <a:r>
              <a:rPr lang="hu-HU" sz="2000" dirty="0">
                <a:solidFill>
                  <a:srgbClr val="C00000"/>
                </a:solidFill>
                <a:latin typeface="Calibri" panose="020F0502020204030204" pitchFamily="34" charset="0"/>
              </a:rPr>
              <a:t>harmadik időszak </a:t>
            </a:r>
            <a:r>
              <a:rPr lang="hu-HU" sz="2000" dirty="0">
                <a:latin typeface="Calibri" panose="020F0502020204030204" pitchFamily="34" charset="0"/>
              </a:rPr>
              <a:t>(1996-2004)  a kilencvenes évek közepén kezdődik, amikor az Európai Unióhoz csatlakozás reális lehetőséggé válik. Elfogadják az 1989. évi minisztertanácsi rendeletet felváltó első törvényt a menedékjogról (</a:t>
            </a:r>
            <a:r>
              <a:rPr lang="hu-HU" sz="2000" dirty="0">
                <a:solidFill>
                  <a:srgbClr val="C00000"/>
                </a:solidFill>
                <a:latin typeface="Calibri" panose="020F0502020204030204" pitchFamily="34" charset="0"/>
              </a:rPr>
              <a:t>1997. évi CXXIX. tv.). </a:t>
            </a:r>
            <a:r>
              <a:rPr lang="hu-HU" sz="2000" dirty="0">
                <a:latin typeface="Calibri" panose="020F0502020204030204" pitchFamily="34" charset="0"/>
              </a:rPr>
              <a:t>Ez eltörli a kínos földrajzi megszorítást, és ezzel a hazai hatóságok feladatává teszi  a nem-európai menekülők ügyében eljárást. </a:t>
            </a:r>
            <a:r>
              <a:rPr lang="hu-HU" sz="2000" dirty="0">
                <a:solidFill>
                  <a:srgbClr val="C00000"/>
                </a:solidFill>
                <a:latin typeface="Calibri" panose="020F0502020204030204" pitchFamily="34" charset="0"/>
              </a:rPr>
              <a:t>Az ország a világfolyamatok részévé vált </a:t>
            </a:r>
            <a:r>
              <a:rPr lang="hu-HU" sz="2000" dirty="0">
                <a:latin typeface="Calibri" panose="020F0502020204030204" pitchFamily="34" charset="0"/>
              </a:rPr>
              <a:t>s egyszeriben igyekezett úgy reagálni, mint tanácsadói, a német és osztrák hatóságok: </a:t>
            </a:r>
            <a:r>
              <a:rPr lang="hu-HU" sz="2000" dirty="0">
                <a:solidFill>
                  <a:srgbClr val="C00000"/>
                </a:solidFill>
                <a:latin typeface="Calibri" panose="020F0502020204030204" pitchFamily="34" charset="0"/>
              </a:rPr>
              <a:t>kiszorítóan, védekezve </a:t>
            </a:r>
            <a:r>
              <a:rPr lang="hu-HU" sz="2000" dirty="0">
                <a:latin typeface="Calibri" panose="020F0502020204030204" pitchFamily="34" charset="0"/>
              </a:rPr>
              <a:t>a menekülők érkezése ellen.</a:t>
            </a:r>
          </a:p>
          <a:p>
            <a:pPr indent="-360000">
              <a:lnSpc>
                <a:spcPts val="2700"/>
              </a:lnSpc>
              <a:spcBef>
                <a:spcPts val="0"/>
              </a:spcBef>
            </a:pPr>
            <a:endParaRPr lang="hu-HU" sz="2000" dirty="0">
              <a:latin typeface="Calibri" panose="020F0502020204030204" pitchFamily="34" charset="0"/>
            </a:endParaRPr>
          </a:p>
          <a:p>
            <a:pPr indent="-360000">
              <a:lnSpc>
                <a:spcPts val="2700"/>
              </a:lnSpc>
              <a:spcBef>
                <a:spcPts val="0"/>
              </a:spcBef>
            </a:pPr>
            <a:endParaRPr lang="hu-HU" sz="2000" noProof="0" dirty="0">
              <a:latin typeface="Calibri" panose="020F0502020204030204" pitchFamily="34" charset="0"/>
            </a:endParaRPr>
          </a:p>
          <a:p>
            <a:pPr indent="-360000">
              <a:lnSpc>
                <a:spcPts val="2700"/>
              </a:lnSpc>
              <a:spcBef>
                <a:spcPts val="0"/>
              </a:spcBef>
            </a:pPr>
            <a:r>
              <a:rPr lang="hu-HU" sz="2000" noProof="0" dirty="0">
                <a:latin typeface="Calibri" panose="020F0502020204030204" pitchFamily="34" charset="0"/>
              </a:rPr>
              <a:t>A </a:t>
            </a:r>
            <a:r>
              <a:rPr lang="hu-HU" sz="2000" noProof="0" dirty="0">
                <a:solidFill>
                  <a:srgbClr val="C00000"/>
                </a:solidFill>
                <a:latin typeface="Calibri" panose="020F0502020204030204" pitchFamily="34" charset="0"/>
              </a:rPr>
              <a:t>negyedik korszak </a:t>
            </a:r>
            <a:r>
              <a:rPr lang="hu-HU" sz="2000" noProof="0" dirty="0">
                <a:latin typeface="Calibri" panose="020F0502020204030204" pitchFamily="34" charset="0"/>
              </a:rPr>
              <a:t>(2004 - 2014), a csatlakozással kezdődött A közösségi vívmányok legfontosabb elemeit   2008. január 1-jén hatályba lépett szabályozás (tv. és korm. rend.)  átültette. A dublini rendelet alkalmazása nem jelent súlyos terhet. Az idegenrendészeti, majd a 2013 nyarán bevezetett menedékjogi őrizet emberi jogilag aggályos és nem tántorítja el az érkezőket. Az EU 2013-as menedékjogi csomagjának átültetése részben megtörtént.</a:t>
            </a: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0D1C8E6A-258D-4A0A-BA4E-FB180B329865}"/>
              </a:ext>
            </a:extLst>
          </p:cNvPr>
          <p:cNvSpPr txBox="1"/>
          <p:nvPr/>
        </p:nvSpPr>
        <p:spPr>
          <a:xfrm rot="21157200">
            <a:off x="5395552" y="3571149"/>
            <a:ext cx="3380156" cy="707886"/>
          </a:xfrm>
          <a:prstGeom prst="rect">
            <a:avLst/>
          </a:prstGeom>
          <a:solidFill>
            <a:srgbClr val="FFC000"/>
          </a:solidFill>
          <a:ln>
            <a:solidFill>
              <a:srgbClr val="00001A"/>
            </a:solidFill>
          </a:ln>
        </p:spPr>
        <p:txBody>
          <a:bodyPr wrap="none" rtlCol="0">
            <a:spAutoFit/>
          </a:bodyPr>
          <a:lstStyle/>
          <a:p>
            <a:r>
              <a:rPr lang="hu-HU">
                <a:latin typeface="Calibri" panose="020F0502020204030204" pitchFamily="34" charset="0"/>
                <a:cs typeface="Calibri" panose="020F0502020204030204" pitchFamily="34" charset="0"/>
              </a:rPr>
              <a:t>Anticipáló, politikavezérelt, de </a:t>
            </a:r>
          </a:p>
          <a:p>
            <a:r>
              <a:rPr lang="hu-HU">
                <a:latin typeface="Calibri" panose="020F0502020204030204" pitchFamily="34" charset="0"/>
                <a:cs typeface="Calibri" panose="020F0502020204030204" pitchFamily="34" charset="0"/>
              </a:rPr>
              <a:t>sokban autopoietikus</a:t>
            </a:r>
            <a:endParaRPr lang="en-GB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DBA7C3E2-EFFE-4EAF-BCD1-6668297E471B}"/>
              </a:ext>
            </a:extLst>
          </p:cNvPr>
          <p:cNvSpPr txBox="1"/>
          <p:nvPr/>
        </p:nvSpPr>
        <p:spPr>
          <a:xfrm rot="21367886">
            <a:off x="4933182" y="6321854"/>
            <a:ext cx="4304896" cy="400110"/>
          </a:xfrm>
          <a:prstGeom prst="rect">
            <a:avLst/>
          </a:prstGeom>
          <a:solidFill>
            <a:srgbClr val="FFC000"/>
          </a:solidFill>
          <a:ln>
            <a:solidFill>
              <a:srgbClr val="00001A"/>
            </a:solidFill>
          </a:ln>
        </p:spPr>
        <p:txBody>
          <a:bodyPr wrap="none" rtlCol="0">
            <a:spAutoFit/>
          </a:bodyPr>
          <a:lstStyle/>
          <a:p>
            <a:r>
              <a:rPr lang="hu-HU">
                <a:latin typeface="Calibri" panose="020F0502020204030204" pitchFamily="34" charset="0"/>
                <a:cs typeface="Calibri" panose="020F0502020204030204" pitchFamily="34" charset="0"/>
              </a:rPr>
              <a:t>Reaktív, EU- és magyar politikavezérelt </a:t>
            </a:r>
            <a:endParaRPr lang="en-GB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59224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Magyarország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23528" y="838200"/>
            <a:ext cx="8496944" cy="5759152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hu-HU" sz="2200" dirty="0"/>
              <a:t>Az </a:t>
            </a:r>
            <a:r>
              <a:rPr lang="hu-HU" sz="2200" dirty="0">
                <a:solidFill>
                  <a:srgbClr val="C00000"/>
                </a:solidFill>
              </a:rPr>
              <a:t>ötödik korszak </a:t>
            </a:r>
            <a:r>
              <a:rPr lang="hu-HU" sz="2200" dirty="0"/>
              <a:t>(2015-)</a:t>
            </a:r>
          </a:p>
          <a:p>
            <a:pPr>
              <a:lnSpc>
                <a:spcPct val="150000"/>
              </a:lnSpc>
            </a:pPr>
            <a:r>
              <a:rPr lang="hu-HU" sz="2200" dirty="0"/>
              <a:t>2015 -2017  során hétszer  módosítják érdemben  a Met-et, mindannyiszor </a:t>
            </a:r>
            <a:r>
              <a:rPr lang="hu-HU" sz="2200" dirty="0">
                <a:solidFill>
                  <a:srgbClr val="C00000"/>
                </a:solidFill>
              </a:rPr>
              <a:t>szigorítva a szabályokat</a:t>
            </a:r>
            <a:r>
              <a:rPr lang="hu-HU" sz="2200" dirty="0"/>
              <a:t>. Rövidítik az eljárási határidőket, a területenkívüliség (tarthatatlan) fikcióján alapuló </a:t>
            </a:r>
            <a:r>
              <a:rPr lang="hu-HU" sz="2200" dirty="0">
                <a:solidFill>
                  <a:srgbClr val="C00000"/>
                </a:solidFill>
              </a:rPr>
              <a:t>határ-eljárás</a:t>
            </a:r>
            <a:r>
              <a:rPr lang="hu-HU" sz="2200" dirty="0"/>
              <a:t>t vezetnek be és a határon konténerekből álló tranzit-zónát hoznak létre. A kormány félévente kihirdeti a „</a:t>
            </a:r>
            <a:r>
              <a:rPr lang="hu-HU" sz="2200" dirty="0">
                <a:solidFill>
                  <a:srgbClr val="C00000"/>
                </a:solidFill>
              </a:rPr>
              <a:t>tömeges bevándorlás okozta válsághelyzetet</a:t>
            </a:r>
            <a:r>
              <a:rPr lang="hu-HU" sz="2200" dirty="0"/>
              <a:t>” noha annak törvényi feltételei (Met, 80/A) soha nem teljesülnek.</a:t>
            </a:r>
            <a:br>
              <a:rPr lang="hu-HU" sz="2200" dirty="0"/>
            </a:br>
            <a:br>
              <a:rPr lang="hu-HU" sz="2200" dirty="0"/>
            </a:br>
            <a:r>
              <a:rPr lang="hu-HU" sz="2200" dirty="0"/>
              <a:t>A magyar-szerb és a magyar-horvát határon </a:t>
            </a:r>
            <a:r>
              <a:rPr lang="hu-HU" sz="2200" dirty="0">
                <a:solidFill>
                  <a:srgbClr val="C00000"/>
                </a:solidFill>
              </a:rPr>
              <a:t>pengésdrót-kerítést</a:t>
            </a:r>
            <a:r>
              <a:rPr lang="hu-HU" sz="2200" dirty="0"/>
              <a:t> állítanak fel, </a:t>
            </a:r>
            <a:r>
              <a:rPr lang="hu-HU" sz="2200" dirty="0">
                <a:solidFill>
                  <a:srgbClr val="C00000"/>
                </a:solidFill>
              </a:rPr>
              <a:t>átlépését bűncselekménnyé</a:t>
            </a:r>
            <a:r>
              <a:rPr lang="hu-HU" sz="2200" dirty="0"/>
              <a:t> teszik, így akadályozva meg a menedék-kérés lehetőségét. </a:t>
            </a:r>
            <a:r>
              <a:rPr lang="hu-HU" sz="2200" dirty="0">
                <a:solidFill>
                  <a:srgbClr val="C00000"/>
                </a:solidFill>
              </a:rPr>
              <a:t>Szerbia biztonságos harmadik ország</a:t>
            </a:r>
            <a:r>
              <a:rPr lang="hu-HU" sz="2200" dirty="0"/>
              <a:t>gá nyilvánításával a beérkezett kérelmeket elfogadhatatlannak minősítik, a kérelmezőt rövid úton visszakisérik Szerbiába. A bárhol Magyarország területén elfogottakat </a:t>
            </a:r>
            <a:r>
              <a:rPr lang="hu-HU" sz="2200" dirty="0">
                <a:solidFill>
                  <a:srgbClr val="C00000"/>
                </a:solidFill>
              </a:rPr>
              <a:t>erőszakkal „átkísérik</a:t>
            </a:r>
            <a:r>
              <a:rPr lang="hu-HU" sz="2200" dirty="0"/>
              <a:t>” a kerítés túloldalára.  A bírósági szakot is magában foglaló teljes menekültügyi eljárást szögesdrótokkal körbevett konténerekben kell kivárni.</a:t>
            </a:r>
            <a:endParaRPr lang="hu-HU" dirty="0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A5B4DB80-8AC7-4D54-A71E-5A2B021F037D}"/>
              </a:ext>
            </a:extLst>
          </p:cNvPr>
          <p:cNvSpPr txBox="1"/>
          <p:nvPr/>
        </p:nvSpPr>
        <p:spPr>
          <a:xfrm rot="21157200">
            <a:off x="2916125" y="5779723"/>
            <a:ext cx="6129627" cy="400110"/>
          </a:xfrm>
          <a:prstGeom prst="rect">
            <a:avLst/>
          </a:prstGeom>
          <a:solidFill>
            <a:srgbClr val="FFC000"/>
          </a:solidFill>
          <a:ln>
            <a:solidFill>
              <a:srgbClr val="00001A"/>
            </a:solidFill>
          </a:ln>
        </p:spPr>
        <p:txBody>
          <a:bodyPr wrap="none" rtlCol="0">
            <a:spAutoFit/>
          </a:bodyPr>
          <a:lstStyle/>
          <a:p>
            <a:r>
              <a:rPr lang="hu-HU">
                <a:latin typeface="Calibri" panose="020F0502020204030204" pitchFamily="34" charset="0"/>
                <a:cs typeface="Calibri" panose="020F0502020204030204" pitchFamily="34" charset="0"/>
              </a:rPr>
              <a:t>Reaktív, kizárólag hazai politika-vezérelt. Nincs önfejlődés</a:t>
            </a:r>
            <a:endParaRPr lang="en-GB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61504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Az értelmezés elméleti kerete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hu-HU" dirty="0">
                <a:solidFill>
                  <a:srgbClr val="A50021"/>
                </a:solidFill>
              </a:rPr>
              <a:t>Biztonságiasítás</a:t>
            </a:r>
            <a:r>
              <a:rPr lang="hu-HU" dirty="0"/>
              <a:t>  (szekuritizáció).</a:t>
            </a:r>
          </a:p>
          <a:p>
            <a:endParaRPr lang="hu-HU" dirty="0"/>
          </a:p>
          <a:p>
            <a:pPr>
              <a:lnSpc>
                <a:spcPct val="150000"/>
              </a:lnSpc>
            </a:pPr>
            <a:r>
              <a:rPr lang="hu-HU" dirty="0"/>
              <a:t> A nyolcvanas években indult irányzat  legfőbb tétele az, hogy </a:t>
            </a:r>
            <a:r>
              <a:rPr lang="hu-HU" dirty="0">
                <a:solidFill>
                  <a:srgbClr val="A50021"/>
                </a:solidFill>
              </a:rPr>
              <a:t>a biztonságiasító szereplő </a:t>
            </a:r>
            <a:r>
              <a:rPr lang="hu-HU" dirty="0"/>
              <a:t>egy jelenséget (a migrációtól a terrorizmuson át akár a környezet-szennyezésig) a nemzet/állam/társadalom biztonságát fenyegető </a:t>
            </a:r>
            <a:r>
              <a:rPr lang="hu-HU" dirty="0">
                <a:solidFill>
                  <a:srgbClr val="A50021"/>
                </a:solidFill>
              </a:rPr>
              <a:t>veszélynek minősít</a:t>
            </a:r>
            <a:r>
              <a:rPr lang="hu-HU" dirty="0"/>
              <a:t>, amit csak a normális jogrend kereteiből kilépve, </a:t>
            </a:r>
            <a:r>
              <a:rPr lang="hu-HU" dirty="0">
                <a:solidFill>
                  <a:srgbClr val="A50021"/>
                </a:solidFill>
              </a:rPr>
              <a:t>rendkívüli eszközökkel </a:t>
            </a:r>
            <a:r>
              <a:rPr lang="hu-HU" dirty="0"/>
              <a:t>lehet elhárítani, s erre a lépésre </a:t>
            </a:r>
            <a:r>
              <a:rPr lang="hu-HU" dirty="0">
                <a:solidFill>
                  <a:srgbClr val="A50021"/>
                </a:solidFill>
              </a:rPr>
              <a:t>csakis a biztonságiasító </a:t>
            </a:r>
            <a:r>
              <a:rPr lang="hu-HU" dirty="0"/>
              <a:t>aktor vagy az általa megnevezett erő </a:t>
            </a:r>
            <a:r>
              <a:rPr lang="hu-HU" dirty="0">
                <a:solidFill>
                  <a:srgbClr val="A50021"/>
                </a:solidFill>
              </a:rPr>
              <a:t>képes</a:t>
            </a:r>
            <a:r>
              <a:rPr lang="hu-HU" dirty="0"/>
              <a:t>, amely ezért privilégiumokhoz és a bürokratikus versenyben előnyökhöz jut.   (Huysmans)</a:t>
            </a:r>
          </a:p>
        </p:txBody>
      </p:sp>
    </p:spTree>
    <p:extLst>
      <p:ext uri="{BB962C8B-B14F-4D97-AF65-F5344CB8AC3E}">
        <p14:creationId xmlns:p14="http://schemas.microsoft.com/office/powerpoint/2010/main" val="1183536943"/>
      </p:ext>
    </p:extLst>
  </p:cSld>
  <p:clrMapOvr>
    <a:masterClrMapping/>
  </p:clrMapOvr>
</p:sld>
</file>

<file path=ppt/theme/theme1.xml><?xml version="1.0" encoding="utf-8"?>
<a:theme xmlns:a="http://schemas.openxmlformats.org/drawingml/2006/main" name="Alapértelmezett terv">
  <a:themeElements>
    <a:clrScheme name="Alapértelmezett terv 4">
      <a:dk1>
        <a:srgbClr val="000000"/>
      </a:dk1>
      <a:lt1>
        <a:srgbClr val="FFFFFF"/>
      </a:lt1>
      <a:dk2>
        <a:srgbClr val="000000"/>
      </a:dk2>
      <a:lt2>
        <a:srgbClr val="333333"/>
      </a:lt2>
      <a:accent1>
        <a:srgbClr val="DDDDDD"/>
      </a:accent1>
      <a:accent2>
        <a:srgbClr val="808080"/>
      </a:accent2>
      <a:accent3>
        <a:srgbClr val="FFFFFF"/>
      </a:accent3>
      <a:accent4>
        <a:srgbClr val="000000"/>
      </a:accent4>
      <a:accent5>
        <a:srgbClr val="EBEBEB"/>
      </a:accent5>
      <a:accent6>
        <a:srgbClr val="737373"/>
      </a:accent6>
      <a:hlink>
        <a:srgbClr val="4D4D4D"/>
      </a:hlink>
      <a:folHlink>
        <a:srgbClr val="EAEAEA"/>
      </a:folHlink>
    </a:clrScheme>
    <a:fontScheme name="Alapértelmezett ter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u-HU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u-HU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8">
        <a:dk1>
          <a:srgbClr val="808080"/>
        </a:dk1>
        <a:lt1>
          <a:srgbClr val="FFCC66"/>
        </a:lt1>
        <a:dk2>
          <a:srgbClr val="971601"/>
        </a:dk2>
        <a:lt2>
          <a:srgbClr val="FFFFCC"/>
        </a:lt2>
        <a:accent1>
          <a:srgbClr val="00CC99"/>
        </a:accent1>
        <a:accent2>
          <a:srgbClr val="993366"/>
        </a:accent2>
        <a:accent3>
          <a:srgbClr val="C9ABAA"/>
        </a:accent3>
        <a:accent4>
          <a:srgbClr val="DAAE56"/>
        </a:accent4>
        <a:accent5>
          <a:srgbClr val="AAE2CA"/>
        </a:accent5>
        <a:accent6>
          <a:srgbClr val="8A2D5C"/>
        </a:accent6>
        <a:hlink>
          <a:srgbClr val="CCCC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Alapértelmezett terv">
  <a:themeElements>
    <a:clrScheme name="Alapértelmezett terv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Alapértelmezett ter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u-HU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u-HU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8">
        <a:dk1>
          <a:srgbClr val="808080"/>
        </a:dk1>
        <a:lt1>
          <a:srgbClr val="FFCC66"/>
        </a:lt1>
        <a:dk2>
          <a:srgbClr val="971601"/>
        </a:dk2>
        <a:lt2>
          <a:srgbClr val="FFFFCC"/>
        </a:lt2>
        <a:accent1>
          <a:srgbClr val="00CC99"/>
        </a:accent1>
        <a:accent2>
          <a:srgbClr val="993366"/>
        </a:accent2>
        <a:accent3>
          <a:srgbClr val="C9ABAA"/>
        </a:accent3>
        <a:accent4>
          <a:srgbClr val="DAAE56"/>
        </a:accent4>
        <a:accent5>
          <a:srgbClr val="AAE2CA"/>
        </a:accent5>
        <a:accent6>
          <a:srgbClr val="8A2D5C"/>
        </a:accent6>
        <a:hlink>
          <a:srgbClr val="CCCC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Designs\PULSE.POT</Template>
  <TotalTime>9942</TotalTime>
  <Words>2475</Words>
  <Application>Microsoft Office PowerPoint</Application>
  <PresentationFormat>Diavetítés a képernyőre (4:3 oldalarány)</PresentationFormat>
  <Paragraphs>224</Paragraphs>
  <Slides>19</Slides>
  <Notes>19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2</vt:i4>
      </vt:variant>
      <vt:variant>
        <vt:lpstr>Diacímek</vt:lpstr>
      </vt:variant>
      <vt:variant>
        <vt:i4>19</vt:i4>
      </vt:variant>
    </vt:vector>
  </HeadingPairs>
  <TitlesOfParts>
    <vt:vector size="25" baseType="lpstr">
      <vt:lpstr>Arial</vt:lpstr>
      <vt:lpstr>Calibri</vt:lpstr>
      <vt:lpstr>Times New Roman</vt:lpstr>
      <vt:lpstr>Wingdings</vt:lpstr>
      <vt:lpstr>Alapértelmezett terv</vt:lpstr>
      <vt:lpstr>1_Alapértelmezett terv</vt:lpstr>
      <vt:lpstr>AZ ENGEDELMES SZOLGÁLÓLÁNY:   A MAGYAR MENEKÜLTJOG A POLITIKA JÁRSZALAGJÁN, 2015 - 2018</vt:lpstr>
      <vt:lpstr>Kelet Guta, 2018 március </vt:lpstr>
      <vt:lpstr>A tervezett témák</vt:lpstr>
      <vt:lpstr>A hipotézis</vt:lpstr>
      <vt:lpstr>Mitől változik a jog?</vt:lpstr>
      <vt:lpstr>Magyarország </vt:lpstr>
      <vt:lpstr>Magyarország</vt:lpstr>
      <vt:lpstr>Magyarország</vt:lpstr>
      <vt:lpstr>Az értelmezés elméleti kerete</vt:lpstr>
      <vt:lpstr>Az értelmezés elméleti kerete</vt:lpstr>
      <vt:lpstr>Az értelmezés elméleti kerete</vt:lpstr>
      <vt:lpstr>A visszafejthető célok</vt:lpstr>
      <vt:lpstr>Mit csinál 2015-2018-ban a magyar állam a menekülteknek nyújtott védelem helyett?</vt:lpstr>
      <vt:lpstr>Embertelen</vt:lpstr>
      <vt:lpstr>JOGSÉRTŐ / NEMZETKÖZI JOG (NKJ), EU JOG (EU), MAGYAR JOG (MJ)</vt:lpstr>
      <vt:lpstr>JOGSÉRTŐ / NEMZETKÖZI JOG (NKJ), EU JOG (EU), MAGYAR JOG (MJ)</vt:lpstr>
      <vt:lpstr>Jogsértő és embertelen</vt:lpstr>
      <vt:lpstr>Következtetés</vt:lpstr>
      <vt:lpstr>  Köszönöm a figyelmüket!  Nagy Boldizsár www.nagyboldizsar.hu   </vt:lpstr>
    </vt:vector>
  </TitlesOfParts>
  <Company>CEU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Nagy Boldizsár</dc:creator>
  <cp:lastModifiedBy>Boldizsár Nagy</cp:lastModifiedBy>
  <cp:revision>729</cp:revision>
  <cp:lastPrinted>2018-05-10T13:08:09Z</cp:lastPrinted>
  <dcterms:created xsi:type="dcterms:W3CDTF">2003-04-10T10:07:35Z</dcterms:created>
  <dcterms:modified xsi:type="dcterms:W3CDTF">2018-05-12T15:26:17Z</dcterms:modified>
</cp:coreProperties>
</file>