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61" r:id="rId3"/>
    <p:sldId id="270" r:id="rId4"/>
    <p:sldId id="271" r:id="rId5"/>
    <p:sldId id="272" r:id="rId6"/>
    <p:sldId id="273" r:id="rId7"/>
    <p:sldId id="267" r:id="rId8"/>
    <p:sldId id="268" r:id="rId9"/>
    <p:sldId id="269" r:id="rId10"/>
    <p:sldId id="262" r:id="rId11"/>
    <p:sldId id="263" r:id="rId12"/>
    <p:sldId id="260" r:id="rId13"/>
    <p:sldId id="264" r:id="rId14"/>
    <p:sldId id="257" r:id="rId15"/>
    <p:sldId id="265" r:id="rId16"/>
    <p:sldId id="266" r:id="rId17"/>
    <p:sldId id="258" r:id="rId18"/>
    <p:sldId id="25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0" d="100"/>
          <a:sy n="50" d="100"/>
        </p:scale>
        <p:origin x="-10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45446B-81C2-4443-89B9-22B582E76B72}" type="datetimeFigureOut">
              <a:rPr lang="en-US" smtClean="0"/>
              <a:pPr/>
              <a:t>11/10/2017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59E323-36F7-A347-A483-7090B7D717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6020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FD619C-C41A-4F47-AE09-5E10989046E2}" type="slidenum">
              <a:rPr lang="hu-HU"/>
              <a:pPr/>
              <a:t>2</a:t>
            </a:fld>
            <a:endParaRPr lang="hu-HU"/>
          </a:p>
        </p:txBody>
      </p:sp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u-HU"/>
              <a:t>jjjjjj</a:t>
            </a:r>
          </a:p>
        </p:txBody>
      </p:sp>
    </p:spTree>
    <p:extLst>
      <p:ext uri="{BB962C8B-B14F-4D97-AF65-F5344CB8AC3E}">
        <p14:creationId xmlns:p14="http://schemas.microsoft.com/office/powerpoint/2010/main" xmlns="" val="1559050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593898-5FC9-7D42-AEDA-B99677FFA6D5}" type="slidenum">
              <a:rPr lang="hu-HU"/>
              <a:pPr/>
              <a:t>7</a:t>
            </a:fld>
            <a:endParaRPr lang="hu-HU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806092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8732BE-1F6E-C64B-95F3-F6542A577968}" type="slidenum">
              <a:rPr lang="hu-HU"/>
              <a:pPr/>
              <a:t>8</a:t>
            </a:fld>
            <a:endParaRPr lang="hu-HU"/>
          </a:p>
        </p:txBody>
      </p:sp>
      <p:sp>
        <p:nvSpPr>
          <p:cNvPr id="28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24749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DFA79D-CCE9-6942-879C-F023C4E2FF6E}" type="slidenum">
              <a:rPr lang="hu-HU"/>
              <a:pPr/>
              <a:t>9</a:t>
            </a:fld>
            <a:endParaRPr lang="hu-HU"/>
          </a:p>
        </p:txBody>
      </p:sp>
      <p:sp>
        <p:nvSpPr>
          <p:cNvPr id="28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27333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C1060F-8494-794A-9A57-4ECD7BF1C01C}" type="slidenum">
              <a:rPr lang="hu-HU"/>
              <a:pPr/>
              <a:t>10</a:t>
            </a:fld>
            <a:endParaRPr lang="hu-HU"/>
          </a:p>
        </p:txBody>
      </p:sp>
      <p:sp>
        <p:nvSpPr>
          <p:cNvPr id="27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613958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E7B388-924E-B94B-9D66-A64BE473A98F}" type="slidenum">
              <a:rPr lang="hu-HU"/>
              <a:pPr/>
              <a:t>11</a:t>
            </a:fld>
            <a:endParaRPr lang="hu-HU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433147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E6FAB0-DBD1-0F44-A3DD-162EAA093A0E}" type="slidenum">
              <a:rPr lang="hu-HU"/>
              <a:pPr/>
              <a:t>13</a:t>
            </a:fld>
            <a:endParaRPr lang="hu-HU"/>
          </a:p>
        </p:txBody>
      </p:sp>
      <p:sp>
        <p:nvSpPr>
          <p:cNvPr id="19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4283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D661-1836-44F7-8FAF-35E8F866ECD3}" type="datetime1">
              <a:rPr lang="en-US" smtClean="0"/>
              <a:pPr/>
              <a:t>11/10/2017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F71CE-B899-4B2B-848D-9F12F0C901B6}" type="datetimeFigureOut">
              <a:rPr lang="en-US" smtClean="0"/>
              <a:pPr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7606D-E5C4-4C2F-8241-EC2663EF1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F1CA-F464-4B29-B867-EAF8A9B936E3}" type="datetime1">
              <a:rPr lang="en-US" smtClean="0"/>
              <a:pPr/>
              <a:t>11/10/2017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B357-51B9-47D2-A71D-0D06CB03185D}" type="datetime1">
              <a:rPr lang="en-US" smtClean="0"/>
              <a:pPr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B827-F132-4DF6-9FB9-4035A4C798EF}" type="datetime1">
              <a:rPr lang="en-US" smtClean="0"/>
              <a:pPr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2A601-7D32-4ED7-AD1A-974B6DDBDCDC}" type="datetime1">
              <a:rPr lang="en-US" smtClean="0"/>
              <a:pPr/>
              <a:t>11/10/2017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7B41-4A0C-4639-A132-E5C8F99A4BE8}" type="datetime1">
              <a:rPr lang="en-US" smtClean="0"/>
              <a:pPr/>
              <a:t>11/10/2017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hu-HU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67FD-6084-4075-993E-77EC8038773F}" type="datetime1">
              <a:rPr lang="en-US" smtClean="0"/>
              <a:pPr/>
              <a:t>11/10/2017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88B47-74BA-4873-ADAE-EB0120124E83}" type="datetime1">
              <a:rPr lang="en-US" smtClean="0"/>
              <a:pPr/>
              <a:t>11/10/2017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u-HU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F52C1-9A39-494C-9977-BBEFAB872C1F}" type="datetime1">
              <a:rPr lang="en-US" smtClean="0"/>
              <a:pPr/>
              <a:t>11/10/2017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u-HU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ACE2-EA00-4376-9A66-47ABB8B02CF5}" type="datetime1">
              <a:rPr lang="en-US" smtClean="0"/>
              <a:pPr/>
              <a:t>11/10/2017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DA47DADC-55EA-4839-91C8-5BCC0EC06F5C}" type="datetime1">
              <a:rPr lang="en-US" smtClean="0"/>
              <a:pPr/>
              <a:t>11/10/2017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2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Microsoft_Office_Word_97-2003_dokumentum1.doc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urbanista.blog.hu/2011/9/page/2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219111"/>
            <a:ext cx="7315200" cy="3388170"/>
          </a:xfrm>
        </p:spPr>
        <p:txBody>
          <a:bodyPr/>
          <a:lstStyle/>
          <a:p>
            <a:pPr algn="ctr"/>
            <a:r>
              <a:rPr lang="en-US" dirty="0" smtClean="0"/>
              <a:t>Csanádi Gábor</a:t>
            </a:r>
            <a:br>
              <a:rPr lang="en-US" dirty="0" smtClean="0"/>
            </a:br>
            <a:r>
              <a:rPr lang="en-US" dirty="0" smtClean="0"/>
              <a:t>:A </a:t>
            </a:r>
            <a:r>
              <a:rPr lang="en-US" dirty="0" err="1" smtClean="0"/>
              <a:t>lakóhelyi</a:t>
            </a:r>
            <a:r>
              <a:rPr lang="en-US" dirty="0" smtClean="0"/>
              <a:t> </a:t>
            </a:r>
            <a:r>
              <a:rPr lang="en-US" dirty="0" err="1" smtClean="0"/>
              <a:t>szegregáció</a:t>
            </a:r>
            <a:r>
              <a:rPr lang="en-US" dirty="0" smtClean="0"/>
              <a:t>: </a:t>
            </a:r>
            <a:r>
              <a:rPr lang="en-US" dirty="0" err="1" smtClean="0"/>
              <a:t>mérési</a:t>
            </a:r>
            <a:r>
              <a:rPr lang="en-US" dirty="0" smtClean="0"/>
              <a:t> </a:t>
            </a:r>
            <a:r>
              <a:rPr lang="en-US" dirty="0" err="1" smtClean="0"/>
              <a:t>módszerek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 smtClean="0"/>
              <a:t>ELTE TATK Városi és Regionális Kutatások Központja</a:t>
            </a:r>
          </a:p>
          <a:p>
            <a:r>
              <a:rPr lang="hu-HU" dirty="0" smtClean="0"/>
              <a:t>OTKA - </a:t>
            </a:r>
            <a:r>
              <a:rPr lang="en-US" dirty="0"/>
              <a:t>NKFI-</a:t>
            </a:r>
            <a:r>
              <a:rPr lang="en-US" dirty="0" smtClean="0"/>
              <a:t>84051. </a:t>
            </a:r>
            <a:r>
              <a:rPr lang="en-US" dirty="0" err="1" smtClean="0"/>
              <a:t>projekt</a:t>
            </a:r>
            <a:endParaRPr lang="hu-HU" dirty="0" smtClean="0"/>
          </a:p>
          <a:p>
            <a:r>
              <a:rPr lang="hu-HU" dirty="0" smtClean="0"/>
              <a:t>BM ÖKI : KÖFOP</a:t>
            </a:r>
            <a:r>
              <a:rPr lang="hu-HU" dirty="0"/>
              <a:t>-2.3.4-VEKOP-15-2016-00002 </a:t>
            </a:r>
            <a:r>
              <a:rPr lang="hu-HU" dirty="0" smtClean="0"/>
              <a:t>„</a:t>
            </a:r>
            <a:r>
              <a:rPr lang="hu-HU" dirty="0"/>
              <a:t>Önkormányzati fejlesztések </a:t>
            </a:r>
            <a:r>
              <a:rPr lang="hu-HU" dirty="0" smtClean="0"/>
              <a:t>elemzése </a:t>
            </a:r>
            <a:r>
              <a:rPr lang="hu-HU" dirty="0"/>
              <a:t>II</a:t>
            </a:r>
            <a:r>
              <a:rPr lang="hu-HU" dirty="0" smtClean="0"/>
              <a:t>. kutatási projekt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997817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8" name="Rectangle 4"/>
          <p:cNvSpPr>
            <a:spLocks noGrp="1" noChangeArrowheads="1"/>
          </p:cNvSpPr>
          <p:nvPr>
            <p:ph type="title"/>
          </p:nvPr>
        </p:nvSpPr>
        <p:spPr>
          <a:xfrm>
            <a:off x="914400" y="85191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hu-HU" sz="4000" dirty="0"/>
              <a:t>A lakóhelyi </a:t>
            </a:r>
            <a:r>
              <a:rPr lang="hu-HU" sz="4000" dirty="0" err="1"/>
              <a:t>sz</a:t>
            </a:r>
            <a:r>
              <a:rPr lang="en-US" sz="4000" dirty="0" err="1"/>
              <a:t>egreg</a:t>
            </a:r>
            <a:r>
              <a:rPr lang="hu-HU" sz="4000" dirty="0" err="1"/>
              <a:t>áció</a:t>
            </a:r>
            <a:r>
              <a:rPr lang="hu-HU" sz="4000" dirty="0"/>
              <a:t> dimenziói</a:t>
            </a:r>
          </a:p>
        </p:txBody>
      </p:sp>
      <p:sp>
        <p:nvSpPr>
          <p:cNvPr id="272389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2048864"/>
            <a:ext cx="7315200" cy="353952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err="1"/>
              <a:t>Uneveness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Exposure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Concentration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Centralization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Clustering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0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dirty="0" err="1"/>
              <a:t>D.S.Massey-N.A.Denton</a:t>
            </a:r>
            <a:r>
              <a:rPr lang="en-US" sz="2000" dirty="0"/>
              <a:t>: Dimensions of Segregation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dirty="0"/>
              <a:t>In: Social Forces Vol.67:2 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xmlns="" val="3960994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993531" y="3085"/>
            <a:ext cx="7315200" cy="1154097"/>
          </a:xfrm>
        </p:spPr>
        <p:txBody>
          <a:bodyPr/>
          <a:lstStyle/>
          <a:p>
            <a:pPr algn="ctr"/>
            <a:r>
              <a:rPr lang="en-US" dirty="0"/>
              <a:t>UNEVENNESS</a:t>
            </a:r>
            <a:endParaRPr lang="hu-HU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85800" y="1981200"/>
            <a:ext cx="1600200" cy="4114800"/>
          </a:xfrm>
          <a:prstGeom prst="rect">
            <a:avLst/>
          </a:prstGeom>
        </p:spPr>
        <p:txBody>
          <a:bodyPr/>
          <a:lstStyle/>
          <a:p>
            <a:pPr algn="ctr">
              <a:buFontTx/>
              <a:buNone/>
            </a:pPr>
            <a:r>
              <a:rPr lang="en-US" b="1"/>
              <a:t>Index</a:t>
            </a:r>
          </a:p>
          <a:p>
            <a:r>
              <a:rPr lang="en-US"/>
              <a:t>D</a:t>
            </a:r>
          </a:p>
          <a:p>
            <a:r>
              <a:rPr lang="en-US"/>
              <a:t>G</a:t>
            </a:r>
          </a:p>
          <a:p>
            <a:r>
              <a:rPr lang="en-US"/>
              <a:t>H</a:t>
            </a:r>
          </a:p>
          <a:p>
            <a:r>
              <a:rPr lang="en-US"/>
              <a:t>A1</a:t>
            </a:r>
          </a:p>
          <a:p>
            <a:r>
              <a:rPr lang="en-US"/>
              <a:t>A5</a:t>
            </a:r>
          </a:p>
          <a:p>
            <a:r>
              <a:rPr lang="en-US"/>
              <a:t>A9</a:t>
            </a:r>
            <a:endParaRPr lang="hu-HU"/>
          </a:p>
          <a:p>
            <a:pPr algn="ctr">
              <a:buFontTx/>
              <a:buNone/>
            </a:pPr>
            <a:endParaRPr lang="hu-HU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86000" y="1981200"/>
            <a:ext cx="6172200" cy="4114800"/>
          </a:xfrm>
          <a:prstGeom prst="rect">
            <a:avLst/>
          </a:prstGeom>
        </p:spPr>
        <p:txBody>
          <a:bodyPr/>
          <a:lstStyle/>
          <a:p>
            <a:pPr>
              <a:buFontTx/>
              <a:buNone/>
            </a:pPr>
            <a:r>
              <a:rPr lang="en-US" b="1"/>
              <a:t>Name of Measure</a:t>
            </a:r>
          </a:p>
          <a:p>
            <a:r>
              <a:rPr lang="en-US"/>
              <a:t>Index of Dissimilarity</a:t>
            </a:r>
          </a:p>
          <a:p>
            <a:r>
              <a:rPr lang="en-US"/>
              <a:t>Gini Index</a:t>
            </a:r>
          </a:p>
          <a:p>
            <a:r>
              <a:rPr lang="en-US"/>
              <a:t>Entropy Index or Information Index</a:t>
            </a:r>
          </a:p>
          <a:p>
            <a:r>
              <a:rPr lang="en-US"/>
              <a:t>Atkinson Index with b=.10</a:t>
            </a:r>
          </a:p>
          <a:p>
            <a:r>
              <a:rPr lang="en-US"/>
              <a:t>Atkinson Index with b=.50</a:t>
            </a:r>
          </a:p>
          <a:p>
            <a:r>
              <a:rPr lang="en-US"/>
              <a:t>Atkinson Index with b=.90</a:t>
            </a:r>
          </a:p>
        </p:txBody>
      </p:sp>
    </p:spTree>
    <p:extLst>
      <p:ext uri="{BB962C8B-B14F-4D97-AF65-F5344CB8AC3E}">
        <p14:creationId xmlns:p14="http://schemas.microsoft.com/office/powerpoint/2010/main" xmlns="" val="183940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9908" y="164323"/>
            <a:ext cx="7315200" cy="115409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Disszimilaritási</a:t>
            </a:r>
            <a:r>
              <a:rPr lang="en-US" dirty="0" smtClean="0"/>
              <a:t> </a:t>
            </a:r>
            <a:r>
              <a:rPr lang="en-US" dirty="0" err="1" smtClean="0"/>
              <a:t>mutató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(Duncan-index)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Index of dissimilarity</a:t>
            </a:r>
            <a:endParaRPr lang="en-US" dirty="0"/>
          </a:p>
          <a:p>
            <a:r>
              <a:rPr lang="en-US" dirty="0"/>
              <a:t>      </a:t>
            </a:r>
            <a:r>
              <a:rPr lang="en-US" baseline="-25000" dirty="0"/>
              <a:t>n</a:t>
            </a:r>
            <a:endParaRPr lang="en-US" dirty="0"/>
          </a:p>
          <a:p>
            <a:r>
              <a:rPr lang="en-US" b="1" dirty="0"/>
              <a:t>D=</a:t>
            </a:r>
            <a:r>
              <a:rPr lang="en-US" b="1" dirty="0">
                <a:sym typeface="Symbol"/>
              </a:rPr>
              <a:t></a:t>
            </a:r>
            <a:r>
              <a:rPr lang="en-US" b="1" dirty="0"/>
              <a:t> </a:t>
            </a:r>
            <a:r>
              <a:rPr lang="en-US" b="1" dirty="0">
                <a:sym typeface="Symbol"/>
              </a:rPr>
              <a:t></a:t>
            </a:r>
            <a:r>
              <a:rPr lang="en-US" b="1" dirty="0" err="1"/>
              <a:t>t</a:t>
            </a:r>
            <a:r>
              <a:rPr lang="en-US" b="1" baseline="-25000" dirty="0" err="1"/>
              <a:t>i</a:t>
            </a:r>
            <a:r>
              <a:rPr lang="en-US" b="1" baseline="-25000" dirty="0"/>
              <a:t> </a:t>
            </a:r>
            <a:r>
              <a:rPr lang="en-US" b="1" dirty="0">
                <a:sym typeface="Symbol"/>
              </a:rPr>
              <a:t></a:t>
            </a:r>
            <a:r>
              <a:rPr lang="en-US" b="1" dirty="0"/>
              <a:t>p</a:t>
            </a:r>
            <a:r>
              <a:rPr lang="en-US" b="1" baseline="-25000" dirty="0"/>
              <a:t>i</a:t>
            </a:r>
            <a:r>
              <a:rPr lang="en-US" b="1" dirty="0"/>
              <a:t> - P</a:t>
            </a:r>
            <a:r>
              <a:rPr lang="en-US" b="1" dirty="0">
                <a:sym typeface="Symbol"/>
              </a:rPr>
              <a:t></a:t>
            </a:r>
            <a:r>
              <a:rPr lang="en-US" b="1" dirty="0"/>
              <a:t>/ 2TP</a:t>
            </a:r>
            <a:r>
              <a:rPr lang="en-US" b="1" dirty="0">
                <a:sym typeface="Symbol"/>
              </a:rPr>
              <a:t></a:t>
            </a:r>
            <a:r>
              <a:rPr lang="en-US" b="1" dirty="0"/>
              <a:t>1-P</a:t>
            </a:r>
            <a:r>
              <a:rPr lang="en-US" b="1" dirty="0">
                <a:sym typeface="Symbol"/>
              </a:rPr>
              <a:t></a:t>
            </a:r>
            <a:endParaRPr lang="en-US" dirty="0"/>
          </a:p>
          <a:p>
            <a:r>
              <a:rPr lang="en-US" dirty="0"/>
              <a:t>      </a:t>
            </a:r>
            <a:r>
              <a:rPr lang="en-US" baseline="30000" dirty="0" err="1"/>
              <a:t>i</a:t>
            </a:r>
            <a:r>
              <a:rPr lang="en-US" baseline="30000" dirty="0"/>
              <a:t>=1</a:t>
            </a:r>
            <a:endParaRPr lang="en-US" dirty="0"/>
          </a:p>
          <a:p>
            <a:r>
              <a:rPr lang="en-US" dirty="0" err="1"/>
              <a:t>t</a:t>
            </a:r>
            <a:r>
              <a:rPr lang="en-US" baseline="-25000" dirty="0" err="1"/>
              <a:t>i</a:t>
            </a:r>
            <a:r>
              <a:rPr lang="en-US" baseline="-25000" dirty="0"/>
              <a:t>, </a:t>
            </a:r>
            <a:r>
              <a:rPr lang="en-US" dirty="0"/>
              <a:t>and</a:t>
            </a:r>
            <a:r>
              <a:rPr lang="en-US" baseline="-25000" dirty="0"/>
              <a:t> </a:t>
            </a:r>
            <a:r>
              <a:rPr lang="en-US" dirty="0"/>
              <a:t>p</a:t>
            </a:r>
            <a:r>
              <a:rPr lang="en-US" baseline="-25000" dirty="0"/>
              <a:t>i </a:t>
            </a:r>
            <a:r>
              <a:rPr lang="en-US" dirty="0"/>
              <a:t>are</a:t>
            </a:r>
            <a:r>
              <a:rPr lang="en-US" baseline="-25000" dirty="0"/>
              <a:t> </a:t>
            </a:r>
            <a:r>
              <a:rPr lang="en-US" dirty="0"/>
              <a:t>the total population and minority proportion of areal unit </a:t>
            </a:r>
            <a:r>
              <a:rPr lang="en-US" dirty="0" err="1"/>
              <a:t>i</a:t>
            </a:r>
            <a:r>
              <a:rPr lang="en-US" dirty="0"/>
              <a:t>,</a:t>
            </a:r>
          </a:p>
          <a:p>
            <a:r>
              <a:rPr lang="en-US" dirty="0"/>
              <a:t>T,  P are the population size and minority proportion for the city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24830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7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41896684"/>
              </p:ext>
            </p:extLst>
          </p:nvPr>
        </p:nvGraphicFramePr>
        <p:xfrm>
          <a:off x="72903" y="500186"/>
          <a:ext cx="8964612" cy="5857875"/>
        </p:xfrm>
        <a:graphic>
          <a:graphicData uri="http://schemas.openxmlformats.org/presentationml/2006/ole">
            <p:oleObj spid="_x0000_s7183" name="Document" r:id="rId4" imgW="8219160" imgH="5101560" progId="Word.Document.8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25163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2662" y="93984"/>
            <a:ext cx="7315200" cy="1154097"/>
          </a:xfrm>
        </p:spPr>
        <p:txBody>
          <a:bodyPr/>
          <a:lstStyle/>
          <a:p>
            <a:pPr algn="ctr"/>
            <a:r>
              <a:rPr lang="en-US" dirty="0" smtClean="0"/>
              <a:t>A </a:t>
            </a:r>
            <a:r>
              <a:rPr lang="en-US" dirty="0" err="1" smtClean="0"/>
              <a:t>Taeuber</a:t>
            </a:r>
            <a:r>
              <a:rPr lang="en-US" dirty="0" smtClean="0"/>
              <a:t> </a:t>
            </a:r>
            <a:r>
              <a:rPr lang="en-US" dirty="0" err="1" smtClean="0"/>
              <a:t>kritériumok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2853" y="1776302"/>
            <a:ext cx="7315200" cy="3539527"/>
          </a:xfrm>
        </p:spPr>
        <p:txBody>
          <a:bodyPr>
            <a:noAutofit/>
          </a:bodyPr>
          <a:lstStyle/>
          <a:p>
            <a:r>
              <a:rPr lang="en-US" sz="1600" dirty="0" smtClean="0"/>
              <a:t>: </a:t>
            </a:r>
            <a:r>
              <a:rPr lang="en-US" sz="1600" dirty="0"/>
              <a:t>1) the “</a:t>
            </a:r>
            <a:r>
              <a:rPr lang="en-US" sz="1600" dirty="0" smtClean="0"/>
              <a:t>transfer principle</a:t>
            </a:r>
            <a:r>
              <a:rPr lang="en-US" sz="1600" dirty="0"/>
              <a:t>”, </a:t>
            </a:r>
            <a:endParaRPr lang="en-US" sz="1600" dirty="0" smtClean="0"/>
          </a:p>
          <a:p>
            <a:r>
              <a:rPr lang="en-US" sz="1600" dirty="0" smtClean="0"/>
              <a:t>  should </a:t>
            </a:r>
            <a:r>
              <a:rPr lang="en-US" sz="1600" dirty="0"/>
              <a:t>be sensitive to the redistribution </a:t>
            </a:r>
            <a:r>
              <a:rPr lang="en-US" sz="1600" dirty="0" smtClean="0"/>
              <a:t>or “</a:t>
            </a:r>
            <a:r>
              <a:rPr lang="en-US" sz="1600" dirty="0"/>
              <a:t>transfer” of minorities </a:t>
            </a:r>
            <a:r>
              <a:rPr lang="en-US" sz="1600" b="1" dirty="0" smtClean="0"/>
              <a:t>AMONG</a:t>
            </a:r>
            <a:r>
              <a:rPr lang="en-US" sz="1600" dirty="0" smtClean="0"/>
              <a:t> </a:t>
            </a:r>
            <a:r>
              <a:rPr lang="en-US" sz="1600" dirty="0"/>
              <a:t>areal </a:t>
            </a:r>
            <a:r>
              <a:rPr lang="en-US" sz="1600" dirty="0" smtClean="0"/>
              <a:t>units with </a:t>
            </a:r>
            <a:r>
              <a:rPr lang="en-US" sz="1600" dirty="0"/>
              <a:t>minority proportions above or </a:t>
            </a:r>
            <a:r>
              <a:rPr lang="en-US" sz="1600" dirty="0" smtClean="0"/>
              <a:t>below the </a:t>
            </a:r>
            <a:r>
              <a:rPr lang="en-US" sz="1600" dirty="0"/>
              <a:t>metropolitan area’s minority proportion</a:t>
            </a:r>
          </a:p>
          <a:p>
            <a:r>
              <a:rPr lang="en-US" sz="1600" dirty="0"/>
              <a:t>(and not just transfers from areas above </a:t>
            </a:r>
            <a:r>
              <a:rPr lang="en-US" sz="1600" dirty="0" smtClean="0"/>
              <a:t>to areas </a:t>
            </a:r>
            <a:r>
              <a:rPr lang="en-US" sz="1600" dirty="0"/>
              <a:t>below that proportion); </a:t>
            </a:r>
            <a:endParaRPr lang="en-US" sz="1600" dirty="0" smtClean="0"/>
          </a:p>
          <a:p>
            <a:endParaRPr lang="en-US" sz="1600" dirty="0" smtClean="0"/>
          </a:p>
          <a:p>
            <a:r>
              <a:rPr lang="en-US" sz="1600" dirty="0" smtClean="0"/>
              <a:t>2</a:t>
            </a:r>
            <a:r>
              <a:rPr lang="en-US" sz="1600" dirty="0"/>
              <a:t>) “</a:t>
            </a:r>
            <a:r>
              <a:rPr lang="en-US" sz="1600" dirty="0" smtClean="0"/>
              <a:t>compositional invariance</a:t>
            </a:r>
            <a:r>
              <a:rPr lang="en-US" sz="1600" dirty="0"/>
              <a:t>”, </a:t>
            </a:r>
            <a:endParaRPr lang="en-US" sz="1600" dirty="0" smtClean="0"/>
          </a:p>
          <a:p>
            <a:r>
              <a:rPr lang="en-US" sz="1600" dirty="0" smtClean="0"/>
              <a:t>the relative size </a:t>
            </a:r>
            <a:r>
              <a:rPr lang="en-US" sz="1600" dirty="0"/>
              <a:t>of minority population should </a:t>
            </a:r>
            <a:r>
              <a:rPr lang="en-US" sz="1600" dirty="0" smtClean="0"/>
              <a:t>NOT affect </a:t>
            </a:r>
            <a:r>
              <a:rPr lang="en-US" sz="1600" dirty="0"/>
              <a:t>the index; </a:t>
            </a:r>
            <a:endParaRPr lang="en-US" sz="1600" dirty="0" smtClean="0"/>
          </a:p>
          <a:p>
            <a:endParaRPr lang="en-US" sz="1600" dirty="0" smtClean="0"/>
          </a:p>
          <a:p>
            <a:r>
              <a:rPr lang="en-US" sz="1600" dirty="0" smtClean="0"/>
              <a:t>3</a:t>
            </a:r>
            <a:r>
              <a:rPr lang="en-US" sz="1600" dirty="0"/>
              <a:t>) “size invariance”, </a:t>
            </a:r>
            <a:endParaRPr lang="en-US" sz="1600" dirty="0" smtClean="0"/>
          </a:p>
          <a:p>
            <a:pPr marL="4572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</a:t>
            </a:r>
            <a:r>
              <a:rPr lang="en-US" sz="1600" dirty="0"/>
              <a:t>should not be </a:t>
            </a:r>
            <a:r>
              <a:rPr lang="en-US" sz="1600" dirty="0" smtClean="0"/>
              <a:t>affected if </a:t>
            </a:r>
            <a:r>
              <a:rPr lang="en-US" sz="1600" dirty="0"/>
              <a:t>the number of people in each group </a:t>
            </a:r>
            <a:r>
              <a:rPr lang="en-US" sz="1600" dirty="0" smtClean="0"/>
              <a:t>is multiplied </a:t>
            </a:r>
            <a:r>
              <a:rPr lang="en-US" sz="1600" dirty="0"/>
              <a:t>by a constant</a:t>
            </a:r>
            <a:r>
              <a:rPr lang="en-US" sz="1600" dirty="0" smtClean="0"/>
              <a:t>;</a:t>
            </a:r>
          </a:p>
          <a:p>
            <a:pPr marL="45720" indent="0">
              <a:buNone/>
            </a:pPr>
            <a:r>
              <a:rPr lang="en-US" sz="1600" dirty="0" smtClean="0"/>
              <a:t> </a:t>
            </a:r>
            <a:endParaRPr lang="en-US" sz="1600" dirty="0"/>
          </a:p>
          <a:p>
            <a:pPr marL="45720" indent="0">
              <a:buNone/>
            </a:pPr>
            <a:r>
              <a:rPr lang="en-US" sz="1600" dirty="0" smtClean="0"/>
              <a:t>4</a:t>
            </a:r>
            <a:r>
              <a:rPr lang="en-US" sz="1600" dirty="0"/>
              <a:t>) “</a:t>
            </a:r>
            <a:r>
              <a:rPr lang="en-US" sz="1600" dirty="0" smtClean="0"/>
              <a:t>organizational equivalence”</a:t>
            </a:r>
            <a:endParaRPr lang="en-US" sz="1600" dirty="0"/>
          </a:p>
          <a:p>
            <a:r>
              <a:rPr lang="en-US" sz="1600" dirty="0"/>
              <a:t>index should be unaffected by </a:t>
            </a:r>
            <a:r>
              <a:rPr lang="en-US" sz="1600" dirty="0" smtClean="0"/>
              <a:t>aggregating units </a:t>
            </a:r>
            <a:r>
              <a:rPr lang="en-US" sz="1600" dirty="0"/>
              <a:t>with the same minority composition.</a:t>
            </a:r>
          </a:p>
        </p:txBody>
      </p:sp>
    </p:spTree>
    <p:extLst>
      <p:ext uri="{BB962C8B-B14F-4D97-AF65-F5344CB8AC3E}">
        <p14:creationId xmlns:p14="http://schemas.microsoft.com/office/powerpoint/2010/main" xmlns="" val="42609748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882500" y="90078"/>
            <a:ext cx="7315200" cy="1173284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08860728"/>
              </p:ext>
            </p:extLst>
          </p:nvPr>
        </p:nvGraphicFramePr>
        <p:xfrm>
          <a:off x="682876" y="237393"/>
          <a:ext cx="7714449" cy="162744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161"/>
                <a:gridCol w="857161"/>
                <a:gridCol w="857161"/>
                <a:gridCol w="857161"/>
                <a:gridCol w="857161"/>
                <a:gridCol w="857161"/>
                <a:gridCol w="857161"/>
                <a:gridCol w="857161"/>
                <a:gridCol w="857161"/>
              </a:tblGrid>
              <a:tr h="546678">
                <a:tc gridSpan="9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Correlations</a:t>
                      </a:r>
                      <a:endParaRPr lang="en-U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960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DISS_ertel_11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GINI_ertel_11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ENTR_ertel_11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ATKI_ertel_11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INTE_ertel_11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ISOL_ertel_11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COR_ertel_11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 anchor="b"/>
                </a:tc>
              </a:tr>
              <a:tr h="914403">
                <a:tc rowSpan="3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DISS_ertel_11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Pearson Correlation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,937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,984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-,297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,800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,473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,718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6096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Sig. (2-tailed)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5562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N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914403">
                <a:tc rowSpan="3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GINI_ertel_11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Pearson Correlation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,937</a:t>
                      </a:r>
                      <a:r>
                        <a:rPr lang="en-US" sz="1200" baseline="30000" dirty="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,932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-,306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,766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,501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,721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6096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Sig. (2-tailed)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5562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N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914403">
                <a:tc rowSpan="3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ENTR_ertel_11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Pearson Correlation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,984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,932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-,203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,732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,445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,744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6096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Sig. (2-tailed)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5562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N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914403">
                <a:tc rowSpan="3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ATKI_ertel_11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Pearson Correlation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-,297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-,306</a:t>
                      </a:r>
                      <a:r>
                        <a:rPr lang="en-US" sz="1200" baseline="30000" dirty="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-,203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-,807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-,738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-,363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6096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Sig. (2-tailed)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5562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N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914403">
                <a:tc rowSpan="3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INTE_ertel_11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Pearson Correlation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,800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,766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,732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-,807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,732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,656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6096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Sig. (2-tailed)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5562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N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914403">
                <a:tc rowSpan="3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ISOL_ertel_11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Pearson Correlation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,473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,501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,445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-,738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,732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,791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6096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Sig. (2-tailed)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5562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N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914403">
                <a:tc rowSpan="3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COR_ertel_11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Pearson Correlation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,718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,721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,744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-,363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,656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,791</a:t>
                      </a:r>
                      <a:r>
                        <a:rPr lang="en-US" sz="1200" baseline="300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6096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Sig. (2-tailed)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562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64A6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N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3154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556262">
                <a:tc gridSpan="9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10205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**. Correlation is significant at the 0.01 level (2-tailed).</a:t>
                      </a:r>
                      <a:endParaRPr lang="en-U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434125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99589865"/>
              </p:ext>
            </p:extLst>
          </p:nvPr>
        </p:nvGraphicFramePr>
        <p:xfrm>
          <a:off x="914400" y="527184"/>
          <a:ext cx="7315200" cy="116460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"/>
                <a:gridCol w="812800"/>
                <a:gridCol w="812800"/>
                <a:gridCol w="812800"/>
                <a:gridCol w="812800"/>
                <a:gridCol w="812800"/>
                <a:gridCol w="812800"/>
                <a:gridCol w="812800"/>
                <a:gridCol w="812800"/>
              </a:tblGrid>
              <a:tr h="459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DISS_sm_01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GINI_sm_01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ENTR_sm_01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ATKI_sm_01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INTE_sm_01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ISOL_sm_01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COR_sm_01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95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DISS_</a:t>
                      </a:r>
                      <a:r>
                        <a:rPr lang="hu-HU" sz="1200" dirty="0" err="1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sm</a:t>
                      </a:r>
                      <a:r>
                        <a:rPr lang="hu-HU" sz="1200" dirty="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_01</a:t>
                      </a:r>
                      <a:endParaRPr lang="en-U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Pearson Corr</a:t>
                      </a: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elation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,795**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,926**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,308**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,317**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,205**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,399**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9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Sig. (2</a:t>
                      </a:r>
                      <a:r>
                        <a:rPr lang="hu-H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-</a:t>
                      </a: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tailed)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</a:t>
                      </a: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00</a:t>
                      </a: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9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N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2940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95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GINI_sm_01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Pearson Co</a:t>
                      </a: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rrelation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,795**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,759**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,757**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-,132**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,132</a:t>
                      </a: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,363**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9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Sig. </a:t>
                      </a: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(2-ta</a:t>
                      </a:r>
                      <a:r>
                        <a:rPr lang="hu-H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i</a:t>
                      </a: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led)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</a:t>
                      </a: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9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N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2940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2940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2940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2940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294</a:t>
                      </a: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2940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2940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95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ENTR_sm_01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Pearson </a:t>
                      </a: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Correlation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,926**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,759**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,400**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,193**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,3</a:t>
                      </a: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91**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,637**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9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Sig</a:t>
                      </a: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. (2-taile</a:t>
                      </a:r>
                      <a:r>
                        <a:rPr lang="hu-H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d</a:t>
                      </a: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)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</a:t>
                      </a: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9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N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2940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</a:t>
                      </a: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95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ATKI_sm_01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Pearso</a:t>
                      </a: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n Correlation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,308**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,757**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,400**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-,778**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-</a:t>
                      </a: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,237**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,150**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9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S</a:t>
                      </a: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ig. (2-tailed)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,</a:t>
                      </a: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</a:t>
                      </a: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9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N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2940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95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INTE_sm_01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Pear</a:t>
                      </a: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son Correlation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,317**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-,132**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,193**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-,778*</a:t>
                      </a: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,253**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,015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9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Sig. (2-tailed)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</a:t>
                      </a:r>
                      <a:r>
                        <a:rPr lang="hu-H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</a:t>
                      </a: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,397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9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N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2940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</a:t>
                      </a: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95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ISOL_sm_01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Pe</a:t>
                      </a: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arson Correlation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,205**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,132**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,391**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-,237*</a:t>
                      </a: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,253**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,832*</a:t>
                      </a: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9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Sig. (2-tailed)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</a:t>
                      </a:r>
                      <a:r>
                        <a:rPr lang="hu-H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0</a:t>
                      </a: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</a:t>
                      </a: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9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N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2940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95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COR_sm_01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Pearson Correlation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,399**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,363**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,637**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</a:t>
                      </a: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150**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,015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,832*</a:t>
                      </a: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*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9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Sig. (2-tailed)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315C73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</a:t>
                      </a: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,397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,000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9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N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2940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solidFill>
                            <a:srgbClr val="000104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3153</a:t>
                      </a:r>
                      <a:endParaRPr lang="en-U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7704885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17287"/>
            <a:ext cx="7315200" cy="142421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Disszimilaritási</a:t>
            </a:r>
            <a:r>
              <a:rPr lang="en-US" dirty="0" smtClean="0"/>
              <a:t> </a:t>
            </a:r>
            <a:r>
              <a:rPr lang="en-US" dirty="0" err="1" smtClean="0"/>
              <a:t>együtthatók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értelmiség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2001-2011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-36496" r="-36496"/>
          <a:stretch>
            <a:fillRect/>
          </a:stretch>
        </p:blipFill>
        <p:spPr>
          <a:xfrm>
            <a:off x="-810197" y="1935959"/>
            <a:ext cx="10235411" cy="4951113"/>
          </a:xfrm>
        </p:spPr>
      </p:pic>
    </p:spTree>
    <p:extLst>
      <p:ext uri="{BB962C8B-B14F-4D97-AF65-F5344CB8AC3E}">
        <p14:creationId xmlns:p14="http://schemas.microsoft.com/office/powerpoint/2010/main" xmlns="" val="27542129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5448" y="259937"/>
            <a:ext cx="7315200" cy="166627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/>
              <a:t>Disszimilaritási</a:t>
            </a:r>
            <a:r>
              <a:rPr lang="en-US" dirty="0"/>
              <a:t> </a:t>
            </a:r>
            <a:r>
              <a:rPr lang="en-US" dirty="0" err="1"/>
              <a:t>együtthatók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 smtClean="0"/>
              <a:t>Kvalifikálatlan</a:t>
            </a:r>
            <a:r>
              <a:rPr lang="en-US" dirty="0" smtClean="0"/>
              <a:t> </a:t>
            </a:r>
            <a:r>
              <a:rPr lang="en-US" dirty="0" err="1" smtClean="0"/>
              <a:t>fizikai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2001</a:t>
            </a:r>
            <a:r>
              <a:rPr lang="en-US" dirty="0"/>
              <a:t>-2011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-14062" r="-14062"/>
          <a:stretch>
            <a:fillRect/>
          </a:stretch>
        </p:blipFill>
        <p:spPr>
          <a:xfrm>
            <a:off x="0" y="1926216"/>
            <a:ext cx="10436768" cy="6797831"/>
          </a:xfrm>
        </p:spPr>
      </p:pic>
    </p:spTree>
    <p:extLst>
      <p:ext uri="{BB962C8B-B14F-4D97-AF65-F5344CB8AC3E}">
        <p14:creationId xmlns:p14="http://schemas.microsoft.com/office/powerpoint/2010/main" xmlns="" val="3546187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228600"/>
          </a:xfrm>
        </p:spPr>
        <p:txBody>
          <a:bodyPr>
            <a:normAutofit fontScale="90000"/>
          </a:bodyPr>
          <a:lstStyle/>
          <a:p>
            <a:r>
              <a:rPr lang="hu-HU"/>
              <a:t/>
            </a:r>
            <a:br>
              <a:rPr lang="hu-HU"/>
            </a:br>
            <a:endParaRPr lang="hu-H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82713"/>
            <a:ext cx="7772400" cy="5475287"/>
          </a:xfrm>
        </p:spPr>
        <p:txBody>
          <a:bodyPr>
            <a:normAutofit/>
          </a:bodyPr>
          <a:lstStyle/>
          <a:p>
            <a:r>
              <a:rPr lang="hu-HU" sz="3200" dirty="0">
                <a:latin typeface="Garamond" charset="0"/>
                <a:cs typeface="Times New Roman" charset="0"/>
              </a:rPr>
              <a:t>Szegregáció: elméleti és módszertani-mérési problémák</a:t>
            </a:r>
          </a:p>
          <a:p>
            <a:pPr algn="just"/>
            <a:r>
              <a:rPr lang="hu-HU" sz="3200" dirty="0">
                <a:latin typeface="Garamond" charset="0"/>
                <a:cs typeface="Times New Roman" charset="0"/>
              </a:rPr>
              <a:t>A térbeli struktúrák kialakulása független faktor, vagy külső tényezők eredménye, a társadalmi erőviszonyok leképződése?</a:t>
            </a:r>
          </a:p>
          <a:p>
            <a:r>
              <a:rPr lang="hu-HU" sz="3200" dirty="0">
                <a:latin typeface="Garamond" charset="0"/>
                <a:cs typeface="Times New Roman" charset="0"/>
              </a:rPr>
              <a:t>Hogyan befolyásolja a térbeni helyzet a különböző társadalmi és etnikai csoportok lehetőségeit?</a:t>
            </a:r>
          </a:p>
          <a:p>
            <a:r>
              <a:rPr lang="hu-HU" sz="3200" dirty="0">
                <a:latin typeface="Garamond" charset="0"/>
                <a:cs typeface="Times New Roman" charset="0"/>
              </a:rPr>
              <a:t>Mit is értsünk szegregáció alatt, hogyan lehet </a:t>
            </a:r>
            <a:r>
              <a:rPr lang="hu-HU" sz="3200" dirty="0" smtClean="0">
                <a:latin typeface="Garamond" charset="0"/>
                <a:cs typeface="Times New Roman" charset="0"/>
              </a:rPr>
              <a:t>modellezni és megmérni</a:t>
            </a:r>
            <a:r>
              <a:rPr lang="hu-HU" sz="3200" dirty="0">
                <a:latin typeface="Garamond" charset="0"/>
                <a:cs typeface="Times New Roman" charset="0"/>
              </a:rPr>
              <a:t>? </a:t>
            </a:r>
          </a:p>
          <a:p>
            <a:pPr algn="just"/>
            <a:endParaRPr lang="hu-HU" sz="3200" dirty="0">
              <a:latin typeface="Garamond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51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0246" y="23646"/>
            <a:ext cx="7315200" cy="1154097"/>
          </a:xfrm>
        </p:spPr>
        <p:txBody>
          <a:bodyPr/>
          <a:lstStyle/>
          <a:p>
            <a:pPr algn="ctr"/>
            <a:r>
              <a:rPr lang="en-US" dirty="0" err="1" smtClean="0"/>
              <a:t>Hogyan</a:t>
            </a:r>
            <a:r>
              <a:rPr lang="en-US" dirty="0" smtClean="0"/>
              <a:t> </a:t>
            </a:r>
            <a:r>
              <a:rPr lang="en-US" dirty="0" err="1" smtClean="0"/>
              <a:t>modellezzük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969" y="2303841"/>
            <a:ext cx="7315200" cy="3539527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Milyen</a:t>
            </a:r>
            <a:r>
              <a:rPr lang="en-US" sz="3200" dirty="0" smtClean="0"/>
              <a:t> </a:t>
            </a:r>
            <a:r>
              <a:rPr lang="en-US" sz="3200" dirty="0" err="1" smtClean="0"/>
              <a:t>információk</a:t>
            </a:r>
            <a:r>
              <a:rPr lang="en-US" sz="3200" dirty="0" smtClean="0"/>
              <a:t>?</a:t>
            </a:r>
          </a:p>
          <a:p>
            <a:r>
              <a:rPr lang="en-US" sz="3200" dirty="0" err="1" smtClean="0"/>
              <a:t>Milyen</a:t>
            </a:r>
            <a:r>
              <a:rPr lang="en-US" sz="3200" dirty="0" smtClean="0"/>
              <a:t> </a:t>
            </a:r>
            <a:r>
              <a:rPr lang="en-US" sz="3200" dirty="0" err="1" smtClean="0"/>
              <a:t>részletességű</a:t>
            </a:r>
            <a:r>
              <a:rPr lang="en-US" sz="3200" dirty="0" smtClean="0"/>
              <a:t> </a:t>
            </a:r>
            <a:r>
              <a:rPr lang="en-US" sz="3200" dirty="0" err="1" smtClean="0"/>
              <a:t>térképből</a:t>
            </a:r>
            <a:r>
              <a:rPr lang="en-US" sz="3200" dirty="0" smtClean="0"/>
              <a:t>?</a:t>
            </a:r>
          </a:p>
          <a:p>
            <a:r>
              <a:rPr lang="en-US" sz="3200" dirty="0" err="1" smtClean="0"/>
              <a:t>Hogyan</a:t>
            </a:r>
            <a:r>
              <a:rPr lang="en-US" sz="3200" dirty="0" smtClean="0"/>
              <a:t> </a:t>
            </a:r>
            <a:r>
              <a:rPr lang="en-US" sz="3200" dirty="0" err="1" smtClean="0"/>
              <a:t>aggregálunk</a:t>
            </a:r>
            <a:r>
              <a:rPr lang="en-US" sz="3200" dirty="0" smtClean="0"/>
              <a:t>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485752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Content Placeholder 4" descr="urbanista2011.09.09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37805" r="-37805"/>
          <a:stretch>
            <a:fillRect/>
          </a:stretch>
        </p:blipFill>
        <p:spPr>
          <a:xfrm>
            <a:off x="-203538" y="1732340"/>
            <a:ext cx="9357645" cy="4527783"/>
          </a:xfrm>
        </p:spPr>
      </p:pic>
      <p:sp>
        <p:nvSpPr>
          <p:cNvPr id="21506" name="Footer Placeholder 1"/>
          <p:cNvSpPr>
            <a:spLocks noGrp="1"/>
          </p:cNvSpPr>
          <p:nvPr>
            <p:ph type="ftr" sz="quarter" idx="12"/>
          </p:nvPr>
        </p:nvSpPr>
        <p:spPr bwMode="auto">
          <a:xfrm>
            <a:off x="2294793" y="6503749"/>
            <a:ext cx="3595695" cy="301752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dirty="0">
                <a:solidFill>
                  <a:schemeClr val="tx2"/>
                </a:solidFill>
                <a:hlinkClick r:id="rId3"/>
              </a:rPr>
              <a:t>http://urbanista.blog.hu/2011/9/page/2</a:t>
            </a:r>
            <a:endParaRPr lang="en-US" sz="1200" dirty="0">
              <a:solidFill>
                <a:schemeClr val="tx2"/>
              </a:solidFill>
            </a:endParaRPr>
          </a:p>
          <a:p>
            <a:pPr eaLnBrk="1" hangingPunct="1"/>
            <a:endParaRPr lang="hu-HU" sz="1200" dirty="0">
              <a:solidFill>
                <a:schemeClr val="tx2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43000" y="17845"/>
            <a:ext cx="7315200" cy="115409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dirty="0" err="1" smtClean="0">
                <a:ea typeface="+mj-ea"/>
                <a:cs typeface="+mj-cs"/>
              </a:rPr>
              <a:t>Talán</a:t>
            </a:r>
            <a:r>
              <a:rPr dirty="0" smtClean="0">
                <a:ea typeface="+mj-ea"/>
                <a:cs typeface="+mj-cs"/>
              </a:rPr>
              <a:t> </a:t>
            </a:r>
            <a:r>
              <a:rPr dirty="0" err="1" smtClean="0">
                <a:ea typeface="+mj-ea"/>
                <a:cs typeface="+mj-cs"/>
              </a:rPr>
              <a:t>nem</a:t>
            </a:r>
            <a:r>
              <a:rPr dirty="0" smtClean="0">
                <a:ea typeface="+mj-ea"/>
                <a:cs typeface="+mj-cs"/>
              </a:rPr>
              <a:t> is </a:t>
            </a:r>
            <a:r>
              <a:rPr dirty="0" err="1" smtClean="0">
                <a:ea typeface="+mj-ea"/>
                <a:cs typeface="+mj-cs"/>
              </a:rPr>
              <a:t>kell</a:t>
            </a:r>
            <a:r>
              <a:rPr dirty="0" smtClean="0">
                <a:ea typeface="+mj-ea"/>
                <a:cs typeface="+mj-cs"/>
              </a:rPr>
              <a:t> </a:t>
            </a:r>
            <a:r>
              <a:rPr dirty="0" err="1" smtClean="0">
                <a:ea typeface="+mj-ea"/>
                <a:cs typeface="+mj-cs"/>
              </a:rPr>
              <a:t>többet</a:t>
            </a:r>
            <a:r>
              <a:rPr dirty="0" smtClean="0">
                <a:ea typeface="+mj-ea"/>
                <a:cs typeface="+mj-cs"/>
              </a:rPr>
              <a:t> </a:t>
            </a:r>
            <a:r>
              <a:rPr dirty="0" err="1" smtClean="0">
                <a:ea typeface="+mj-ea"/>
                <a:cs typeface="+mj-cs"/>
              </a:rPr>
              <a:t>tudni</a:t>
            </a:r>
            <a:r>
              <a:rPr dirty="0" smtClean="0">
                <a:ea typeface="+mj-ea"/>
                <a:cs typeface="+mj-cs"/>
              </a:rPr>
              <a:t>….</a:t>
            </a:r>
            <a:endParaRPr dirty="0"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24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Content Placeholder 3" descr="bp-amibp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39174" r="-39174"/>
          <a:stretch>
            <a:fillRect/>
          </a:stretch>
        </p:blipFill>
        <p:spPr>
          <a:xfrm>
            <a:off x="-862013" y="615461"/>
            <a:ext cx="10701338" cy="5753100"/>
          </a:xfrm>
        </p:spPr>
      </p:pic>
    </p:spTree>
    <p:extLst>
      <p:ext uri="{BB962C8B-B14F-4D97-AF65-F5344CB8AC3E}">
        <p14:creationId xmlns:p14="http://schemas.microsoft.com/office/powerpoint/2010/main" xmlns="" val="2207851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4" name="Content Placeholder 3" descr="first_last_deciles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3075" r="-3075"/>
          <a:stretch>
            <a:fillRect/>
          </a:stretch>
        </p:blipFill>
        <p:spPr>
          <a:xfrm>
            <a:off x="178682" y="1306635"/>
            <a:ext cx="8842225" cy="5287596"/>
          </a:xfrm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222197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09561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Ward-Clusters of town planning units  with 11 social groups</a:t>
            </a:r>
            <a:endParaRPr lang="hu-HU" dirty="0"/>
          </a:p>
        </p:txBody>
      </p:sp>
      <p:graphicFrame>
        <p:nvGraphicFramePr>
          <p:cNvPr id="43011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11074886"/>
              </p:ext>
            </p:extLst>
          </p:nvPr>
        </p:nvGraphicFramePr>
        <p:xfrm>
          <a:off x="468313" y="1392473"/>
          <a:ext cx="8135937" cy="5164137"/>
        </p:xfrm>
        <a:graphic>
          <a:graphicData uri="http://schemas.openxmlformats.org/presentationml/2006/ole">
            <p:oleObj spid="_x0000_s9228" name="Bitmap Image" r:id="rId4" imgW="9752381" imgH="6190476" progId="PBrush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954974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31456"/>
            <a:ext cx="7315200" cy="1154097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 err="1">
                <a:effectLst>
                  <a:outerShdw blurRad="38100" dist="38100" dir="2700000" algn="tl">
                    <a:srgbClr val="DDDDDD"/>
                  </a:outerShdw>
                </a:effectLst>
              </a:rPr>
              <a:t>Which</a:t>
            </a:r>
            <a:r>
              <a:rPr lang="hu-HU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modell? </a:t>
            </a:r>
            <a:r>
              <a:rPr lang="hu-HU" dirty="0" err="1">
                <a:effectLst>
                  <a:outerShdw blurRad="38100" dist="38100" dir="2700000" algn="tl">
                    <a:srgbClr val="DDDDDD"/>
                  </a:outerShdw>
                </a:effectLst>
              </a:rPr>
              <a:t>Analysis</a:t>
            </a:r>
            <a:r>
              <a:rPr lang="hu-HU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of </a:t>
            </a:r>
            <a:r>
              <a:rPr lang="hu-HU" dirty="0" err="1">
                <a:effectLst>
                  <a:outerShdw blurRad="38100" dist="38100" dir="2700000" algn="tl">
                    <a:srgbClr val="DDDDDD"/>
                  </a:outerShdw>
                </a:effectLst>
              </a:rPr>
              <a:t>variance</a:t>
            </a:r>
            <a:endParaRPr lang="hu-HU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17431"/>
            <a:ext cx="7772400" cy="4038600"/>
          </a:xfrm>
        </p:spPr>
        <p:txBody>
          <a:bodyPr>
            <a:normAutofit fontScale="92500" lnSpcReduction="10000"/>
          </a:bodyPr>
          <a:lstStyle/>
          <a:p>
            <a:pPr algn="ctr">
              <a:buFontTx/>
              <a:buNone/>
            </a:pPr>
            <a:endParaRPr lang="hu-HU" sz="4800" b="1" dirty="0" smtClean="0">
              <a:sym typeface="Symbol" charset="0"/>
            </a:endParaRPr>
          </a:p>
          <a:p>
            <a:pPr algn="ctr">
              <a:buFontTx/>
              <a:buNone/>
            </a:pPr>
            <a:r>
              <a:rPr lang="hu-HU" sz="4800" b="1" dirty="0" smtClean="0">
                <a:sym typeface="Symbol" charset="0"/>
              </a:rPr>
              <a:t></a:t>
            </a:r>
            <a:r>
              <a:rPr lang="en-US" sz="4800" b="1" baseline="30000" dirty="0">
                <a:sym typeface="Symbol" charset="0"/>
              </a:rPr>
              <a:t>2</a:t>
            </a:r>
            <a:r>
              <a:rPr lang="en-US" sz="4800" b="1" baseline="-25000" dirty="0">
                <a:sym typeface="Symbol" charset="0"/>
              </a:rPr>
              <a:t>t</a:t>
            </a:r>
            <a:r>
              <a:rPr lang="en-US" sz="4800" b="1" dirty="0">
                <a:sym typeface="Symbol" charset="0"/>
              </a:rPr>
              <a:t>=</a:t>
            </a:r>
            <a:r>
              <a:rPr lang="hu-HU" sz="4800" b="1" dirty="0">
                <a:sym typeface="Symbol" charset="0"/>
              </a:rPr>
              <a:t></a:t>
            </a:r>
            <a:r>
              <a:rPr lang="en-US" sz="4800" b="1" baseline="30000" dirty="0">
                <a:sym typeface="Symbol" charset="0"/>
              </a:rPr>
              <a:t>2</a:t>
            </a:r>
            <a:r>
              <a:rPr lang="en-US" sz="4800" b="1" baseline="-25000" dirty="0">
                <a:sym typeface="Symbol" charset="0"/>
              </a:rPr>
              <a:t>b</a:t>
            </a:r>
            <a:r>
              <a:rPr lang="en-US" sz="4800" b="1" dirty="0">
                <a:sym typeface="Symbol" charset="0"/>
              </a:rPr>
              <a:t>+</a:t>
            </a:r>
            <a:r>
              <a:rPr lang="hu-HU" sz="4800" b="1" dirty="0">
                <a:sym typeface="Symbol" charset="0"/>
              </a:rPr>
              <a:t></a:t>
            </a:r>
            <a:r>
              <a:rPr lang="en-US" sz="4800" b="1" baseline="30000" dirty="0">
                <a:sym typeface="Symbol" charset="0"/>
              </a:rPr>
              <a:t>2</a:t>
            </a:r>
            <a:r>
              <a:rPr lang="en-US" sz="4800" b="1" baseline="-25000" dirty="0">
                <a:sym typeface="Symbol" charset="0"/>
              </a:rPr>
              <a:t>w</a:t>
            </a:r>
          </a:p>
          <a:p>
            <a:pPr>
              <a:buFontTx/>
              <a:buNone/>
            </a:pPr>
            <a:r>
              <a:rPr lang="hu-HU" sz="4000" dirty="0">
                <a:sym typeface="Symbol" charset="0"/>
              </a:rPr>
              <a:t></a:t>
            </a:r>
            <a:r>
              <a:rPr lang="en-US" sz="4000" baseline="30000" dirty="0">
                <a:sym typeface="Symbol" charset="0"/>
              </a:rPr>
              <a:t>2</a:t>
            </a:r>
            <a:r>
              <a:rPr lang="en-US" sz="4000" baseline="-25000" dirty="0">
                <a:sym typeface="Symbol" charset="0"/>
              </a:rPr>
              <a:t>t</a:t>
            </a:r>
            <a:r>
              <a:rPr lang="en-US" sz="4000" dirty="0">
                <a:sym typeface="Symbol" charset="0"/>
              </a:rPr>
              <a:t>= total variance</a:t>
            </a:r>
          </a:p>
          <a:p>
            <a:pPr>
              <a:buFontTx/>
              <a:buNone/>
            </a:pPr>
            <a:r>
              <a:rPr lang="hu-HU" sz="4000" dirty="0">
                <a:sym typeface="Symbol" charset="0"/>
              </a:rPr>
              <a:t></a:t>
            </a:r>
            <a:r>
              <a:rPr lang="en-US" sz="4000" baseline="30000" dirty="0">
                <a:sym typeface="Symbol" charset="0"/>
              </a:rPr>
              <a:t>2</a:t>
            </a:r>
            <a:r>
              <a:rPr lang="en-US" sz="4000" baseline="-25000" dirty="0">
                <a:sym typeface="Symbol" charset="0"/>
              </a:rPr>
              <a:t>b</a:t>
            </a:r>
            <a:r>
              <a:rPr lang="en-US" sz="4000" dirty="0">
                <a:sym typeface="Symbol" charset="0"/>
              </a:rPr>
              <a:t>= between group variance</a:t>
            </a:r>
          </a:p>
          <a:p>
            <a:pPr>
              <a:buFontTx/>
              <a:buNone/>
            </a:pPr>
            <a:r>
              <a:rPr lang="hu-HU" sz="4000" dirty="0">
                <a:sym typeface="Symbol" charset="0"/>
              </a:rPr>
              <a:t></a:t>
            </a:r>
            <a:r>
              <a:rPr lang="en-US" sz="4000" baseline="30000" dirty="0">
                <a:sym typeface="Symbol" charset="0"/>
              </a:rPr>
              <a:t>2</a:t>
            </a:r>
            <a:r>
              <a:rPr lang="en-US" sz="4000" baseline="-25000" dirty="0">
                <a:sym typeface="Symbol" charset="0"/>
              </a:rPr>
              <a:t>w</a:t>
            </a:r>
            <a:r>
              <a:rPr lang="en-US" sz="4000" dirty="0">
                <a:sym typeface="Symbol" charset="0"/>
              </a:rPr>
              <a:t>= within group variance</a:t>
            </a:r>
          </a:p>
          <a:p>
            <a:pPr algn="ctr">
              <a:buFontTx/>
              <a:buNone/>
            </a:pPr>
            <a:r>
              <a:rPr lang="hu-HU" sz="4800" b="1" dirty="0">
                <a:sym typeface="Symbol" charset="0"/>
              </a:rPr>
              <a:t></a:t>
            </a:r>
            <a:r>
              <a:rPr lang="en-US" sz="4800" b="1" baseline="30000" dirty="0">
                <a:sym typeface="Symbol" charset="0"/>
              </a:rPr>
              <a:t>2</a:t>
            </a:r>
            <a:r>
              <a:rPr lang="en-US" sz="4800" b="1" baseline="-25000" dirty="0">
                <a:sym typeface="Symbol" charset="0"/>
              </a:rPr>
              <a:t>b</a:t>
            </a:r>
            <a:r>
              <a:rPr lang="en-US" sz="4800" b="1" dirty="0">
                <a:sym typeface="Symbol" charset="0"/>
              </a:rPr>
              <a:t> / </a:t>
            </a:r>
            <a:r>
              <a:rPr lang="hu-HU" sz="4800" b="1" dirty="0">
                <a:sym typeface="Symbol" charset="0"/>
              </a:rPr>
              <a:t></a:t>
            </a:r>
            <a:r>
              <a:rPr lang="en-US" sz="4800" b="1" baseline="30000" dirty="0">
                <a:sym typeface="Symbol" charset="0"/>
              </a:rPr>
              <a:t>2</a:t>
            </a:r>
            <a:r>
              <a:rPr lang="en-US" sz="4800" b="1" baseline="-25000" dirty="0">
                <a:sym typeface="Symbol" charset="0"/>
              </a:rPr>
              <a:t>t</a:t>
            </a:r>
            <a:r>
              <a:rPr lang="en-US" sz="4800" b="1" dirty="0">
                <a:sym typeface="Symbol" charset="0"/>
              </a:rPr>
              <a:t> = </a:t>
            </a:r>
            <a:r>
              <a:rPr lang="hu-HU" sz="4800" b="1" dirty="0">
                <a:sym typeface="Symbol" charset="0"/>
              </a:rPr>
              <a:t></a:t>
            </a:r>
            <a:r>
              <a:rPr lang="en-US" sz="4800" b="1" baseline="30000" dirty="0">
                <a:sym typeface="Symbol" charset="0"/>
              </a:rPr>
              <a:t>2</a:t>
            </a:r>
            <a:endParaRPr lang="en-US" sz="4800" b="1" dirty="0">
              <a:sym typeface="Symbol" charset="0"/>
            </a:endParaRPr>
          </a:p>
          <a:p>
            <a:pPr>
              <a:buFontTx/>
              <a:buNone/>
            </a:pPr>
            <a:endParaRPr lang="hu-HU" sz="4000" b="1" dirty="0"/>
          </a:p>
        </p:txBody>
      </p:sp>
    </p:spTree>
    <p:extLst>
      <p:ext uri="{BB962C8B-B14F-4D97-AF65-F5344CB8AC3E}">
        <p14:creationId xmlns:p14="http://schemas.microsoft.com/office/powerpoint/2010/main" xmlns="" val="244596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97523"/>
            <a:ext cx="77724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Grouping spatial units:</a:t>
            </a:r>
            <a:b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nested analysis of variance</a:t>
            </a:r>
            <a:endParaRPr lang="hu-HU" sz="2800" dirty="0"/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68314"/>
            <a:ext cx="7772400" cy="5389685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hu-HU" sz="4800" b="1" dirty="0">
                <a:sym typeface="Symbol" charset="0"/>
              </a:rPr>
              <a:t></a:t>
            </a:r>
            <a:r>
              <a:rPr lang="en-US" sz="4800" b="1" baseline="30000" dirty="0">
                <a:sym typeface="Symbol" charset="0"/>
              </a:rPr>
              <a:t>2</a:t>
            </a:r>
            <a:r>
              <a:rPr lang="en-US" sz="4800" b="1" baseline="-25000" dirty="0">
                <a:sym typeface="Symbol" charset="0"/>
              </a:rPr>
              <a:t>t</a:t>
            </a:r>
            <a:r>
              <a:rPr lang="en-US" sz="4800" b="1" dirty="0">
                <a:sym typeface="Symbol" charset="0"/>
              </a:rPr>
              <a:t>= </a:t>
            </a:r>
            <a:r>
              <a:rPr lang="hu-HU" sz="4800" b="1" dirty="0">
                <a:sym typeface="Symbol" charset="0"/>
              </a:rPr>
              <a:t></a:t>
            </a:r>
            <a:r>
              <a:rPr lang="en-US" sz="4800" b="1" baseline="30000" dirty="0">
                <a:sym typeface="Symbol" charset="0"/>
              </a:rPr>
              <a:t>2</a:t>
            </a:r>
            <a:r>
              <a:rPr lang="en-US" sz="4800" b="1" baseline="-25000" dirty="0">
                <a:sym typeface="Symbol" charset="0"/>
              </a:rPr>
              <a:t>b2</a:t>
            </a:r>
            <a:r>
              <a:rPr lang="en-US" sz="4800" b="1" dirty="0">
                <a:sym typeface="Symbol" charset="0"/>
              </a:rPr>
              <a:t>+</a:t>
            </a:r>
            <a:r>
              <a:rPr lang="hu-HU" sz="4800" b="1" dirty="0">
                <a:sym typeface="Symbol" charset="0"/>
              </a:rPr>
              <a:t></a:t>
            </a:r>
            <a:r>
              <a:rPr lang="en-US" sz="4800" b="1" baseline="30000" dirty="0">
                <a:sym typeface="Symbol" charset="0"/>
              </a:rPr>
              <a:t>2</a:t>
            </a:r>
            <a:r>
              <a:rPr lang="en-US" sz="4800" b="1" baseline="-25000" dirty="0">
                <a:sym typeface="Symbol" charset="0"/>
              </a:rPr>
              <a:t>w12</a:t>
            </a:r>
          </a:p>
          <a:p>
            <a:pPr>
              <a:buFontTx/>
              <a:buNone/>
            </a:pPr>
            <a:r>
              <a:rPr lang="en-US" sz="4800" b="1" baseline="-25000" dirty="0">
                <a:sym typeface="Symbol" charset="0"/>
              </a:rPr>
              <a:t>		</a:t>
            </a:r>
            <a:r>
              <a:rPr lang="hu-HU" sz="4800" b="1" dirty="0">
                <a:sym typeface="Symbol" charset="0"/>
              </a:rPr>
              <a:t></a:t>
            </a:r>
            <a:r>
              <a:rPr lang="en-US" sz="4800" b="1" baseline="30000" dirty="0">
                <a:sym typeface="Symbol" charset="0"/>
              </a:rPr>
              <a:t>2</a:t>
            </a:r>
            <a:r>
              <a:rPr lang="en-US" sz="4800" b="1" baseline="-25000" dirty="0">
                <a:sym typeface="Symbol" charset="0"/>
              </a:rPr>
              <a:t>b2</a:t>
            </a:r>
            <a:r>
              <a:rPr lang="en-US" sz="4800" b="1" dirty="0">
                <a:sym typeface="Symbol" charset="0"/>
              </a:rPr>
              <a:t>= </a:t>
            </a:r>
            <a:r>
              <a:rPr lang="hu-HU" sz="4800" b="1" dirty="0">
                <a:sym typeface="Symbol" charset="0"/>
              </a:rPr>
              <a:t></a:t>
            </a:r>
            <a:r>
              <a:rPr lang="en-US" sz="4800" b="1" baseline="30000" dirty="0">
                <a:sym typeface="Symbol" charset="0"/>
              </a:rPr>
              <a:t>2</a:t>
            </a:r>
            <a:r>
              <a:rPr lang="en-US" sz="4800" b="1" baseline="-25000" dirty="0">
                <a:sym typeface="Symbol" charset="0"/>
              </a:rPr>
              <a:t>b3</a:t>
            </a:r>
            <a:r>
              <a:rPr lang="en-US" sz="4800" b="1" dirty="0">
                <a:sym typeface="Symbol" charset="0"/>
              </a:rPr>
              <a:t>+</a:t>
            </a:r>
            <a:r>
              <a:rPr lang="hu-HU" sz="4800" b="1" dirty="0">
                <a:sym typeface="Symbol" charset="0"/>
              </a:rPr>
              <a:t></a:t>
            </a:r>
            <a:r>
              <a:rPr lang="en-US" sz="4800" b="1" baseline="30000" dirty="0">
                <a:sym typeface="Symbol" charset="0"/>
              </a:rPr>
              <a:t>2</a:t>
            </a:r>
            <a:r>
              <a:rPr lang="en-US" sz="4800" b="1" baseline="-25000" dirty="0">
                <a:sym typeface="Symbol" charset="0"/>
              </a:rPr>
              <a:t>w23</a:t>
            </a:r>
          </a:p>
          <a:p>
            <a:pPr>
              <a:buFontTx/>
              <a:buNone/>
            </a:pPr>
            <a:r>
              <a:rPr lang="en-US" sz="4800" b="1" baseline="-25000" dirty="0">
                <a:sym typeface="Symbol" charset="0"/>
              </a:rPr>
              <a:t>			</a:t>
            </a:r>
            <a:r>
              <a:rPr lang="hu-HU" sz="4800" b="1" dirty="0">
                <a:sym typeface="Symbol" charset="0"/>
              </a:rPr>
              <a:t></a:t>
            </a:r>
            <a:r>
              <a:rPr lang="en-US" sz="4800" b="1" baseline="30000" dirty="0">
                <a:sym typeface="Symbol" charset="0"/>
              </a:rPr>
              <a:t>2</a:t>
            </a:r>
            <a:r>
              <a:rPr lang="en-US" sz="4800" b="1" baseline="-25000" dirty="0">
                <a:sym typeface="Symbol" charset="0"/>
              </a:rPr>
              <a:t>b3</a:t>
            </a:r>
            <a:r>
              <a:rPr lang="en-US" sz="4800" b="1" dirty="0">
                <a:sym typeface="Symbol" charset="0"/>
              </a:rPr>
              <a:t>= </a:t>
            </a:r>
            <a:r>
              <a:rPr lang="hu-HU" sz="4800" b="1" dirty="0">
                <a:sym typeface="Symbol" charset="0"/>
              </a:rPr>
              <a:t></a:t>
            </a:r>
            <a:r>
              <a:rPr lang="en-US" sz="4800" b="1" baseline="30000" dirty="0">
                <a:sym typeface="Symbol" charset="0"/>
              </a:rPr>
              <a:t>2</a:t>
            </a:r>
            <a:r>
              <a:rPr lang="en-US" sz="4800" b="1" baseline="-25000" dirty="0">
                <a:sym typeface="Symbol" charset="0"/>
              </a:rPr>
              <a:t>b4</a:t>
            </a:r>
            <a:r>
              <a:rPr lang="en-US" sz="4800" b="1" dirty="0">
                <a:sym typeface="Symbol" charset="0"/>
              </a:rPr>
              <a:t>+</a:t>
            </a:r>
            <a:r>
              <a:rPr lang="hu-HU" sz="4800" b="1" dirty="0">
                <a:sym typeface="Symbol" charset="0"/>
              </a:rPr>
              <a:t></a:t>
            </a:r>
            <a:r>
              <a:rPr lang="en-US" sz="4800" b="1" baseline="30000" dirty="0">
                <a:sym typeface="Symbol" charset="0"/>
              </a:rPr>
              <a:t>2</a:t>
            </a:r>
            <a:r>
              <a:rPr lang="en-US" sz="4800" b="1" baseline="-25000" dirty="0">
                <a:sym typeface="Symbol" charset="0"/>
              </a:rPr>
              <a:t>w34</a:t>
            </a:r>
          </a:p>
          <a:p>
            <a:pPr>
              <a:buFontTx/>
              <a:buNone/>
            </a:pPr>
            <a:endParaRPr lang="en-US" sz="4800" b="1" baseline="-25000" dirty="0">
              <a:sym typeface="Symbol" charset="0"/>
            </a:endParaRPr>
          </a:p>
          <a:p>
            <a:pPr>
              <a:buFontTx/>
              <a:buNone/>
            </a:pPr>
            <a:r>
              <a:rPr lang="hu-HU" sz="4800" b="1" dirty="0">
                <a:sym typeface="Symbol" charset="0"/>
              </a:rPr>
              <a:t></a:t>
            </a:r>
            <a:r>
              <a:rPr lang="en-US" sz="4800" b="1" baseline="30000" dirty="0">
                <a:sym typeface="Symbol" charset="0"/>
              </a:rPr>
              <a:t>2</a:t>
            </a:r>
            <a:r>
              <a:rPr lang="en-US" sz="4800" b="1" baseline="-25000" dirty="0">
                <a:sym typeface="Symbol" charset="0"/>
              </a:rPr>
              <a:t>t </a:t>
            </a:r>
            <a:r>
              <a:rPr lang="en-US" sz="4800" b="1" dirty="0" smtClean="0">
                <a:sym typeface="Symbol" charset="0"/>
              </a:rPr>
              <a:t>=</a:t>
            </a:r>
            <a:r>
              <a:rPr lang="hu-HU" sz="4800" b="1" dirty="0" smtClean="0">
                <a:sym typeface="Symbol" charset="0"/>
              </a:rPr>
              <a:t></a:t>
            </a:r>
            <a:r>
              <a:rPr lang="en-US" sz="4800" b="1" baseline="30000" dirty="0">
                <a:sym typeface="Symbol" charset="0"/>
              </a:rPr>
              <a:t>2</a:t>
            </a:r>
            <a:r>
              <a:rPr lang="en-US" sz="4800" b="1" baseline="-25000" dirty="0">
                <a:sym typeface="Symbol" charset="0"/>
              </a:rPr>
              <a:t>w12</a:t>
            </a:r>
            <a:r>
              <a:rPr lang="en-US" sz="4800" b="1" dirty="0">
                <a:sym typeface="Symbol" charset="0"/>
              </a:rPr>
              <a:t>+</a:t>
            </a:r>
            <a:r>
              <a:rPr lang="hu-HU" sz="4800" b="1" dirty="0">
                <a:sym typeface="Symbol" charset="0"/>
              </a:rPr>
              <a:t></a:t>
            </a:r>
            <a:r>
              <a:rPr lang="en-US" sz="4800" b="1" baseline="30000" dirty="0">
                <a:sym typeface="Symbol" charset="0"/>
              </a:rPr>
              <a:t>2</a:t>
            </a:r>
            <a:r>
              <a:rPr lang="en-US" sz="4800" b="1" baseline="-25000" dirty="0">
                <a:sym typeface="Symbol" charset="0"/>
              </a:rPr>
              <a:t>w23</a:t>
            </a:r>
            <a:r>
              <a:rPr lang="en-US" sz="4800" b="1" dirty="0" smtClean="0">
                <a:sym typeface="Symbol" charset="0"/>
              </a:rPr>
              <a:t>+</a:t>
            </a:r>
            <a:r>
              <a:rPr lang="hu-HU" sz="4800" b="1" dirty="0" smtClean="0">
                <a:sym typeface="Symbol" charset="0"/>
              </a:rPr>
              <a:t></a:t>
            </a:r>
            <a:r>
              <a:rPr lang="en-US" sz="4800" b="1" baseline="30000" dirty="0">
                <a:sym typeface="Symbol" charset="0"/>
              </a:rPr>
              <a:t>2</a:t>
            </a:r>
            <a:r>
              <a:rPr lang="en-US" sz="4800" b="1" baseline="-25000" dirty="0">
                <a:sym typeface="Symbol" charset="0"/>
              </a:rPr>
              <a:t>w34</a:t>
            </a:r>
            <a:r>
              <a:rPr lang="en-US" sz="4800" b="1" dirty="0">
                <a:sym typeface="Symbol" charset="0"/>
              </a:rPr>
              <a:t>+</a:t>
            </a:r>
            <a:r>
              <a:rPr lang="hu-HU" sz="4800" b="1" dirty="0">
                <a:sym typeface="Symbol" charset="0"/>
              </a:rPr>
              <a:t></a:t>
            </a:r>
            <a:r>
              <a:rPr lang="en-US" sz="4800" b="1" baseline="30000" dirty="0" smtClean="0">
                <a:sym typeface="Symbol" charset="0"/>
              </a:rPr>
              <a:t>2</a:t>
            </a:r>
            <a:r>
              <a:rPr lang="en-US" sz="4800" b="1" baseline="-25000" dirty="0" smtClean="0">
                <a:sym typeface="Symbol" charset="0"/>
              </a:rPr>
              <a:t>b4</a:t>
            </a:r>
          </a:p>
          <a:p>
            <a:pPr>
              <a:buFontTx/>
              <a:buNone/>
            </a:pPr>
            <a:endParaRPr lang="en-US" sz="4800" b="1" baseline="-25000" dirty="0">
              <a:sym typeface="Symbol" charset="0"/>
            </a:endParaRPr>
          </a:p>
          <a:p>
            <a:pPr>
              <a:buFontTx/>
              <a:buNone/>
            </a:pPr>
            <a:endParaRPr lang="en-US" sz="4800" b="1" baseline="-25000" dirty="0">
              <a:sym typeface="Symbol" charset="0"/>
            </a:endParaRPr>
          </a:p>
          <a:p>
            <a:pPr>
              <a:buFontTx/>
              <a:buNone/>
            </a:pPr>
            <a:r>
              <a:rPr lang="en-US" sz="3600" b="1" dirty="0"/>
              <a:t>100  =    29    +    11     +     </a:t>
            </a:r>
            <a:r>
              <a:rPr lang="en-US" sz="3600" b="1" dirty="0" smtClean="0"/>
              <a:t>9    </a:t>
            </a:r>
            <a:r>
              <a:rPr lang="en-US" sz="3600" b="1" dirty="0"/>
              <a:t>+   51  </a:t>
            </a:r>
            <a:endParaRPr lang="hu-HU" sz="3600" b="1" dirty="0"/>
          </a:p>
        </p:txBody>
      </p:sp>
    </p:spTree>
    <p:extLst>
      <p:ext uri="{BB962C8B-B14F-4D97-AF65-F5344CB8AC3E}">
        <p14:creationId xmlns:p14="http://schemas.microsoft.com/office/powerpoint/2010/main" xmlns="" val="4919832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Perspective.thmx</Template>
  <TotalTime>380</TotalTime>
  <Words>1079</Words>
  <Application>Microsoft Office PowerPoint</Application>
  <PresentationFormat>Diavetítés a képernyőre (4:3 oldalarány)</PresentationFormat>
  <Paragraphs>469</Paragraphs>
  <Slides>18</Slides>
  <Notes>7</Notes>
  <HiddenSlides>0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2</vt:i4>
      </vt:variant>
      <vt:variant>
        <vt:lpstr>Diacímek</vt:lpstr>
      </vt:variant>
      <vt:variant>
        <vt:i4>18</vt:i4>
      </vt:variant>
    </vt:vector>
  </HeadingPairs>
  <TitlesOfParts>
    <vt:vector size="21" baseType="lpstr">
      <vt:lpstr>Perspective</vt:lpstr>
      <vt:lpstr>Bitmap Image</vt:lpstr>
      <vt:lpstr>Document</vt:lpstr>
      <vt:lpstr>Csanádi Gábor :A lakóhelyi szegregáció: mérési módszerek</vt:lpstr>
      <vt:lpstr> </vt:lpstr>
      <vt:lpstr>Hogyan modellezzük?</vt:lpstr>
      <vt:lpstr>Talán nem is kell többet tudni….</vt:lpstr>
      <vt:lpstr>5. dia</vt:lpstr>
      <vt:lpstr>6. dia</vt:lpstr>
      <vt:lpstr>Ward-Clusters of town planning units  with 11 social groups</vt:lpstr>
      <vt:lpstr>Which modell? Analysis of variance</vt:lpstr>
      <vt:lpstr>Grouping spatial units: nested analysis of variance</vt:lpstr>
      <vt:lpstr>A lakóhelyi szegregáció dimenziói</vt:lpstr>
      <vt:lpstr>UNEVENNESS</vt:lpstr>
      <vt:lpstr>Disszimilaritási mutató (Duncan-index)</vt:lpstr>
      <vt:lpstr>13. dia</vt:lpstr>
      <vt:lpstr>A Taeuber kritériumok</vt:lpstr>
      <vt:lpstr>15. dia</vt:lpstr>
      <vt:lpstr>16. dia</vt:lpstr>
      <vt:lpstr>Disszimilaritási együtthatók  értelmiség 2001-2011</vt:lpstr>
      <vt:lpstr>Disszimilaritási együtthatók  Kvalifikálatlan fizikai 2001-2011</vt:lpstr>
    </vt:vector>
  </TitlesOfParts>
  <Company>ELTE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Csanádi Gábor A lakóhelyi szegregáció mérési módszerei</dc:title>
  <dc:creator>Csanádi Gábor</dc:creator>
  <cp:lastModifiedBy>Kenéz Anikó</cp:lastModifiedBy>
  <cp:revision>17</cp:revision>
  <dcterms:created xsi:type="dcterms:W3CDTF">2017-10-24T10:18:03Z</dcterms:created>
  <dcterms:modified xsi:type="dcterms:W3CDTF">2017-11-10T07:42:34Z</dcterms:modified>
</cp:coreProperties>
</file>