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notesMasterIdLst>
    <p:notesMasterId r:id="rId20"/>
  </p:notesMasterIdLst>
  <p:sldIdLst>
    <p:sldId id="256" r:id="rId2"/>
    <p:sldId id="257" r:id="rId3"/>
    <p:sldId id="260" r:id="rId4"/>
    <p:sldId id="267" r:id="rId5"/>
    <p:sldId id="265" r:id="rId6"/>
    <p:sldId id="266" r:id="rId7"/>
    <p:sldId id="268" r:id="rId8"/>
    <p:sldId id="269" r:id="rId9"/>
    <p:sldId id="272" r:id="rId10"/>
    <p:sldId id="273" r:id="rId11"/>
    <p:sldId id="274" r:id="rId12"/>
    <p:sldId id="271" r:id="rId13"/>
    <p:sldId id="275" r:id="rId14"/>
    <p:sldId id="276" r:id="rId15"/>
    <p:sldId id="279" r:id="rId16"/>
    <p:sldId id="277" r:id="rId17"/>
    <p:sldId id="281" r:id="rId18"/>
    <p:sldId id="278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99"/>
    <a:srgbClr val="FFFFCC"/>
    <a:srgbClr val="FFCC00"/>
    <a:srgbClr val="111111"/>
    <a:srgbClr val="F8F8F8"/>
    <a:srgbClr val="4D4D4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8CA0-FE8E-414F-B9D5-F5A48189D6F0}" type="datetimeFigureOut">
              <a:rPr lang="hu-HU" smtClean="0"/>
              <a:t>2012.11.10.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25E26-98E5-4BF7-BA70-BC13379479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613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25E26-98E5-4BF7-BA70-BC13379479BB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882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F45C4C7-4D1F-41D6-B627-FA7B1FDCB4ED}" type="datetimeFigureOut">
              <a:rPr lang="hu-HU" smtClean="0"/>
              <a:t>2012.11.10.</a:t>
            </a:fld>
            <a:endParaRPr lang="hu-H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CB4D6E-28CC-423B-84D6-B0B51C7B69FD}" type="slidenum">
              <a:rPr lang="hu-HU" smtClean="0"/>
              <a:t>‹#›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C4C7-4D1F-41D6-B627-FA7B1FDCB4ED}" type="datetimeFigureOut">
              <a:rPr lang="hu-HU" smtClean="0"/>
              <a:t>2012.11.10.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4D6E-28CC-423B-84D6-B0B51C7B69F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C4C7-4D1F-41D6-B627-FA7B1FDCB4ED}" type="datetimeFigureOut">
              <a:rPr lang="hu-HU" smtClean="0"/>
              <a:t>2012.11.10.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4D6E-28CC-423B-84D6-B0B51C7B69FD}" type="slidenum">
              <a:rPr lang="hu-HU" smtClean="0"/>
              <a:t>‹#›</a:t>
            </a:fld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45C4C7-4D1F-41D6-B627-FA7B1FDCB4ED}" type="datetimeFigureOut">
              <a:rPr lang="hu-HU" smtClean="0"/>
              <a:t>2012.11.10.</a:t>
            </a:fld>
            <a:endParaRPr lang="hu-H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CB4D6E-28CC-423B-84D6-B0B51C7B69FD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C4C7-4D1F-41D6-B627-FA7B1FDCB4ED}" type="datetimeFigureOut">
              <a:rPr lang="hu-HU" smtClean="0"/>
              <a:t>2012.11.10.</a:t>
            </a:fld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CB4D6E-28CC-423B-84D6-B0B51C7B69FD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F45C4C7-4D1F-41D6-B627-FA7B1FDCB4ED}" type="datetimeFigureOut">
              <a:rPr lang="hu-HU" smtClean="0"/>
              <a:t>2012.11.10.</a:t>
            </a:fld>
            <a:endParaRPr lang="hu-H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FCB4D6E-28CC-423B-84D6-B0B51C7B69FD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F45C4C7-4D1F-41D6-B627-FA7B1FDCB4ED}" type="datetimeFigureOut">
              <a:rPr lang="hu-HU" smtClean="0"/>
              <a:t>2012.11.10.</a:t>
            </a:fld>
            <a:endParaRPr lang="hu-H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CB4D6E-28CC-423B-84D6-B0B51C7B69FD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C4C7-4D1F-41D6-B627-FA7B1FDCB4ED}" type="datetimeFigureOut">
              <a:rPr lang="hu-HU" smtClean="0"/>
              <a:t>2012.11.10.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CB4D6E-28CC-423B-84D6-B0B51C7B69FD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C4C7-4D1F-41D6-B627-FA7B1FDCB4ED}" type="datetimeFigureOut">
              <a:rPr lang="hu-HU" smtClean="0"/>
              <a:t>2012.11.10.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CB4D6E-28CC-423B-84D6-B0B51C7B69FD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F45C4C7-4D1F-41D6-B627-FA7B1FDCB4ED}" type="datetimeFigureOut">
              <a:rPr lang="hu-HU" smtClean="0"/>
              <a:t>2012.11.10.</a:t>
            </a:fld>
            <a:endParaRPr lang="hu-H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FCB4D6E-28CC-423B-84D6-B0B51C7B69FD}" type="slidenum">
              <a:rPr lang="hu-HU" smtClean="0"/>
              <a:t>‹#›</a:t>
            </a:fld>
            <a:endParaRPr lang="hu-H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EF45C4C7-4D1F-41D6-B627-FA7B1FDCB4ED}" type="datetimeFigureOut">
              <a:rPr lang="hu-HU" smtClean="0"/>
              <a:t>2012.11.10.</a:t>
            </a:fld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9FCB4D6E-28CC-423B-84D6-B0B51C7B69FD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F45C4C7-4D1F-41D6-B627-FA7B1FDCB4ED}" type="datetimeFigureOut">
              <a:rPr lang="hu-HU" smtClean="0"/>
              <a:t>2012.11.10.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FCB4D6E-28CC-423B-84D6-B0B51C7B69FD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1547664" y="1412776"/>
            <a:ext cx="6048672" cy="1850504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1" cap="small" dirty="0">
                <a:solidFill>
                  <a:schemeClr val="bg1"/>
                </a:solidFill>
              </a:rPr>
              <a:t>A diplomás nők első hazai kritikája – előnyben a megélhetési férjezettség</a:t>
            </a:r>
            <a:endParaRPr lang="hu-HU" sz="3200" cap="small" dirty="0">
              <a:solidFill>
                <a:schemeClr val="bg1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547664" y="3861048"/>
            <a:ext cx="6048672" cy="1418456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Fabó Edit</a:t>
            </a:r>
          </a:p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Budapest</a:t>
            </a:r>
          </a:p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2012. november 9.</a:t>
            </a:r>
            <a:endParaRPr lang="hu-H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1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39553" y="2564904"/>
            <a:ext cx="4104456" cy="396043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♦ 1923. </a:t>
            </a:r>
            <a:r>
              <a:rPr lang="hu-HU" sz="2400" b="1" dirty="0" err="1" smtClean="0">
                <a:solidFill>
                  <a:schemeClr val="bg1"/>
                </a:solidFill>
              </a:rPr>
              <a:t>Tormay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</a:rPr>
              <a:t>Cécile</a:t>
            </a:r>
            <a:r>
              <a:rPr lang="hu-HU" sz="2400" b="1" dirty="0" smtClean="0">
                <a:solidFill>
                  <a:schemeClr val="bg1"/>
                </a:solidFill>
              </a:rPr>
              <a:t>: „</a:t>
            </a:r>
            <a:r>
              <a:rPr lang="hu-HU" sz="2400" b="1" dirty="0">
                <a:solidFill>
                  <a:schemeClr val="bg1"/>
                </a:solidFill>
              </a:rPr>
              <a:t>A </a:t>
            </a:r>
            <a:r>
              <a:rPr lang="hu-HU" sz="2400" b="1" dirty="0" err="1">
                <a:solidFill>
                  <a:schemeClr val="bg1"/>
                </a:solidFill>
              </a:rPr>
              <a:t>Minister</a:t>
            </a:r>
            <a:r>
              <a:rPr lang="hu-HU" sz="2400" b="1" dirty="0">
                <a:solidFill>
                  <a:schemeClr val="bg1"/>
                </a:solidFill>
              </a:rPr>
              <a:t> </a:t>
            </a:r>
            <a:r>
              <a:rPr lang="hu-HU" sz="2400" b="1" dirty="0" smtClean="0">
                <a:solidFill>
                  <a:schemeClr val="bg1"/>
                </a:solidFill>
              </a:rPr>
              <a:t>[Klebelsberg] megemlékezett beszélgetés közben tevékenységedről … és elismeréssel … A jövő hó-napban a </a:t>
            </a:r>
            <a:r>
              <a:rPr lang="hu-HU" sz="2400" b="1" dirty="0" err="1" smtClean="0">
                <a:solidFill>
                  <a:schemeClr val="bg1"/>
                </a:solidFill>
              </a:rPr>
              <a:t>Gyüjtemény-egyetemnél</a:t>
            </a:r>
            <a:r>
              <a:rPr lang="hu-HU" sz="2400" b="1" dirty="0" smtClean="0">
                <a:solidFill>
                  <a:schemeClr val="bg1"/>
                </a:solidFill>
              </a:rPr>
              <a:t> új állások fognak betöltésre kerülni. Folyamodjál … és ő kinevez a </a:t>
            </a:r>
            <a:r>
              <a:rPr lang="hu-HU" sz="2400" b="1" dirty="0" err="1" smtClean="0">
                <a:solidFill>
                  <a:schemeClr val="bg1"/>
                </a:solidFill>
              </a:rPr>
              <a:t>VI.-ik</a:t>
            </a:r>
            <a:r>
              <a:rPr lang="hu-HU" sz="2400" b="1" dirty="0" smtClean="0">
                <a:solidFill>
                  <a:schemeClr val="bg1"/>
                </a:solidFill>
              </a:rPr>
              <a:t> fizetési osztályba való előléptetéssel.”</a:t>
            </a:r>
            <a:endParaRPr lang="hu-HU" sz="2400" b="1" dirty="0">
              <a:solidFill>
                <a:schemeClr val="bg1"/>
              </a:solidFill>
            </a:endParaRPr>
          </a:p>
        </p:txBody>
      </p:sp>
      <p:pic>
        <p:nvPicPr>
          <p:cNvPr id="7" name="Kép 6" descr="C:\Users\Fabó Edit\Documents\CzekeDiplomaKépeslap120508_Fabó\RólaKépek\Czeke Mariann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t="10934" r="17864" b="24880"/>
          <a:stretch/>
        </p:blipFill>
        <p:spPr bwMode="auto">
          <a:xfrm>
            <a:off x="539553" y="764703"/>
            <a:ext cx="1152127" cy="1656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r="10588" b="39516"/>
          <a:stretch/>
        </p:blipFill>
        <p:spPr bwMode="auto">
          <a:xfrm>
            <a:off x="5868144" y="4545123"/>
            <a:ext cx="1850693" cy="1961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Kép 8"/>
          <p:cNvPicPr/>
          <p:nvPr/>
        </p:nvPicPr>
        <p:blipFill rotWithShape="1">
          <a:blip r:embed="rId4"/>
          <a:srcRect l="50075"/>
          <a:stretch/>
        </p:blipFill>
        <p:spPr bwMode="auto">
          <a:xfrm>
            <a:off x="6009351" y="2060848"/>
            <a:ext cx="156827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1835696" y="908720"/>
            <a:ext cx="5544616" cy="9144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solidFill>
                  <a:schemeClr val="bg1"/>
                </a:solidFill>
              </a:rPr>
              <a:t>Dr. </a:t>
            </a:r>
            <a:r>
              <a:rPr lang="hu-HU" sz="3000" b="1" dirty="0" err="1" smtClean="0">
                <a:solidFill>
                  <a:schemeClr val="bg1"/>
                </a:solidFill>
              </a:rPr>
              <a:t>Czeke</a:t>
            </a:r>
            <a:r>
              <a:rPr lang="hu-HU" sz="3000" b="1" dirty="0" smtClean="0">
                <a:solidFill>
                  <a:schemeClr val="bg1"/>
                </a:solidFill>
              </a:rPr>
              <a:t> </a:t>
            </a:r>
            <a:r>
              <a:rPr lang="hu-HU" sz="3000" b="1" dirty="0" err="1" smtClean="0">
                <a:solidFill>
                  <a:schemeClr val="bg1"/>
                </a:solidFill>
              </a:rPr>
              <a:t>Marianne</a:t>
            </a:r>
            <a:r>
              <a:rPr lang="hu-HU" sz="3000" b="1" dirty="0" smtClean="0">
                <a:solidFill>
                  <a:schemeClr val="bg1"/>
                </a:solidFill>
              </a:rPr>
              <a:t> előmenetele</a:t>
            </a:r>
          </a:p>
        </p:txBody>
      </p:sp>
    </p:spTree>
    <p:extLst>
      <p:ext uri="{BB962C8B-B14F-4D97-AF65-F5344CB8AC3E}">
        <p14:creationId xmlns:p14="http://schemas.microsoft.com/office/powerpoint/2010/main" val="328306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835696" y="908720"/>
            <a:ext cx="5328592" cy="9144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solidFill>
                  <a:schemeClr val="bg1"/>
                </a:solidFill>
              </a:rPr>
              <a:t>Politika, nőmozgalom</a:t>
            </a:r>
          </a:p>
        </p:txBody>
      </p:sp>
      <p:sp>
        <p:nvSpPr>
          <p:cNvPr id="6" name="Téglalap 5"/>
          <p:cNvSpPr/>
          <p:nvPr/>
        </p:nvSpPr>
        <p:spPr>
          <a:xfrm>
            <a:off x="539553" y="2564904"/>
            <a:ext cx="4104456" cy="396043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♦ </a:t>
            </a:r>
            <a:r>
              <a:rPr lang="hu-HU" sz="2400" b="1" dirty="0" smtClean="0">
                <a:solidFill>
                  <a:schemeClr val="bg1"/>
                </a:solidFill>
              </a:rPr>
              <a:t>1918. </a:t>
            </a:r>
            <a:r>
              <a:rPr lang="hu-HU" sz="2400" b="1" dirty="0">
                <a:solidFill>
                  <a:schemeClr val="bg1"/>
                </a:solidFill>
              </a:rPr>
              <a:t>Magyar Asszonyok Nemzeti </a:t>
            </a:r>
            <a:r>
              <a:rPr lang="hu-HU" sz="2400" b="1" dirty="0" smtClean="0">
                <a:solidFill>
                  <a:schemeClr val="bg1"/>
                </a:solidFill>
              </a:rPr>
              <a:t>Szövetsége (</a:t>
            </a:r>
            <a:r>
              <a:rPr lang="hu-HU" sz="2400" b="1" dirty="0" err="1" smtClean="0">
                <a:solidFill>
                  <a:schemeClr val="bg1"/>
                </a:solidFill>
              </a:rPr>
              <a:t>Tormay</a:t>
            </a:r>
            <a:r>
              <a:rPr lang="hu-HU" sz="2400" b="1" dirty="0" smtClean="0">
                <a:solidFill>
                  <a:schemeClr val="bg1"/>
                </a:solidFill>
              </a:rPr>
              <a:t> C.), Területvédő Liga 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♦ </a:t>
            </a:r>
            <a:r>
              <a:rPr lang="hu-HU" sz="2400" b="1" dirty="0" smtClean="0">
                <a:solidFill>
                  <a:schemeClr val="bg1"/>
                </a:solidFill>
              </a:rPr>
              <a:t>1925. </a:t>
            </a:r>
            <a:r>
              <a:rPr lang="hu-HU" sz="2400" b="1" dirty="0" smtClean="0">
                <a:solidFill>
                  <a:schemeClr val="bg1"/>
                </a:solidFill>
              </a:rPr>
              <a:t>Egyetemet </a:t>
            </a:r>
            <a:r>
              <a:rPr lang="hu-HU" sz="2400" b="1" dirty="0">
                <a:solidFill>
                  <a:schemeClr val="bg1"/>
                </a:solidFill>
              </a:rPr>
              <a:t>és Főiskolát Végzett Magyar Nők </a:t>
            </a:r>
            <a:r>
              <a:rPr lang="hu-HU" sz="2400" b="1" dirty="0" smtClean="0">
                <a:solidFill>
                  <a:schemeClr val="bg1"/>
                </a:solidFill>
              </a:rPr>
              <a:t>Egyesülete (</a:t>
            </a:r>
            <a:r>
              <a:rPr lang="hu-HU" sz="2400" b="1" dirty="0" err="1" smtClean="0">
                <a:solidFill>
                  <a:schemeClr val="bg1"/>
                </a:solidFill>
              </a:rPr>
              <a:t>Ritoók</a:t>
            </a:r>
            <a:r>
              <a:rPr lang="hu-HU" sz="2400" b="1" dirty="0" smtClean="0">
                <a:solidFill>
                  <a:schemeClr val="bg1"/>
                </a:solidFill>
              </a:rPr>
              <a:t> E.) 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♦ </a:t>
            </a:r>
            <a:r>
              <a:rPr lang="hu-HU" sz="2400" b="1" dirty="0" smtClean="0">
                <a:solidFill>
                  <a:schemeClr val="bg1"/>
                </a:solidFill>
              </a:rPr>
              <a:t>1928. </a:t>
            </a:r>
            <a:r>
              <a:rPr lang="hu-HU" sz="2400" b="1" dirty="0">
                <a:solidFill>
                  <a:schemeClr val="bg1"/>
                </a:solidFill>
              </a:rPr>
              <a:t>Pro Hungária Magyar Nők </a:t>
            </a:r>
            <a:r>
              <a:rPr lang="hu-HU" sz="2400" b="1" dirty="0" smtClean="0">
                <a:solidFill>
                  <a:schemeClr val="bg1"/>
                </a:solidFill>
              </a:rPr>
              <a:t>Szövetsége, </a:t>
            </a:r>
            <a:r>
              <a:rPr lang="hu-HU" sz="2400" b="1" dirty="0">
                <a:solidFill>
                  <a:schemeClr val="bg1"/>
                </a:solidFill>
              </a:rPr>
              <a:t>Internacionális Sor Optika Egyesület</a:t>
            </a:r>
            <a:endParaRPr lang="hu-HU" sz="2400" b="1" dirty="0" smtClean="0">
              <a:solidFill>
                <a:schemeClr val="bg1"/>
              </a:solidFill>
            </a:endParaRPr>
          </a:p>
        </p:txBody>
      </p:sp>
      <p:pic>
        <p:nvPicPr>
          <p:cNvPr id="7" name="Kép 6" descr="C:\Users\Fabó Edit\Documents\CzekeDiplomaKépeslap120508_Fabó\RólaKépek\Czeke Mariann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t="10934" r="17864" b="24880"/>
          <a:stretch/>
        </p:blipFill>
        <p:spPr bwMode="auto">
          <a:xfrm>
            <a:off x="539553" y="764703"/>
            <a:ext cx="1152127" cy="1656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Kép 8"/>
          <p:cNvPicPr/>
          <p:nvPr/>
        </p:nvPicPr>
        <p:blipFill rotWithShape="1">
          <a:blip r:embed="rId3"/>
          <a:srcRect l="50075"/>
          <a:stretch/>
        </p:blipFill>
        <p:spPr bwMode="auto">
          <a:xfrm>
            <a:off x="6244082" y="2060848"/>
            <a:ext cx="156827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86" y="4437112"/>
            <a:ext cx="153227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4957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835696" y="908720"/>
            <a:ext cx="5328592" cy="9144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solidFill>
                  <a:schemeClr val="bg1"/>
                </a:solidFill>
              </a:rPr>
              <a:t>Politika, nőmozgalom</a:t>
            </a:r>
          </a:p>
        </p:txBody>
      </p:sp>
      <p:sp>
        <p:nvSpPr>
          <p:cNvPr id="6" name="Téglalap 5"/>
          <p:cNvSpPr/>
          <p:nvPr/>
        </p:nvSpPr>
        <p:spPr>
          <a:xfrm>
            <a:off x="539552" y="2492896"/>
            <a:ext cx="5328592" cy="4032447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♦ 1925. Berlinbe, Fitz Józsefnek: „A </a:t>
            </a:r>
            <a:r>
              <a:rPr lang="hu-HU" sz="2400" b="1" dirty="0">
                <a:solidFill>
                  <a:schemeClr val="bg1"/>
                </a:solidFill>
              </a:rPr>
              <a:t>női tudományos munkásságra vonatkozó adatait köszönöm. A Napkelet májusi számában jelenik meg tőlem és </a:t>
            </a:r>
            <a:r>
              <a:rPr lang="hu-HU" sz="2400" b="1" dirty="0" err="1">
                <a:solidFill>
                  <a:schemeClr val="bg1"/>
                </a:solidFill>
              </a:rPr>
              <a:t>Ritoók</a:t>
            </a:r>
            <a:r>
              <a:rPr lang="hu-HU" sz="2400" b="1" dirty="0">
                <a:solidFill>
                  <a:schemeClr val="bg1"/>
                </a:solidFill>
              </a:rPr>
              <a:t> Emmától egy cikk válaszkép Kornis Gyula cikkére. – Persze csak </a:t>
            </a:r>
            <a:r>
              <a:rPr lang="hu-HU" sz="2400" b="1" dirty="0" err="1" smtClean="0">
                <a:solidFill>
                  <a:schemeClr val="bg1"/>
                </a:solidFill>
              </a:rPr>
              <a:t>provizorikus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>
                <a:solidFill>
                  <a:schemeClr val="bg1"/>
                </a:solidFill>
              </a:rPr>
              <a:t>válasz</a:t>
            </a:r>
            <a:r>
              <a:rPr lang="hu-HU" sz="2400" b="1" dirty="0" smtClean="0">
                <a:solidFill>
                  <a:schemeClr val="bg1"/>
                </a:solidFill>
              </a:rPr>
              <a:t>.”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♦ „</a:t>
            </a:r>
            <a:r>
              <a:rPr lang="hu-HU" sz="2400" b="1" dirty="0" err="1" smtClean="0">
                <a:solidFill>
                  <a:schemeClr val="bg1"/>
                </a:solidFill>
              </a:rPr>
              <a:t>Irjon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>
                <a:solidFill>
                  <a:schemeClr val="bg1"/>
                </a:solidFill>
              </a:rPr>
              <a:t>megint talán mire </a:t>
            </a:r>
            <a:r>
              <a:rPr lang="hu-HU" sz="2400" b="1" dirty="0" err="1">
                <a:solidFill>
                  <a:schemeClr val="bg1"/>
                </a:solidFill>
              </a:rPr>
              <a:t>ujra</a:t>
            </a:r>
            <a:r>
              <a:rPr lang="hu-HU" sz="2400" b="1" dirty="0">
                <a:solidFill>
                  <a:schemeClr val="bg1"/>
                </a:solidFill>
              </a:rPr>
              <a:t> válaszolok derültebb lesz a </a:t>
            </a:r>
            <a:r>
              <a:rPr lang="hu-HU" sz="2400" b="1" dirty="0" smtClean="0">
                <a:solidFill>
                  <a:schemeClr val="bg1"/>
                </a:solidFill>
              </a:rPr>
              <a:t>hangulatom. … </a:t>
            </a:r>
            <a:r>
              <a:rPr lang="hu-HU" sz="2400" b="1" dirty="0">
                <a:solidFill>
                  <a:schemeClr val="bg1"/>
                </a:solidFill>
              </a:rPr>
              <a:t>melegen üdvözli öreg </a:t>
            </a:r>
            <a:r>
              <a:rPr lang="hu-HU" sz="2400" b="1" dirty="0" smtClean="0">
                <a:solidFill>
                  <a:schemeClr val="bg1"/>
                </a:solidFill>
              </a:rPr>
              <a:t>kollegája</a:t>
            </a:r>
            <a:r>
              <a:rPr lang="hu-HU" sz="2400" b="1" dirty="0">
                <a:solidFill>
                  <a:schemeClr val="bg1"/>
                </a:solidFill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</a:rPr>
              <a:t>Marianne</a:t>
            </a:r>
            <a:r>
              <a:rPr lang="hu-HU" sz="2400" b="1" dirty="0" smtClean="0">
                <a:solidFill>
                  <a:schemeClr val="bg1"/>
                </a:solidFill>
              </a:rPr>
              <a:t>.”</a:t>
            </a:r>
            <a:endParaRPr lang="hu-HU" sz="2400" b="1" dirty="0">
              <a:solidFill>
                <a:schemeClr val="bg1"/>
              </a:solidFill>
            </a:endParaRPr>
          </a:p>
        </p:txBody>
      </p:sp>
      <p:pic>
        <p:nvPicPr>
          <p:cNvPr id="7" name="Kép 6" descr="C:\Users\Fabó Edit\Documents\CzekeDiplomaKépeslap120508_Fabó\RólaKépek\Czeke Mariann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t="10934" r="17864" b="24880"/>
          <a:stretch/>
        </p:blipFill>
        <p:spPr bwMode="auto">
          <a:xfrm>
            <a:off x="539553" y="764703"/>
            <a:ext cx="1152127" cy="1656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Kép 7" descr="C:\Users\Fabó Edit\Documents\CzekeDiplomaKépeslap120508_Fabó\férfiak\FitzJimage.ashx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7" b="2262"/>
          <a:stretch/>
        </p:blipFill>
        <p:spPr bwMode="auto">
          <a:xfrm>
            <a:off x="6264188" y="2996952"/>
            <a:ext cx="1800200" cy="2262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136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835696" y="908720"/>
            <a:ext cx="5328592" cy="9144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solidFill>
                  <a:schemeClr val="bg1"/>
                </a:solidFill>
              </a:rPr>
              <a:t>Politika, nőmozgalom</a:t>
            </a:r>
          </a:p>
        </p:txBody>
      </p:sp>
      <p:sp>
        <p:nvSpPr>
          <p:cNvPr id="6" name="Téglalap 5"/>
          <p:cNvSpPr/>
          <p:nvPr/>
        </p:nvSpPr>
        <p:spPr>
          <a:xfrm>
            <a:off x="539552" y="2492896"/>
            <a:ext cx="5328592" cy="4032447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♦ 1925. Napkelet, Kornis Gyula: „Nők az egyetemen”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♦ Mottó: „… Míg én férjem mellett itt-lenn maradva/ Elélek boldogságban, csendesen.” (</a:t>
            </a:r>
            <a:r>
              <a:rPr lang="hu-HU" sz="2400" b="1" dirty="0" err="1" smtClean="0">
                <a:solidFill>
                  <a:schemeClr val="bg1"/>
                </a:solidFill>
              </a:rPr>
              <a:t>Moli</a:t>
            </a:r>
            <a:r>
              <a:rPr lang="hu-HU" sz="2400" b="1" dirty="0" err="1">
                <a:solidFill>
                  <a:schemeClr val="bg1"/>
                </a:solidFill>
              </a:rPr>
              <a:t>è</a:t>
            </a:r>
            <a:r>
              <a:rPr lang="hu-HU" sz="2400" b="1" dirty="0" err="1" smtClean="0">
                <a:solidFill>
                  <a:schemeClr val="bg1"/>
                </a:solidFill>
              </a:rPr>
              <a:t>re</a:t>
            </a:r>
            <a:r>
              <a:rPr lang="hu-HU" sz="2400" b="1" dirty="0" smtClean="0">
                <a:solidFill>
                  <a:schemeClr val="bg1"/>
                </a:solidFill>
              </a:rPr>
              <a:t>: A tudós nők). </a:t>
            </a:r>
          </a:p>
          <a:p>
            <a:r>
              <a:rPr lang="hu-HU" sz="2400" b="1" dirty="0">
                <a:solidFill>
                  <a:schemeClr val="bg1"/>
                </a:solidFill>
              </a:rPr>
              <a:t>♦ </a:t>
            </a:r>
            <a:r>
              <a:rPr lang="hu-HU" sz="2400" b="1" dirty="0" smtClean="0">
                <a:solidFill>
                  <a:schemeClr val="bg1"/>
                </a:solidFill>
              </a:rPr>
              <a:t>A diplomás nők csökkentik a férfiak munkavállalási esélyeit, holott mint feleségekről a férfi mint férj egyébként is gondoskodik. Hasznosabb, ha eleve a feleségi státuszra pályáznának.</a:t>
            </a:r>
            <a:endParaRPr lang="hu-HU" sz="2400" b="1" dirty="0">
              <a:solidFill>
                <a:schemeClr val="bg1"/>
              </a:solidFill>
            </a:endParaRPr>
          </a:p>
        </p:txBody>
      </p:sp>
      <p:pic>
        <p:nvPicPr>
          <p:cNvPr id="7" name="Kép 6" descr="C:\Users\Fabó Edit\Documents\CzekeDiplomaKépeslap120508_Fabó\RólaKépek\Czeke Mariann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t="10934" r="17864" b="24880"/>
          <a:stretch/>
        </p:blipFill>
        <p:spPr bwMode="auto">
          <a:xfrm>
            <a:off x="539553" y="764703"/>
            <a:ext cx="1152127" cy="1656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4293096"/>
            <a:ext cx="1639082" cy="2232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Kép 9" descr="C:\Users\Fabó Edit\Documents\CzekeDiplomaKépeslap120508_Fabó\férfiak\KornisGyul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16832"/>
            <a:ext cx="1639082" cy="2316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021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835696" y="908720"/>
            <a:ext cx="5328592" cy="9144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solidFill>
                  <a:schemeClr val="bg1"/>
                </a:solidFill>
              </a:rPr>
              <a:t>Politika, nőmozgalom</a:t>
            </a:r>
          </a:p>
        </p:txBody>
      </p:sp>
      <p:sp>
        <p:nvSpPr>
          <p:cNvPr id="6" name="Téglalap 5"/>
          <p:cNvSpPr/>
          <p:nvPr/>
        </p:nvSpPr>
        <p:spPr>
          <a:xfrm>
            <a:off x="539552" y="2492896"/>
            <a:ext cx="5328592" cy="4032447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♦ „A kapitalizmus kialakulásával … A vagyontalan középosztályú nő házasságai kilátásai csökkentek; a középosztályhoz tartozó férfiak </a:t>
            </a:r>
            <a:r>
              <a:rPr lang="hu-HU" sz="2400" b="1" dirty="0" err="1" smtClean="0">
                <a:solidFill>
                  <a:schemeClr val="bg1"/>
                </a:solidFill>
              </a:rPr>
              <a:t>jórésze</a:t>
            </a:r>
            <a:r>
              <a:rPr lang="hu-HU" sz="2400" b="1" dirty="0" smtClean="0">
                <a:solidFill>
                  <a:schemeClr val="bg1"/>
                </a:solidFill>
              </a:rPr>
              <a:t> csak úgy tud házasodni, ha feleségének is van kenyérkereső hivatása.”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♦ A nő tanszabadsága, elért jogaik megkérdőjelezhetetlenek.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♦ De van-e gazdasági, társadalmi haszna (a </a:t>
            </a:r>
            <a:r>
              <a:rPr lang="hu-HU" sz="2400" b="1" dirty="0" err="1" smtClean="0">
                <a:solidFill>
                  <a:schemeClr val="bg1"/>
                </a:solidFill>
              </a:rPr>
              <a:t>B-listás</a:t>
            </a:r>
            <a:r>
              <a:rPr lang="hu-HU" sz="2400" b="1" dirty="0" smtClean="0">
                <a:solidFill>
                  <a:schemeClr val="bg1"/>
                </a:solidFill>
              </a:rPr>
              <a:t> időkben)?</a:t>
            </a:r>
            <a:endParaRPr lang="hu-HU" sz="2400" b="1" dirty="0">
              <a:solidFill>
                <a:schemeClr val="bg1"/>
              </a:solidFill>
            </a:endParaRPr>
          </a:p>
        </p:txBody>
      </p:sp>
      <p:pic>
        <p:nvPicPr>
          <p:cNvPr id="7" name="Kép 6" descr="C:\Users\Fabó Edit\Documents\CzekeDiplomaKépeslap120508_Fabó\RólaKépek\Czeke Mariann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t="10934" r="17864" b="24880"/>
          <a:stretch/>
        </p:blipFill>
        <p:spPr bwMode="auto">
          <a:xfrm>
            <a:off x="539553" y="764703"/>
            <a:ext cx="1152127" cy="1656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4293096"/>
            <a:ext cx="1639082" cy="2232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Kép 9" descr="C:\Users\Fabó Edit\Documents\CzekeDiplomaKépeslap120508_Fabó\férfiak\KornisGyul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16832"/>
            <a:ext cx="1639082" cy="2316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813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835696" y="908720"/>
            <a:ext cx="5328592" cy="9144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solidFill>
                  <a:schemeClr val="bg1"/>
                </a:solidFill>
              </a:rPr>
              <a:t>Politika, nőmozgalom</a:t>
            </a:r>
          </a:p>
        </p:txBody>
      </p:sp>
      <p:sp>
        <p:nvSpPr>
          <p:cNvPr id="6" name="Téglalap 5"/>
          <p:cNvSpPr/>
          <p:nvPr/>
        </p:nvSpPr>
        <p:spPr>
          <a:xfrm>
            <a:off x="539552" y="2492896"/>
            <a:ext cx="5328592" cy="4032447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♦ Tudományos érvekkel leplezett kenyérféltés.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♦ Több egymásnak ellentmondó állítás (pl. egy középosztálybeli férfi miből tartaná el „csak” háztartásbeli nejét? vagy a hideg észérveknek elkötelezett férfiak, hogyan lehetnek elnézőbbek a női vizsgázókkal?).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♦ Kettős mérce: a jól tanuló nők csupán kötelességtudóak, az alulteljesítő férfiak kritikus útkeresők.</a:t>
            </a:r>
            <a:endParaRPr lang="hu-HU" sz="2400" b="1" dirty="0">
              <a:solidFill>
                <a:schemeClr val="bg1"/>
              </a:solidFill>
            </a:endParaRPr>
          </a:p>
        </p:txBody>
      </p:sp>
      <p:pic>
        <p:nvPicPr>
          <p:cNvPr id="7" name="Kép 6" descr="C:\Users\Fabó Edit\Documents\CzekeDiplomaKépeslap120508_Fabó\RólaKépek\Czeke Mariann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t="10934" r="17864" b="24880"/>
          <a:stretch/>
        </p:blipFill>
        <p:spPr bwMode="auto">
          <a:xfrm>
            <a:off x="539553" y="764703"/>
            <a:ext cx="1152127" cy="1656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4293096"/>
            <a:ext cx="1639082" cy="2232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Kép 9" descr="C:\Users\Fabó Edit\Documents\CzekeDiplomaKépeslap120508_Fabó\férfiak\KornisGyul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16832"/>
            <a:ext cx="1639082" cy="2316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851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835696" y="908720"/>
            <a:ext cx="5328592" cy="9144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solidFill>
                  <a:schemeClr val="bg1"/>
                </a:solidFill>
              </a:rPr>
              <a:t>Politika, nőmozgalom</a:t>
            </a:r>
          </a:p>
        </p:txBody>
      </p:sp>
      <p:sp>
        <p:nvSpPr>
          <p:cNvPr id="6" name="Téglalap 5"/>
          <p:cNvSpPr/>
          <p:nvPr/>
        </p:nvSpPr>
        <p:spPr>
          <a:xfrm>
            <a:off x="539552" y="2492896"/>
            <a:ext cx="5328592" cy="4032447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♦ 1925. Napkelet, </a:t>
            </a:r>
            <a:r>
              <a:rPr lang="hu-HU" sz="2400" b="1" dirty="0" err="1" smtClean="0">
                <a:solidFill>
                  <a:schemeClr val="bg1"/>
                </a:solidFill>
              </a:rPr>
              <a:t>Czeke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</a:rPr>
              <a:t>Marianne</a:t>
            </a:r>
            <a:r>
              <a:rPr lang="hu-HU" sz="2400" b="1" dirty="0" smtClean="0">
                <a:solidFill>
                  <a:schemeClr val="bg1"/>
                </a:solidFill>
              </a:rPr>
              <a:t>, </a:t>
            </a:r>
            <a:r>
              <a:rPr lang="hu-HU" sz="2400" b="1" dirty="0" err="1" smtClean="0">
                <a:solidFill>
                  <a:schemeClr val="bg1"/>
                </a:solidFill>
              </a:rPr>
              <a:t>Ritoók</a:t>
            </a:r>
            <a:r>
              <a:rPr lang="hu-HU" sz="2400" b="1" dirty="0" smtClean="0">
                <a:solidFill>
                  <a:schemeClr val="bg1"/>
                </a:solidFill>
              </a:rPr>
              <a:t> Emma: „Nők az egyetemen”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♦ Cáfolatok – nem igaz, hogy a férfiak </a:t>
            </a:r>
            <a:r>
              <a:rPr lang="hu-HU" sz="2400" b="1" dirty="0" err="1" smtClean="0">
                <a:solidFill>
                  <a:schemeClr val="bg1"/>
                </a:solidFill>
              </a:rPr>
              <a:t>racionálisok</a:t>
            </a:r>
            <a:r>
              <a:rPr lang="hu-HU" sz="2400" b="1" dirty="0" smtClean="0">
                <a:solidFill>
                  <a:schemeClr val="bg1"/>
                </a:solidFill>
              </a:rPr>
              <a:t> ld. férfipolitikusok – a nők néhány évtizednyi tudományos eredményeit nem lehet összevetni a férfiak több évezreden át tartó munkásságával – a diplomás nők adatai mellől hiányoznak a diplomás férfiaké stb.</a:t>
            </a:r>
            <a:endParaRPr lang="hu-HU" sz="2400" b="1" dirty="0">
              <a:solidFill>
                <a:schemeClr val="bg1"/>
              </a:solidFill>
            </a:endParaRPr>
          </a:p>
        </p:txBody>
      </p:sp>
      <p:pic>
        <p:nvPicPr>
          <p:cNvPr id="7" name="Kép 6" descr="C:\Users\Fabó Edit\Documents\CzekeDiplomaKépeslap120508_Fabó\RólaKépek\Czeke Mariann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t="10934" r="17864" b="24880"/>
          <a:stretch/>
        </p:blipFill>
        <p:spPr bwMode="auto">
          <a:xfrm>
            <a:off x="539553" y="764703"/>
            <a:ext cx="1152127" cy="1656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4293096"/>
            <a:ext cx="1639082" cy="2232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2060848"/>
            <a:ext cx="153227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2813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835696" y="908720"/>
            <a:ext cx="5328592" cy="9144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solidFill>
                  <a:schemeClr val="bg1"/>
                </a:solidFill>
              </a:rPr>
              <a:t>Dr. </a:t>
            </a:r>
            <a:r>
              <a:rPr lang="hu-HU" sz="3000" b="1" dirty="0" err="1" smtClean="0">
                <a:solidFill>
                  <a:schemeClr val="bg1"/>
                </a:solidFill>
              </a:rPr>
              <a:t>Czeke</a:t>
            </a:r>
            <a:r>
              <a:rPr lang="hu-HU" sz="3000" b="1" dirty="0" smtClean="0">
                <a:solidFill>
                  <a:schemeClr val="bg1"/>
                </a:solidFill>
              </a:rPr>
              <a:t> </a:t>
            </a:r>
            <a:r>
              <a:rPr lang="hu-HU" sz="3000" b="1" dirty="0" err="1" smtClean="0">
                <a:solidFill>
                  <a:schemeClr val="bg1"/>
                </a:solidFill>
              </a:rPr>
              <a:t>Marianne</a:t>
            </a:r>
            <a:r>
              <a:rPr lang="hu-HU" sz="3000" b="1" dirty="0" smtClean="0">
                <a:solidFill>
                  <a:schemeClr val="bg1"/>
                </a:solidFill>
              </a:rPr>
              <a:t> (1873-1942)</a:t>
            </a:r>
          </a:p>
        </p:txBody>
      </p:sp>
      <p:sp>
        <p:nvSpPr>
          <p:cNvPr id="6" name="Téglalap 5"/>
          <p:cNvSpPr/>
          <p:nvPr/>
        </p:nvSpPr>
        <p:spPr>
          <a:xfrm>
            <a:off x="539552" y="2492896"/>
            <a:ext cx="3528392" cy="4032447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>
                <a:solidFill>
                  <a:schemeClr val="bg1"/>
                </a:solidFill>
              </a:rPr>
              <a:t>♦ Elismert hazai irodalomtörténész, könyvtáros.</a:t>
            </a:r>
          </a:p>
          <a:p>
            <a:r>
              <a:rPr lang="hu-HU" sz="2400" b="1" dirty="0">
                <a:solidFill>
                  <a:schemeClr val="bg1"/>
                </a:solidFill>
              </a:rPr>
              <a:t>♦ Nemzetközi hírű </a:t>
            </a:r>
            <a:r>
              <a:rPr lang="hu-HU" sz="2400" b="1" dirty="0" smtClean="0">
                <a:solidFill>
                  <a:schemeClr val="bg1"/>
                </a:solidFill>
              </a:rPr>
              <a:t>tudós.</a:t>
            </a:r>
            <a:endParaRPr lang="hu-HU" sz="2400" b="1" dirty="0">
              <a:solidFill>
                <a:schemeClr val="bg1"/>
              </a:solidFill>
            </a:endParaRPr>
          </a:p>
          <a:p>
            <a:r>
              <a:rPr lang="hu-HU" sz="2400" b="1" dirty="0">
                <a:solidFill>
                  <a:schemeClr val="bg1"/>
                </a:solidFill>
              </a:rPr>
              <a:t>♦ Fizikai gátoltsága nem akadályozta (hallás- és mozgássérültség</a:t>
            </a:r>
            <a:r>
              <a:rPr lang="hu-HU" sz="2400" b="1" dirty="0" smtClean="0">
                <a:solidFill>
                  <a:schemeClr val="bg1"/>
                </a:solidFill>
              </a:rPr>
              <a:t>).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♦ </a:t>
            </a:r>
            <a:r>
              <a:rPr lang="hu-HU" sz="2400" b="1" dirty="0">
                <a:solidFill>
                  <a:schemeClr val="bg1"/>
                </a:solidFill>
              </a:rPr>
              <a:t>Női mivolta </a:t>
            </a:r>
            <a:r>
              <a:rPr lang="hu-HU" sz="2400" b="1" dirty="0" smtClean="0">
                <a:solidFill>
                  <a:schemeClr val="bg1"/>
                </a:solidFill>
              </a:rPr>
              <a:t>előmenetelét </a:t>
            </a:r>
            <a:r>
              <a:rPr lang="hu-HU" sz="2400" b="1" dirty="0">
                <a:solidFill>
                  <a:schemeClr val="bg1"/>
                </a:solidFill>
              </a:rPr>
              <a:t>végig hátráltatta.</a:t>
            </a:r>
          </a:p>
        </p:txBody>
      </p:sp>
      <p:pic>
        <p:nvPicPr>
          <p:cNvPr id="7" name="Kép 6" descr="C:\Users\Fabó Edit\Documents\CzekeDiplomaKépeslap120508_Fabó\RólaKépek\Czeke Mariann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t="10934" r="17864" b="24880"/>
          <a:stretch/>
        </p:blipFill>
        <p:spPr bwMode="auto">
          <a:xfrm>
            <a:off x="539553" y="764703"/>
            <a:ext cx="1152127" cy="1656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Kép 9" descr="C:\Users\Fabó Edit\Documents\CzekeDiplomaKépeslap120508_Fabó\férfiak\Ferenczi_Zoltan_arckep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37" y="2433081"/>
            <a:ext cx="1268791" cy="1860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r="10588" b="39516"/>
          <a:stretch/>
        </p:blipFill>
        <p:spPr bwMode="auto">
          <a:xfrm>
            <a:off x="4355976" y="4761594"/>
            <a:ext cx="1539522" cy="1673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Kép 12"/>
          <p:cNvPicPr/>
          <p:nvPr/>
        </p:nvPicPr>
        <p:blipFill>
          <a:blip r:embed="rId5"/>
          <a:stretch>
            <a:fillRect/>
          </a:stretch>
        </p:blipFill>
        <p:spPr>
          <a:xfrm>
            <a:off x="6097360" y="4652986"/>
            <a:ext cx="1224135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Kép 14"/>
          <p:cNvPicPr/>
          <p:nvPr/>
        </p:nvPicPr>
        <p:blipFill rotWithShape="1">
          <a:blip r:embed="rId6"/>
          <a:srcRect l="50075"/>
          <a:stretch/>
        </p:blipFill>
        <p:spPr bwMode="auto">
          <a:xfrm>
            <a:off x="7495015" y="2420888"/>
            <a:ext cx="1370960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Kép 15" descr="C:\Users\Fabó Edit\Documents\CzekeDiplomaKépeslap120508_Fabó\férfiak\DomanovszkySándor8db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15" y="4652986"/>
            <a:ext cx="1370960" cy="178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3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38"/>
          <a:stretch/>
        </p:blipFill>
        <p:spPr bwMode="auto">
          <a:xfrm>
            <a:off x="5895498" y="2420889"/>
            <a:ext cx="144894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96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835696" y="908720"/>
            <a:ext cx="5328592" cy="9144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solidFill>
                  <a:schemeClr val="bg1"/>
                </a:solidFill>
              </a:rPr>
              <a:t>Köszönöm a figyelmet!</a:t>
            </a:r>
          </a:p>
        </p:txBody>
      </p:sp>
      <p:pic>
        <p:nvPicPr>
          <p:cNvPr id="10" name="Kép 9" descr="C:\Users\Fabó Edit\Documents\CzekeDiplomaKépeslap120508_Fabó\RólaKépek\Image00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655" y="3225016"/>
            <a:ext cx="1002107" cy="1460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Kép 11" descr="C:\Users\Fabó Edit\Documents\CzekeDiplomaKépeslap120508_Fabó\férfiak\KornisGyul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8" y="3225016"/>
            <a:ext cx="1008111" cy="1474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Kép 10" descr="C:\Users\Fabó Edit\Documents\CzekeDiplomaKépeslap120508_Fabó\RólaKépek\Czeke Marianne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t="10934" r="17864" b="24880"/>
          <a:stretch/>
        </p:blipFill>
        <p:spPr bwMode="auto">
          <a:xfrm>
            <a:off x="4458070" y="3225016"/>
            <a:ext cx="1050808" cy="1460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elhő 1"/>
          <p:cNvSpPr/>
          <p:nvPr/>
        </p:nvSpPr>
        <p:spPr>
          <a:xfrm>
            <a:off x="2627784" y="2852936"/>
            <a:ext cx="3384376" cy="2520279"/>
          </a:xfrm>
          <a:prstGeom prst="cloud">
            <a:avLst/>
          </a:prstGeom>
          <a:solidFill>
            <a:srgbClr val="FFCCCC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082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:\Users\Fabó Edit\Documents\CzekeDiplomaKépeslap120508_Fabó\RólaKépek\Image000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71994"/>
            <a:ext cx="2095500" cy="3133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Kép 2" descr="C:\Users\Fabó Edit\Documents\CzekeDiplomaKépeslap120508_Fabó\RólaKépek\Czeke Mariann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t="10934" r="17864" b="24880"/>
          <a:stretch/>
        </p:blipFill>
        <p:spPr bwMode="auto">
          <a:xfrm>
            <a:off x="6660233" y="2771995"/>
            <a:ext cx="2160239" cy="3133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églalap 3"/>
          <p:cNvSpPr/>
          <p:nvPr/>
        </p:nvSpPr>
        <p:spPr>
          <a:xfrm>
            <a:off x="1835696" y="908720"/>
            <a:ext cx="5328592" cy="9144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solidFill>
                  <a:schemeClr val="bg1"/>
                </a:solidFill>
              </a:rPr>
              <a:t>Dr. </a:t>
            </a:r>
            <a:r>
              <a:rPr lang="hu-HU" sz="3000" b="1" dirty="0" err="1" smtClean="0">
                <a:solidFill>
                  <a:schemeClr val="bg1"/>
                </a:solidFill>
              </a:rPr>
              <a:t>Czeke</a:t>
            </a:r>
            <a:r>
              <a:rPr lang="hu-HU" sz="3000" b="1" dirty="0" smtClean="0">
                <a:solidFill>
                  <a:schemeClr val="bg1"/>
                </a:solidFill>
              </a:rPr>
              <a:t> </a:t>
            </a:r>
            <a:r>
              <a:rPr lang="hu-HU" sz="3000" b="1" dirty="0" err="1" smtClean="0">
                <a:solidFill>
                  <a:schemeClr val="bg1"/>
                </a:solidFill>
              </a:rPr>
              <a:t>Marianne</a:t>
            </a:r>
            <a:r>
              <a:rPr lang="hu-HU" sz="3000" b="1" dirty="0" smtClean="0">
                <a:solidFill>
                  <a:schemeClr val="bg1"/>
                </a:solidFill>
              </a:rPr>
              <a:t> (1873-1942)</a:t>
            </a:r>
          </a:p>
        </p:txBody>
      </p:sp>
      <p:sp>
        <p:nvSpPr>
          <p:cNvPr id="6" name="Téglalap 5"/>
          <p:cNvSpPr/>
          <p:nvPr/>
        </p:nvSpPr>
        <p:spPr>
          <a:xfrm>
            <a:off x="2627784" y="2367648"/>
            <a:ext cx="3816424" cy="3581631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500" b="1" dirty="0" smtClean="0">
                <a:solidFill>
                  <a:schemeClr val="bg1"/>
                </a:solidFill>
              </a:rPr>
              <a:t>♦ </a:t>
            </a:r>
            <a:r>
              <a:rPr lang="hu-HU" sz="2400" b="1" dirty="0" smtClean="0">
                <a:solidFill>
                  <a:schemeClr val="bg1"/>
                </a:solidFill>
              </a:rPr>
              <a:t>1873. </a:t>
            </a:r>
            <a:r>
              <a:rPr lang="hu-HU" sz="2400" b="1" dirty="0" smtClean="0">
                <a:solidFill>
                  <a:schemeClr val="bg1"/>
                </a:solidFill>
              </a:rPr>
              <a:t>Sopron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♦ </a:t>
            </a:r>
            <a:r>
              <a:rPr lang="hu-HU" sz="2400" b="1" dirty="0" smtClean="0">
                <a:solidFill>
                  <a:schemeClr val="bg1"/>
                </a:solidFill>
              </a:rPr>
              <a:t>1896-1898. </a:t>
            </a:r>
            <a:r>
              <a:rPr lang="hu-HU" sz="2400" b="1" dirty="0" smtClean="0">
                <a:solidFill>
                  <a:schemeClr val="bg1"/>
                </a:solidFill>
              </a:rPr>
              <a:t>Anglia, Skócia, Franciaország, Belgium, Németország, </a:t>
            </a:r>
            <a:r>
              <a:rPr lang="hu-HU" sz="2400" b="1" dirty="0" smtClean="0">
                <a:solidFill>
                  <a:schemeClr val="bg1"/>
                </a:solidFill>
              </a:rPr>
              <a:t>Ausztria.</a:t>
            </a:r>
          </a:p>
          <a:p>
            <a:r>
              <a:rPr lang="hu-HU" sz="2400" b="1" dirty="0">
                <a:solidFill>
                  <a:schemeClr val="bg1"/>
                </a:solidFill>
              </a:rPr>
              <a:t>♦ Édesanyjával élt.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♦ 1905. </a:t>
            </a:r>
            <a:r>
              <a:rPr lang="hu-HU" sz="2400" b="1" dirty="0" smtClean="0">
                <a:solidFill>
                  <a:schemeClr val="bg1"/>
                </a:solidFill>
              </a:rPr>
              <a:t>latin és német tanári </a:t>
            </a:r>
            <a:r>
              <a:rPr lang="hu-HU" sz="2400" b="1" dirty="0" smtClean="0">
                <a:solidFill>
                  <a:schemeClr val="bg1"/>
                </a:solidFill>
              </a:rPr>
              <a:t>diploma.</a:t>
            </a:r>
            <a:endParaRPr lang="hu-HU" sz="2400" b="1" dirty="0" smtClean="0">
              <a:solidFill>
                <a:schemeClr val="bg1"/>
              </a:solidFill>
            </a:endParaRPr>
          </a:p>
          <a:p>
            <a:r>
              <a:rPr lang="hu-HU" sz="2400" b="1" dirty="0" smtClean="0">
                <a:solidFill>
                  <a:schemeClr val="bg1"/>
                </a:solidFill>
              </a:rPr>
              <a:t>♦ </a:t>
            </a:r>
            <a:r>
              <a:rPr lang="hu-HU" sz="2400" b="1" dirty="0" smtClean="0">
                <a:solidFill>
                  <a:schemeClr val="bg1"/>
                </a:solidFill>
              </a:rPr>
              <a:t>1905. </a:t>
            </a:r>
            <a:r>
              <a:rPr lang="hu-HU" sz="2400" b="1" dirty="0" smtClean="0">
                <a:solidFill>
                  <a:schemeClr val="bg1"/>
                </a:solidFill>
              </a:rPr>
              <a:t>bölcsészdoktor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♦ </a:t>
            </a:r>
            <a:r>
              <a:rPr lang="hu-HU" sz="2400" b="1" dirty="0" smtClean="0">
                <a:solidFill>
                  <a:schemeClr val="bg1"/>
                </a:solidFill>
              </a:rPr>
              <a:t>1906. </a:t>
            </a:r>
            <a:r>
              <a:rPr lang="hu-HU" sz="2400" b="1" dirty="0" smtClean="0">
                <a:solidFill>
                  <a:schemeClr val="bg1"/>
                </a:solidFill>
              </a:rPr>
              <a:t>Egyetemi Könyvtár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5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:\Users\Fabó Edit\Documents\CzekeDiplomaKépeslap120508_Fabó\férfiak\Ferenczi_Zoltan_arckep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64904"/>
            <a:ext cx="2629245" cy="3941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Kép 2" descr="C:\Users\Fabó Edit\Documents\CzekeDiplomaKépeslap120508_Fabó\RólaKépek\Image00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07627"/>
            <a:ext cx="1188132" cy="1713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églalap 4"/>
          <p:cNvSpPr/>
          <p:nvPr/>
        </p:nvSpPr>
        <p:spPr>
          <a:xfrm>
            <a:off x="1835696" y="908720"/>
            <a:ext cx="5328592" cy="9144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solidFill>
                  <a:schemeClr val="bg1"/>
                </a:solidFill>
              </a:rPr>
              <a:t>Az Egyetemi Könyvtárban</a:t>
            </a:r>
          </a:p>
        </p:txBody>
      </p:sp>
      <p:sp>
        <p:nvSpPr>
          <p:cNvPr id="6" name="Téglalap 5"/>
          <p:cNvSpPr/>
          <p:nvPr/>
        </p:nvSpPr>
        <p:spPr>
          <a:xfrm>
            <a:off x="539552" y="2564904"/>
            <a:ext cx="4511887" cy="396043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b="1" dirty="0" smtClean="0">
                <a:solidFill>
                  <a:schemeClr val="bg1"/>
                </a:solidFill>
              </a:rPr>
              <a:t>♦ Ferenczi Zoltán: „</a:t>
            </a:r>
            <a:r>
              <a:rPr lang="hu-HU" sz="2400" b="1" dirty="0">
                <a:solidFill>
                  <a:schemeClr val="bg1"/>
                </a:solidFill>
              </a:rPr>
              <a:t>A nőknek könyvtárakban való alkalmazása mindenütt bevált s nekem különösen az a véleményem, hogy könyvtárakban igenis helyük van</a:t>
            </a:r>
            <a:r>
              <a:rPr lang="hu-HU" sz="2400" b="1" dirty="0" smtClean="0">
                <a:solidFill>
                  <a:schemeClr val="bg1"/>
                </a:solidFill>
              </a:rPr>
              <a:t>.”</a:t>
            </a:r>
          </a:p>
          <a:p>
            <a:pPr algn="just"/>
            <a:r>
              <a:rPr lang="hu-HU" sz="2400" b="1" dirty="0" smtClean="0">
                <a:solidFill>
                  <a:schemeClr val="bg1"/>
                </a:solidFill>
              </a:rPr>
              <a:t>♦ Shakespeare-kutató</a:t>
            </a:r>
          </a:p>
          <a:p>
            <a:pPr algn="just"/>
            <a:r>
              <a:rPr lang="hu-HU" sz="2400" b="1" dirty="0" smtClean="0">
                <a:solidFill>
                  <a:schemeClr val="bg1"/>
                </a:solidFill>
              </a:rPr>
              <a:t>♦</a:t>
            </a:r>
            <a:r>
              <a:rPr lang="hu-HU" sz="2400" b="1" dirty="0">
                <a:solidFill>
                  <a:schemeClr val="bg1"/>
                </a:solidFill>
              </a:rPr>
              <a:t> </a:t>
            </a:r>
            <a:r>
              <a:rPr lang="hu-HU" sz="2400" b="1" dirty="0" smtClean="0">
                <a:solidFill>
                  <a:schemeClr val="bg1"/>
                </a:solidFill>
              </a:rPr>
              <a:t>Gyűjtemény-katalógus </a:t>
            </a:r>
          </a:p>
          <a:p>
            <a:pPr algn="just"/>
            <a:r>
              <a:rPr lang="hu-HU" sz="2400" b="1" dirty="0" smtClean="0">
                <a:solidFill>
                  <a:schemeClr val="bg1"/>
                </a:solidFill>
              </a:rPr>
              <a:t>♦ Magyar </a:t>
            </a:r>
            <a:r>
              <a:rPr lang="hu-HU" sz="2400" b="1" dirty="0" err="1" smtClean="0">
                <a:solidFill>
                  <a:schemeClr val="bg1"/>
                </a:solidFill>
              </a:rPr>
              <a:t>Shakespeare-Tár</a:t>
            </a:r>
            <a:endParaRPr lang="hu-HU" sz="2400" b="1" dirty="0" smtClean="0">
              <a:solidFill>
                <a:schemeClr val="bg1"/>
              </a:solidFill>
            </a:endParaRPr>
          </a:p>
          <a:p>
            <a:pPr algn="just"/>
            <a:r>
              <a:rPr lang="hu-HU" sz="2400" b="1" dirty="0" smtClean="0">
                <a:solidFill>
                  <a:schemeClr val="bg1"/>
                </a:solidFill>
              </a:rPr>
              <a:t>♦ </a:t>
            </a:r>
            <a:r>
              <a:rPr lang="hu-HU" sz="2400" b="1" dirty="0" err="1" smtClean="0">
                <a:solidFill>
                  <a:schemeClr val="bg1"/>
                </a:solidFill>
              </a:rPr>
              <a:t>Ungarische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</a:rPr>
              <a:t>Rundschau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9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C:\Users\Fabó Edit\Documents\CzekeDiplomaKépeslap120508_Fabó\RólaKépek\Image00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07627"/>
            <a:ext cx="1188132" cy="1713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églalap 4"/>
          <p:cNvSpPr/>
          <p:nvPr/>
        </p:nvSpPr>
        <p:spPr>
          <a:xfrm>
            <a:off x="1835696" y="908720"/>
            <a:ext cx="5328592" cy="9144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solidFill>
                  <a:schemeClr val="bg1"/>
                </a:solidFill>
              </a:rPr>
              <a:t>Az Egyetemi Könyvtárban</a:t>
            </a:r>
          </a:p>
        </p:txBody>
      </p:sp>
      <p:sp>
        <p:nvSpPr>
          <p:cNvPr id="6" name="Téglalap 5"/>
          <p:cNvSpPr/>
          <p:nvPr/>
        </p:nvSpPr>
        <p:spPr>
          <a:xfrm>
            <a:off x="539552" y="2564904"/>
            <a:ext cx="4511887" cy="396043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♦ Apponyi Albert  kultuszminisztertől megkapta napidíjas kinevezését önálló közvetlen kérvényére (1907).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♦ Ferenczi Zoltán  hallgatólagosan támogatta a kérvényt. 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♦ Török Aurél rektor dörgedelmesen rendre intette a szervezeti hierarchiát megkerülő tisztviselőnőt.</a:t>
            </a:r>
            <a:endParaRPr lang="hu-H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404" y="4221087"/>
            <a:ext cx="1656413" cy="2304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38"/>
          <a:stretch/>
        </p:blipFill>
        <p:spPr bwMode="auto">
          <a:xfrm>
            <a:off x="6291404" y="1916832"/>
            <a:ext cx="1656413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482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C:\Users\Fabó Edit\Documents\CzekeDiplomaKépeslap120508_Fabó\RólaKépek\Image00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07627"/>
            <a:ext cx="1188132" cy="1713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églalap 4"/>
          <p:cNvSpPr/>
          <p:nvPr/>
        </p:nvSpPr>
        <p:spPr>
          <a:xfrm>
            <a:off x="1835696" y="908720"/>
            <a:ext cx="5328592" cy="9144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solidFill>
                  <a:schemeClr val="bg1"/>
                </a:solidFill>
              </a:rPr>
              <a:t>Munkatársak és </a:t>
            </a:r>
            <a:r>
              <a:rPr lang="hu-HU" sz="3000" b="1" dirty="0" err="1" smtClean="0">
                <a:solidFill>
                  <a:schemeClr val="bg1"/>
                </a:solidFill>
              </a:rPr>
              <a:t>jóbarátok</a:t>
            </a:r>
            <a:endParaRPr lang="hu-HU" sz="3000" b="1" dirty="0" smtClean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39553" y="2564904"/>
            <a:ext cx="4104456" cy="396043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♦ </a:t>
            </a:r>
            <a:r>
              <a:rPr lang="hu-HU" sz="2400" b="1" dirty="0" err="1" smtClean="0">
                <a:solidFill>
                  <a:schemeClr val="bg1"/>
                </a:solidFill>
              </a:rPr>
              <a:t>Hóman</a:t>
            </a:r>
            <a:r>
              <a:rPr lang="hu-HU" sz="2400" b="1" dirty="0" smtClean="0">
                <a:solidFill>
                  <a:schemeClr val="bg1"/>
                </a:solidFill>
              </a:rPr>
              <a:t> Bálint: egymást támogató tisztelet életük végéig.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♦ Fitz Józseffel, </a:t>
            </a:r>
            <a:r>
              <a:rPr lang="hu-HU" sz="2400" b="1" dirty="0" err="1" smtClean="0">
                <a:solidFill>
                  <a:schemeClr val="bg1"/>
                </a:solidFill>
              </a:rPr>
              <a:t>Pasteiner</a:t>
            </a:r>
            <a:r>
              <a:rPr lang="hu-HU" sz="2400" b="1" dirty="0" smtClean="0">
                <a:solidFill>
                  <a:schemeClr val="bg1"/>
                </a:solidFill>
              </a:rPr>
              <a:t> Ivánnal közös iroda.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♦</a:t>
            </a:r>
            <a:r>
              <a:rPr lang="hu-HU" sz="2400" b="1" dirty="0">
                <a:solidFill>
                  <a:schemeClr val="bg1"/>
                </a:solidFill>
              </a:rPr>
              <a:t> </a:t>
            </a:r>
            <a:r>
              <a:rPr lang="hu-HU" sz="2400" b="1" dirty="0" smtClean="0">
                <a:solidFill>
                  <a:schemeClr val="bg1"/>
                </a:solidFill>
              </a:rPr>
              <a:t>Fitz József: sírig tartó kölcsönös barátság.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♦ </a:t>
            </a:r>
            <a:r>
              <a:rPr lang="hu-HU" sz="2400" b="1" dirty="0" err="1" smtClean="0">
                <a:solidFill>
                  <a:schemeClr val="bg1"/>
                </a:solidFill>
              </a:rPr>
              <a:t>Pasteiner</a:t>
            </a:r>
            <a:r>
              <a:rPr lang="hu-HU" sz="2400" b="1" dirty="0" smtClean="0">
                <a:solidFill>
                  <a:schemeClr val="bg1"/>
                </a:solidFill>
              </a:rPr>
              <a:t> Iván: </a:t>
            </a:r>
            <a:r>
              <a:rPr lang="hu-HU" sz="2400" b="1" dirty="0" err="1" smtClean="0">
                <a:solidFill>
                  <a:schemeClr val="bg1"/>
                </a:solidFill>
              </a:rPr>
              <a:t>Marianne</a:t>
            </a:r>
            <a:r>
              <a:rPr lang="hu-HU" sz="2400" b="1" dirty="0" smtClean="0">
                <a:solidFill>
                  <a:schemeClr val="bg1"/>
                </a:solidFill>
              </a:rPr>
              <a:t> távoli </a:t>
            </a:r>
            <a:r>
              <a:rPr lang="hu-HU" sz="2400" b="1" dirty="0" err="1" smtClean="0">
                <a:solidFill>
                  <a:schemeClr val="bg1"/>
                </a:solidFill>
              </a:rPr>
              <a:t>unkohúgát</a:t>
            </a:r>
            <a:r>
              <a:rPr lang="hu-HU" sz="2400" b="1" dirty="0" smtClean="0">
                <a:solidFill>
                  <a:schemeClr val="bg1"/>
                </a:solidFill>
              </a:rPr>
              <a:t> vette el, a bizalmas viszony az 1926-os vezetőváltással megromlott.</a:t>
            </a:r>
            <a:endParaRPr lang="hu-HU" sz="2400" b="1" dirty="0">
              <a:solidFill>
                <a:schemeClr val="bg1"/>
              </a:solidFill>
            </a:endParaRPr>
          </a:p>
        </p:txBody>
      </p:sp>
      <p:pic>
        <p:nvPicPr>
          <p:cNvPr id="7" name="Kép 6" descr="C:\Users\Fabó Edit\Documents\CzekeDiplomaKépeslap120508_Fabó\férfiak\FitzJimage.ashx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7" b="2262"/>
          <a:stretch/>
        </p:blipFill>
        <p:spPr bwMode="auto">
          <a:xfrm>
            <a:off x="5004048" y="4293096"/>
            <a:ext cx="1800200" cy="2262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Kép 7" descr="C:\Users\Fabó Edit\Documents\CzekeDiplomaKépeslap120508_Fabó\férfiak\PIvan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67" y="4293096"/>
            <a:ext cx="164628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Kép 8"/>
          <p:cNvPicPr/>
          <p:nvPr/>
        </p:nvPicPr>
        <p:blipFill>
          <a:blip r:embed="rId5"/>
          <a:stretch>
            <a:fillRect/>
          </a:stretch>
        </p:blipFill>
        <p:spPr>
          <a:xfrm>
            <a:off x="5861337" y="1971509"/>
            <a:ext cx="1518975" cy="2170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73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835696" y="908720"/>
            <a:ext cx="5328592" cy="9144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solidFill>
                  <a:schemeClr val="bg1"/>
                </a:solidFill>
              </a:rPr>
              <a:t>Tanítvány és mester</a:t>
            </a:r>
          </a:p>
        </p:txBody>
      </p:sp>
      <p:sp>
        <p:nvSpPr>
          <p:cNvPr id="6" name="Téglalap 5"/>
          <p:cNvSpPr/>
          <p:nvPr/>
        </p:nvSpPr>
        <p:spPr>
          <a:xfrm>
            <a:off x="539553" y="2564904"/>
            <a:ext cx="4104456" cy="396043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♦ 1926-ban </a:t>
            </a:r>
            <a:r>
              <a:rPr lang="hu-HU" sz="2400" b="1" dirty="0" err="1" smtClean="0">
                <a:solidFill>
                  <a:schemeClr val="bg1"/>
                </a:solidFill>
              </a:rPr>
              <a:t>Domanovszky</a:t>
            </a:r>
            <a:r>
              <a:rPr lang="hu-HU" sz="2400" b="1" dirty="0" smtClean="0">
                <a:solidFill>
                  <a:schemeClr val="bg1"/>
                </a:solidFill>
              </a:rPr>
              <a:t> Ákos gyakornokként nála tanult címleírást.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♦ </a:t>
            </a:r>
            <a:r>
              <a:rPr lang="hu-HU" sz="2400" b="1" dirty="0" err="1" smtClean="0">
                <a:solidFill>
                  <a:schemeClr val="bg1"/>
                </a:solidFill>
              </a:rPr>
              <a:t>Domanovszky</a:t>
            </a:r>
            <a:r>
              <a:rPr lang="hu-HU" sz="2400" b="1" dirty="0" smtClean="0">
                <a:solidFill>
                  <a:schemeClr val="bg1"/>
                </a:solidFill>
              </a:rPr>
              <a:t> Sándor 1927-es munkahelyi vitájában kiállt mellette.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♦ 1928 és 1938 között </a:t>
            </a:r>
            <a:r>
              <a:rPr lang="hu-HU" sz="2400" b="1" dirty="0" err="1" smtClean="0">
                <a:solidFill>
                  <a:schemeClr val="bg1"/>
                </a:solidFill>
              </a:rPr>
              <a:t>Domanovszky</a:t>
            </a:r>
            <a:r>
              <a:rPr lang="hu-HU" sz="2400" b="1" dirty="0" smtClean="0">
                <a:solidFill>
                  <a:schemeClr val="bg1"/>
                </a:solidFill>
              </a:rPr>
              <a:t> Sándor jóváhagyásával állt össze a Brunszvik-hagyaték első kötete.</a:t>
            </a:r>
            <a:endParaRPr lang="hu-HU" sz="2400" b="1" dirty="0">
              <a:solidFill>
                <a:schemeClr val="bg1"/>
              </a:solidFill>
            </a:endParaRPr>
          </a:p>
        </p:txBody>
      </p:sp>
      <p:pic>
        <p:nvPicPr>
          <p:cNvPr id="10" name="Kép 9" descr="C:\Users\Fabó Edit\Documents\CzekeDiplomaKépeslap120508_Fabó\RólaKépek\Czeke Mariann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t="10934" r="17864" b="24880"/>
          <a:stretch/>
        </p:blipFill>
        <p:spPr bwMode="auto">
          <a:xfrm>
            <a:off x="539553" y="764703"/>
            <a:ext cx="1152127" cy="1656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Kép 10" descr="C:\Users\Fabó Edit\Documents\CzekeDiplomaKépeslap120508_Fabó\férfiak\DomanovszkyÁkos8d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1656184" cy="2065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Kép 11" descr="C:\Users\Fabó Edit\Documents\CzekeDiplomaKépeslap120508_Fabó\férfiak\DomanovszkySándor8db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764" y="4452819"/>
            <a:ext cx="1646572" cy="2072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125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C:\Users\Fabó Edit\Documents\CzekeDiplomaKépeslap120508_Fabó\RólaKépek\Image00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07627"/>
            <a:ext cx="1188132" cy="1713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églalap 4"/>
          <p:cNvSpPr/>
          <p:nvPr/>
        </p:nvSpPr>
        <p:spPr>
          <a:xfrm>
            <a:off x="1835696" y="908720"/>
            <a:ext cx="5328592" cy="9144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solidFill>
                  <a:schemeClr val="bg1"/>
                </a:solidFill>
              </a:rPr>
              <a:t>Női elődök nyomában</a:t>
            </a:r>
          </a:p>
        </p:txBody>
      </p:sp>
      <p:sp>
        <p:nvSpPr>
          <p:cNvPr id="6" name="Téglalap 5"/>
          <p:cNvSpPr/>
          <p:nvPr/>
        </p:nvSpPr>
        <p:spPr>
          <a:xfrm>
            <a:off x="539553" y="2564904"/>
            <a:ext cx="4104456" cy="396043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♦ </a:t>
            </a:r>
            <a:r>
              <a:rPr lang="hu-HU" sz="2400" b="1" dirty="0" err="1" smtClean="0">
                <a:solidFill>
                  <a:schemeClr val="bg1"/>
                </a:solidFill>
              </a:rPr>
              <a:t>Lemouton</a:t>
            </a:r>
            <a:r>
              <a:rPr lang="hu-HU" sz="2400" b="1" dirty="0" smtClean="0">
                <a:solidFill>
                  <a:schemeClr val="bg1"/>
                </a:solidFill>
              </a:rPr>
              <a:t> Emília Adorján Boldizsárné (1824-1869) Shakespeare összes műveinek első magyar fordítója.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♦ A leveleket, kéziratokat özvegy Pongráczné Adorján Margit adta kölcsön.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♦ Közös vonások, hasonlóságok a női életsorsokban.</a:t>
            </a:r>
          </a:p>
        </p:txBody>
      </p:sp>
      <p:pic>
        <p:nvPicPr>
          <p:cNvPr id="10" name="Kép 9" descr="C:\Users\Fabó Edit\Documents\CzekeDiplomaKépeslap120508_Fabó\férfiak\220px-LemoutonEmili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565" y="1931947"/>
            <a:ext cx="1686302" cy="2433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Kép 10" descr="C:\Users\Fabó Edit\Documents\CzekeDiplomaKépeslap120508_Fabó\férfiak\363px-AdorjánBol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31876"/>
            <a:ext cx="1209064" cy="2065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83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835696" y="908720"/>
            <a:ext cx="5328592" cy="9144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solidFill>
                  <a:schemeClr val="bg1"/>
                </a:solidFill>
              </a:rPr>
              <a:t>Női elődök nyomában</a:t>
            </a:r>
          </a:p>
        </p:txBody>
      </p:sp>
      <p:sp>
        <p:nvSpPr>
          <p:cNvPr id="6" name="Téglalap 5"/>
          <p:cNvSpPr/>
          <p:nvPr/>
        </p:nvSpPr>
        <p:spPr>
          <a:xfrm>
            <a:off x="539553" y="2564904"/>
            <a:ext cx="4104456" cy="396043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♦ Brunszvik Teréz (1775-1861) a magyarországi óvodák megalapítója, a gyermeknevelés reformálója – neveléstörténet.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♦ Elhallgatott magánéletéről pontos következtetéseket vont le – nemzetközi hírnév.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♦ Ludwig van Beethoven és kedvese(i).</a:t>
            </a:r>
          </a:p>
        </p:txBody>
      </p:sp>
      <p:pic>
        <p:nvPicPr>
          <p:cNvPr id="7" name="Kép 6" descr="C:\Users\Fabó Edit\Documents\CzekeDiplomaKépeslap120508_Fabó\RólaKépek\Czeke Mariann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t="10934" r="17864" b="24880"/>
          <a:stretch/>
        </p:blipFill>
        <p:spPr bwMode="auto">
          <a:xfrm>
            <a:off x="539553" y="764703"/>
            <a:ext cx="1152127" cy="1656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Kép 7" descr="C:\Users\Fabó Edit\Documents\CzekeDiplomaKépeslap120508_Fabó\férfiak\brunszvik_terez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03266"/>
            <a:ext cx="1881505" cy="2268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Kép 11" descr="C:\Users\Fabó Edit\Documents\CzekeDiplomaKépeslap120508_Fabó\férfiak\BrunszvikTerézImage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88840"/>
            <a:ext cx="1747535" cy="2282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Kép 13" descr="C:\Users\Fabó Edit\Documents\CzekeDiplomaKépeslap120508_Fabó\férfiak\410px-Beethoven_wiki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" t="3856" r="7389" b="30606"/>
          <a:stretch/>
        </p:blipFill>
        <p:spPr bwMode="auto">
          <a:xfrm>
            <a:off x="5976463" y="4380157"/>
            <a:ext cx="1828800" cy="216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501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835696" y="908720"/>
            <a:ext cx="5544616" cy="9144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solidFill>
                  <a:schemeClr val="bg1"/>
                </a:solidFill>
              </a:rPr>
              <a:t>Dr. </a:t>
            </a:r>
            <a:r>
              <a:rPr lang="hu-HU" sz="3000" b="1" dirty="0" err="1" smtClean="0">
                <a:solidFill>
                  <a:schemeClr val="bg1"/>
                </a:solidFill>
              </a:rPr>
              <a:t>Czeke</a:t>
            </a:r>
            <a:r>
              <a:rPr lang="hu-HU" sz="3000" b="1" dirty="0" smtClean="0">
                <a:solidFill>
                  <a:schemeClr val="bg1"/>
                </a:solidFill>
              </a:rPr>
              <a:t> </a:t>
            </a:r>
            <a:r>
              <a:rPr lang="hu-HU" sz="3000" b="1" dirty="0" err="1" smtClean="0">
                <a:solidFill>
                  <a:schemeClr val="bg1"/>
                </a:solidFill>
              </a:rPr>
              <a:t>Marianne</a:t>
            </a:r>
            <a:r>
              <a:rPr lang="hu-HU" sz="3000" b="1" dirty="0" smtClean="0">
                <a:solidFill>
                  <a:schemeClr val="bg1"/>
                </a:solidFill>
              </a:rPr>
              <a:t> előmenetele</a:t>
            </a:r>
          </a:p>
        </p:txBody>
      </p:sp>
      <p:sp>
        <p:nvSpPr>
          <p:cNvPr id="6" name="Téglalap 5"/>
          <p:cNvSpPr/>
          <p:nvPr/>
        </p:nvSpPr>
        <p:spPr>
          <a:xfrm>
            <a:off x="539553" y="2564904"/>
            <a:ext cx="4104456" cy="396043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♦ 1909. rendes kinevezése a IX. fiz. </a:t>
            </a:r>
            <a:r>
              <a:rPr lang="hu-HU" sz="2400" b="1" dirty="0" err="1" smtClean="0">
                <a:solidFill>
                  <a:schemeClr val="bg1"/>
                </a:solidFill>
              </a:rPr>
              <a:t>o.-ba</a:t>
            </a:r>
            <a:r>
              <a:rPr lang="hu-HU" sz="24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♦ 1914. VIII. fiz. o.</a:t>
            </a:r>
          </a:p>
          <a:p>
            <a:r>
              <a:rPr lang="hu-HU" sz="2400" b="1" dirty="0">
                <a:solidFill>
                  <a:schemeClr val="bg1"/>
                </a:solidFill>
              </a:rPr>
              <a:t>♦ </a:t>
            </a:r>
            <a:r>
              <a:rPr lang="hu-HU" sz="2400" b="1" dirty="0" smtClean="0">
                <a:solidFill>
                  <a:schemeClr val="bg1"/>
                </a:solidFill>
              </a:rPr>
              <a:t>1917. könyvtárőri cím</a:t>
            </a:r>
            <a:r>
              <a:rPr lang="hu-HU" sz="2400" b="1" dirty="0">
                <a:solidFill>
                  <a:schemeClr val="bg1"/>
                </a:solidFill>
              </a:rPr>
              <a:t> </a:t>
            </a:r>
            <a:endParaRPr lang="hu-HU" sz="2400" b="1" dirty="0" smtClean="0">
              <a:solidFill>
                <a:schemeClr val="bg1"/>
              </a:solidFill>
            </a:endParaRPr>
          </a:p>
          <a:p>
            <a:r>
              <a:rPr lang="hu-HU" sz="2400" b="1" dirty="0" smtClean="0">
                <a:solidFill>
                  <a:schemeClr val="bg1"/>
                </a:solidFill>
              </a:rPr>
              <a:t>♦ 1919. VII. fiz. o.</a:t>
            </a:r>
            <a:r>
              <a:rPr lang="hu-HU" sz="2400" dirty="0"/>
              <a:t> </a:t>
            </a:r>
            <a:r>
              <a:rPr lang="hu-HU" sz="2400" b="1" dirty="0" smtClean="0">
                <a:solidFill>
                  <a:schemeClr val="bg1"/>
                </a:solidFill>
              </a:rPr>
              <a:t>(„…én </a:t>
            </a:r>
            <a:r>
              <a:rPr lang="hu-HU" sz="2400" b="1" dirty="0" err="1">
                <a:solidFill>
                  <a:schemeClr val="bg1"/>
                </a:solidFill>
              </a:rPr>
              <a:t>eltérőleg</a:t>
            </a:r>
            <a:r>
              <a:rPr lang="hu-HU" sz="2400" b="1" dirty="0">
                <a:solidFill>
                  <a:schemeClr val="bg1"/>
                </a:solidFill>
              </a:rPr>
              <a:t> a többi kollégáimtól, </a:t>
            </a:r>
            <a:r>
              <a:rPr lang="hu-HU" sz="2400" b="1" dirty="0" smtClean="0">
                <a:solidFill>
                  <a:schemeClr val="bg1"/>
                </a:solidFill>
              </a:rPr>
              <a:t>csak </a:t>
            </a:r>
            <a:r>
              <a:rPr lang="hu-HU" sz="2400" b="1" dirty="0">
                <a:solidFill>
                  <a:schemeClr val="bg1"/>
                </a:solidFill>
              </a:rPr>
              <a:t>egy fizetési fokozatot ugrottam </a:t>
            </a:r>
            <a:r>
              <a:rPr lang="hu-HU" sz="2400" b="1" dirty="0" smtClean="0">
                <a:solidFill>
                  <a:schemeClr val="bg1"/>
                </a:solidFill>
              </a:rPr>
              <a:t>át”).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♦ 1924. VI. fiz. o.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♦ 1925. VI. B. fiz. o.</a:t>
            </a:r>
          </a:p>
        </p:txBody>
      </p:sp>
      <p:pic>
        <p:nvPicPr>
          <p:cNvPr id="7" name="Kép 6" descr="C:\Users\Fabó Edit\Documents\CzekeDiplomaKépeslap120508_Fabó\RólaKépek\Czeke Mariann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t="10934" r="17864" b="24880"/>
          <a:stretch/>
        </p:blipFill>
        <p:spPr bwMode="auto">
          <a:xfrm>
            <a:off x="539553" y="764703"/>
            <a:ext cx="1152127" cy="1656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r="10588" b="39516"/>
          <a:stretch/>
        </p:blipFill>
        <p:spPr bwMode="auto">
          <a:xfrm>
            <a:off x="5868144" y="4545123"/>
            <a:ext cx="1850693" cy="1961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Kép 9"/>
          <p:cNvPicPr/>
          <p:nvPr/>
        </p:nvPicPr>
        <p:blipFill rotWithShape="1">
          <a:blip r:embed="rId4"/>
          <a:srcRect l="26033" t="6688" r="18182" b="41023"/>
          <a:stretch/>
        </p:blipFill>
        <p:spPr bwMode="auto">
          <a:xfrm>
            <a:off x="5868144" y="2204864"/>
            <a:ext cx="172819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86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759</TotalTime>
  <Words>822</Words>
  <Application>Microsoft Office PowerPoint</Application>
  <PresentationFormat>Diavetítés a képernyőre (4:3 oldalarány)</PresentationFormat>
  <Paragraphs>76</Paragraphs>
  <Slides>18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BlackTie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Fabó Edit</dc:creator>
  <cp:lastModifiedBy>Fabó Edit</cp:lastModifiedBy>
  <cp:revision>68</cp:revision>
  <dcterms:created xsi:type="dcterms:W3CDTF">2012-11-02T18:44:19Z</dcterms:created>
  <dcterms:modified xsi:type="dcterms:W3CDTF">2012-11-10T18:21:18Z</dcterms:modified>
</cp:coreProperties>
</file>