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ommentAuthors.xml" ContentType="application/vnd.openxmlformats-officedocument.presentationml.commentAuthor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60" r:id="rId2"/>
    <p:sldId id="261" r:id="rId3"/>
    <p:sldId id="269" r:id="rId4"/>
    <p:sldId id="290" r:id="rId5"/>
    <p:sldId id="295" r:id="rId6"/>
    <p:sldId id="289" r:id="rId7"/>
    <p:sldId id="291" r:id="rId8"/>
    <p:sldId id="292" r:id="rId9"/>
    <p:sldId id="294" r:id="rId10"/>
    <p:sldId id="293" r:id="rId11"/>
    <p:sldId id="296" r:id="rId12"/>
  </p:sldIdLst>
  <p:sldSz cx="12192000" cy="6858000"/>
  <p:notesSz cx="6797675" cy="9926638"/>
  <p:defaultTextStyle>
    <a:defPPr>
      <a:defRPr lang="hu-H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U_SFJN_7235@diakoffice.onmicrosoft.com" initials="E" lastIdx="0" clrIdx="0">
    <p:extLst/>
  </p:cmAuthor>
  <p:cmAuthor id="2" name="EDU_SFJN_7235@diakoffice.onmicrosoft.com" initials="E [2]" lastIdx="0"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596" autoAdjust="0"/>
    <p:restoredTop sz="77711" autoAdjust="0"/>
  </p:normalViewPr>
  <p:slideViewPr>
    <p:cSldViewPr>
      <p:cViewPr varScale="1">
        <p:scale>
          <a:sx n="55" d="100"/>
          <a:sy n="55" d="100"/>
        </p:scale>
        <p:origin x="-288" y="-90"/>
      </p:cViewPr>
      <p:guideLst>
        <p:guide orient="horz" pos="2160"/>
        <p:guide pos="384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pPr>
              <a:defRPr/>
            </a:pPr>
            <a:endParaRPr lang="hu-HU"/>
          </a:p>
        </p:txBody>
      </p:sp>
      <p:sp>
        <p:nvSpPr>
          <p:cNvPr id="55299"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pPr>
              <a:defRPr/>
            </a:pPr>
            <a:endParaRPr lang="hu-HU"/>
          </a:p>
        </p:txBody>
      </p:sp>
      <p:sp>
        <p:nvSpPr>
          <p:cNvPr id="55300"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pPr>
              <a:defRPr/>
            </a:pPr>
            <a:endParaRPr lang="hu-HU"/>
          </a:p>
        </p:txBody>
      </p:sp>
      <p:sp>
        <p:nvSpPr>
          <p:cNvPr id="55301"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pPr>
              <a:defRPr/>
            </a:pPr>
            <a:fld id="{F135DDD2-080E-4306-87BB-A75C82464898}" type="slidenum">
              <a:rPr lang="hu-HU"/>
              <a:pPr>
                <a:defRPr/>
              </a:pPr>
              <a:t>‹#›</a:t>
            </a:fld>
            <a:endParaRPr lang="hu-HU"/>
          </a:p>
        </p:txBody>
      </p:sp>
    </p:spTree>
    <p:extLst>
      <p:ext uri="{BB962C8B-B14F-4D97-AF65-F5344CB8AC3E}">
        <p14:creationId xmlns:p14="http://schemas.microsoft.com/office/powerpoint/2010/main" xmlns="" val="3181029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hu-HU"/>
          </a:p>
        </p:txBody>
      </p:sp>
      <p:sp>
        <p:nvSpPr>
          <p:cNvPr id="3" name="Dátum helye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C5C39778-64D1-4677-9750-9B642DF0F65E}" type="datetimeFigureOut">
              <a:rPr lang="hu-HU" smtClean="0"/>
              <a:pPr/>
              <a:t>2017.11.10.</a:t>
            </a:fld>
            <a:endParaRPr lang="hu-HU"/>
          </a:p>
        </p:txBody>
      </p:sp>
      <p:sp>
        <p:nvSpPr>
          <p:cNvPr id="4" name="Diakép helye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hu-HU"/>
          </a:p>
        </p:txBody>
      </p:sp>
      <p:sp>
        <p:nvSpPr>
          <p:cNvPr id="5" name="Jegyzetek helye 4"/>
          <p:cNvSpPr>
            <a:spLocks noGrp="1"/>
          </p:cNvSpPr>
          <p:nvPr>
            <p:ph type="body" sz="quarter" idx="3"/>
          </p:nvPr>
        </p:nvSpPr>
        <p:spPr>
          <a:xfrm>
            <a:off x="679450" y="4714875"/>
            <a:ext cx="5438775" cy="4467225"/>
          </a:xfrm>
          <a:prstGeom prst="rect">
            <a:avLst/>
          </a:prstGeom>
        </p:spPr>
        <p:txBody>
          <a:bodyPr vert="horz" lIns="91440" tIns="45720" rIns="91440" bIns="45720" rtlCol="0"/>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6" name="Élőláb helye 5"/>
          <p:cNvSpPr>
            <a:spLocks noGrp="1"/>
          </p:cNvSpPr>
          <p:nvPr>
            <p:ph type="ftr" sz="quarter" idx="4"/>
          </p:nvPr>
        </p:nvSpPr>
        <p:spPr>
          <a:xfrm>
            <a:off x="0" y="9428163"/>
            <a:ext cx="2946400" cy="496887"/>
          </a:xfrm>
          <a:prstGeom prst="rect">
            <a:avLst/>
          </a:prstGeom>
        </p:spPr>
        <p:txBody>
          <a:bodyPr vert="horz" lIns="91440" tIns="45720" rIns="91440" bIns="45720" rtlCol="0" anchor="b"/>
          <a:lstStyle>
            <a:lvl1pPr algn="l">
              <a:defRPr sz="1200"/>
            </a:lvl1pPr>
          </a:lstStyle>
          <a:p>
            <a:endParaRPr lang="hu-HU"/>
          </a:p>
        </p:txBody>
      </p:sp>
      <p:sp>
        <p:nvSpPr>
          <p:cNvPr id="7" name="Dia számának helye 6"/>
          <p:cNvSpPr>
            <a:spLocks noGrp="1"/>
          </p:cNvSpPr>
          <p:nvPr>
            <p:ph type="sldNum" sz="quarter" idx="5"/>
          </p:nvPr>
        </p:nvSpPr>
        <p:spPr>
          <a:xfrm>
            <a:off x="3849688" y="9428163"/>
            <a:ext cx="2946400" cy="496887"/>
          </a:xfrm>
          <a:prstGeom prst="rect">
            <a:avLst/>
          </a:prstGeom>
        </p:spPr>
        <p:txBody>
          <a:bodyPr vert="horz" lIns="91440" tIns="45720" rIns="91440" bIns="45720" rtlCol="0" anchor="b"/>
          <a:lstStyle>
            <a:lvl1pPr algn="r">
              <a:defRPr sz="1200"/>
            </a:lvl1pPr>
          </a:lstStyle>
          <a:p>
            <a:fld id="{064365CC-3A06-4A34-86B2-E36F70464DC1}" type="slidenum">
              <a:rPr lang="hu-HU" smtClean="0"/>
              <a:pPr/>
              <a:t>‹#›</a:t>
            </a:fld>
            <a:endParaRPr lang="hu-HU"/>
          </a:p>
        </p:txBody>
      </p:sp>
    </p:spTree>
    <p:extLst>
      <p:ext uri="{BB962C8B-B14F-4D97-AF65-F5344CB8AC3E}">
        <p14:creationId xmlns:p14="http://schemas.microsoft.com/office/powerpoint/2010/main" xmlns="" val="8443275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914400" y="2130426"/>
            <a:ext cx="10363200" cy="1470025"/>
          </a:xfrm>
        </p:spPr>
        <p:txBody>
          <a:bodyPr/>
          <a:lstStyle/>
          <a:p>
            <a:r>
              <a:rPr lang="hu-HU" smtClean="0"/>
              <a:t>Mintacím szerkesztése</a:t>
            </a:r>
            <a:endParaRPr lang="hu-HU"/>
          </a:p>
        </p:txBody>
      </p:sp>
      <p:sp>
        <p:nvSpPr>
          <p:cNvPr id="3" name="Alcím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smtClean="0"/>
              <a:t>Alcím mintájának szerkesztése</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C528F48F-44C1-4E4C-8F8D-A845466FAC34}" type="slidenum">
              <a:rPr lang="hu-HU"/>
              <a:pPr>
                <a:defRPr/>
              </a:pPr>
              <a:t>‹#›</a:t>
            </a:fld>
            <a:endParaRPr lang="hu-HU"/>
          </a:p>
        </p:txBody>
      </p:sp>
    </p:spTree>
    <p:extLst>
      <p:ext uri="{BB962C8B-B14F-4D97-AF65-F5344CB8AC3E}">
        <p14:creationId xmlns:p14="http://schemas.microsoft.com/office/powerpoint/2010/main" xmlns="" val="39969048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Függőleges szöveg helye 2"/>
          <p:cNvSpPr>
            <a:spLocks noGrp="1"/>
          </p:cNvSpPr>
          <p:nvPr>
            <p:ph type="body" orient="vert" idx="1"/>
          </p:nvPr>
        </p:nvSpPr>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92D9DC65-2A2A-4E0E-8649-A6782C03F6B8}" type="slidenum">
              <a:rPr lang="hu-HU"/>
              <a:pPr>
                <a:defRPr/>
              </a:pPr>
              <a:t>‹#›</a:t>
            </a:fld>
            <a:endParaRPr lang="hu-HU"/>
          </a:p>
        </p:txBody>
      </p:sp>
    </p:spTree>
    <p:extLst>
      <p:ext uri="{BB962C8B-B14F-4D97-AF65-F5344CB8AC3E}">
        <p14:creationId xmlns:p14="http://schemas.microsoft.com/office/powerpoint/2010/main" xmlns="" val="5735347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8839200" y="274639"/>
            <a:ext cx="2743200" cy="5851525"/>
          </a:xfrm>
        </p:spPr>
        <p:txBody>
          <a:bodyPr vert="eaVert"/>
          <a:lstStyle/>
          <a:p>
            <a:r>
              <a:rPr lang="hu-HU" smtClean="0"/>
              <a:t>Mintacím szerkesztése</a:t>
            </a:r>
            <a:endParaRPr lang="hu-HU"/>
          </a:p>
        </p:txBody>
      </p:sp>
      <p:sp>
        <p:nvSpPr>
          <p:cNvPr id="3" name="Függőleges szöveg helye 2"/>
          <p:cNvSpPr>
            <a:spLocks noGrp="1"/>
          </p:cNvSpPr>
          <p:nvPr>
            <p:ph type="body" orient="vert" idx="1"/>
          </p:nvPr>
        </p:nvSpPr>
        <p:spPr>
          <a:xfrm>
            <a:off x="609600" y="274639"/>
            <a:ext cx="8026400" cy="5851525"/>
          </a:xfrm>
        </p:spPr>
        <p:txBody>
          <a:bodyPr vert="eaVert"/>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A6F921A0-4ABE-43A3-9011-CAAD36784275}" type="slidenum">
              <a:rPr lang="hu-HU"/>
              <a:pPr>
                <a:defRPr/>
              </a:pPr>
              <a:t>‹#›</a:t>
            </a:fld>
            <a:endParaRPr lang="hu-HU"/>
          </a:p>
        </p:txBody>
      </p:sp>
    </p:spTree>
    <p:extLst>
      <p:ext uri="{BB962C8B-B14F-4D97-AF65-F5344CB8AC3E}">
        <p14:creationId xmlns:p14="http://schemas.microsoft.com/office/powerpoint/2010/main" xmlns="" val="3936345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idx="1"/>
          </p:nvPr>
        </p:nvSpPr>
        <p:spPr/>
        <p:txBody>
          <a:body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D4C42A7E-7CBC-4F20-8D35-A43EB747E926}" type="slidenum">
              <a:rPr lang="hu-HU"/>
              <a:pPr>
                <a:defRPr/>
              </a:pPr>
              <a:t>‹#›</a:t>
            </a:fld>
            <a:endParaRPr lang="hu-HU"/>
          </a:p>
        </p:txBody>
      </p:sp>
    </p:spTree>
    <p:extLst>
      <p:ext uri="{BB962C8B-B14F-4D97-AF65-F5344CB8AC3E}">
        <p14:creationId xmlns:p14="http://schemas.microsoft.com/office/powerpoint/2010/main" xmlns="" val="17405196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963084" y="4406901"/>
            <a:ext cx="10363200" cy="1362075"/>
          </a:xfrm>
        </p:spPr>
        <p:txBody>
          <a:bodyPr anchor="t"/>
          <a:lstStyle>
            <a:lvl1pPr algn="l">
              <a:defRPr sz="4000" b="1" cap="all"/>
            </a:lvl1pPr>
          </a:lstStyle>
          <a:p>
            <a:r>
              <a:rPr lang="hu-HU" smtClean="0"/>
              <a:t>Mintacím szerkesztése</a:t>
            </a:r>
            <a:endParaRPr lang="hu-HU"/>
          </a:p>
        </p:txBody>
      </p:sp>
      <p:sp>
        <p:nvSpPr>
          <p:cNvPr id="3" name="Szöveg helye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smtClean="0"/>
              <a:t>Mintaszöveg szerkesztése</a:t>
            </a:r>
          </a:p>
        </p:txBody>
      </p:sp>
      <p:sp>
        <p:nvSpPr>
          <p:cNvPr id="4" name="Rectangle 4"/>
          <p:cNvSpPr>
            <a:spLocks noGrp="1" noChangeArrowheads="1"/>
          </p:cNvSpPr>
          <p:nvPr>
            <p:ph type="dt" sz="half" idx="10"/>
          </p:nvPr>
        </p:nvSpPr>
        <p:spPr>
          <a:ln/>
        </p:spPr>
        <p:txBody>
          <a:bodyPr/>
          <a:lstStyle>
            <a:lvl1pPr>
              <a:defRPr/>
            </a:lvl1pPr>
          </a:lstStyle>
          <a:p>
            <a:pPr>
              <a:defRPr/>
            </a:pPr>
            <a:endParaRPr lang="hu-HU"/>
          </a:p>
        </p:txBody>
      </p:sp>
      <p:sp>
        <p:nvSpPr>
          <p:cNvPr id="5" name="Rectangle 5"/>
          <p:cNvSpPr>
            <a:spLocks noGrp="1" noChangeArrowheads="1"/>
          </p:cNvSpPr>
          <p:nvPr>
            <p:ph type="ftr" sz="quarter" idx="11"/>
          </p:nvPr>
        </p:nvSpPr>
        <p:spPr>
          <a:ln/>
        </p:spPr>
        <p:txBody>
          <a:bodyPr/>
          <a:lstStyle>
            <a:lvl1pPr>
              <a:defRPr/>
            </a:lvl1pPr>
          </a:lstStyle>
          <a:p>
            <a:pPr>
              <a:defRPr/>
            </a:pPr>
            <a:endParaRPr lang="hu-HU"/>
          </a:p>
        </p:txBody>
      </p:sp>
      <p:sp>
        <p:nvSpPr>
          <p:cNvPr id="6" name="Rectangle 6"/>
          <p:cNvSpPr>
            <a:spLocks noGrp="1" noChangeArrowheads="1"/>
          </p:cNvSpPr>
          <p:nvPr>
            <p:ph type="sldNum" sz="quarter" idx="12"/>
          </p:nvPr>
        </p:nvSpPr>
        <p:spPr>
          <a:ln/>
        </p:spPr>
        <p:txBody>
          <a:bodyPr/>
          <a:lstStyle>
            <a:lvl1pPr>
              <a:defRPr/>
            </a:lvl1pPr>
          </a:lstStyle>
          <a:p>
            <a:pPr>
              <a:defRPr/>
            </a:pPr>
            <a:fld id="{A58302FC-59E9-4FFB-A43D-16F0B1BFAFD8}" type="slidenum">
              <a:rPr lang="hu-HU"/>
              <a:pPr>
                <a:defRPr/>
              </a:pPr>
              <a:t>‹#›</a:t>
            </a:fld>
            <a:endParaRPr lang="hu-HU"/>
          </a:p>
        </p:txBody>
      </p:sp>
    </p:spTree>
    <p:extLst>
      <p:ext uri="{BB962C8B-B14F-4D97-AF65-F5344CB8AC3E}">
        <p14:creationId xmlns:p14="http://schemas.microsoft.com/office/powerpoint/2010/main" xmlns="" val="10361613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Tartalom helye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Tartalom helye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0862A2BC-5A0D-4F54-9C59-015C71F693B7}" type="slidenum">
              <a:rPr lang="hu-HU"/>
              <a:pPr>
                <a:defRPr/>
              </a:pPr>
              <a:t>‹#›</a:t>
            </a:fld>
            <a:endParaRPr lang="hu-HU"/>
          </a:p>
        </p:txBody>
      </p:sp>
    </p:spTree>
    <p:extLst>
      <p:ext uri="{BB962C8B-B14F-4D97-AF65-F5344CB8AC3E}">
        <p14:creationId xmlns:p14="http://schemas.microsoft.com/office/powerpoint/2010/main" xmlns="" val="2967617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lvl1pPr>
              <a:defRPr/>
            </a:lvl1pPr>
          </a:lstStyle>
          <a:p>
            <a:r>
              <a:rPr lang="hu-HU" smtClean="0"/>
              <a:t>Mintacím szerkesztése</a:t>
            </a:r>
            <a:endParaRPr lang="hu-HU"/>
          </a:p>
        </p:txBody>
      </p:sp>
      <p:sp>
        <p:nvSpPr>
          <p:cNvPr id="3" name="Szöveg helye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4" name="Tartalom helye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5" name="Szöveg helye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smtClean="0"/>
              <a:t>Mintaszöveg szerkesztése</a:t>
            </a:r>
          </a:p>
        </p:txBody>
      </p:sp>
      <p:sp>
        <p:nvSpPr>
          <p:cNvPr id="6" name="Tartalom helye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7" name="Rectangle 4"/>
          <p:cNvSpPr>
            <a:spLocks noGrp="1" noChangeArrowheads="1"/>
          </p:cNvSpPr>
          <p:nvPr>
            <p:ph type="dt" sz="half" idx="10"/>
          </p:nvPr>
        </p:nvSpPr>
        <p:spPr>
          <a:ln/>
        </p:spPr>
        <p:txBody>
          <a:bodyPr/>
          <a:lstStyle>
            <a:lvl1pPr>
              <a:defRPr/>
            </a:lvl1pPr>
          </a:lstStyle>
          <a:p>
            <a:pPr>
              <a:defRPr/>
            </a:pPr>
            <a:endParaRPr lang="hu-HU"/>
          </a:p>
        </p:txBody>
      </p:sp>
      <p:sp>
        <p:nvSpPr>
          <p:cNvPr id="8" name="Rectangle 5"/>
          <p:cNvSpPr>
            <a:spLocks noGrp="1" noChangeArrowheads="1"/>
          </p:cNvSpPr>
          <p:nvPr>
            <p:ph type="ftr" sz="quarter" idx="11"/>
          </p:nvPr>
        </p:nvSpPr>
        <p:spPr>
          <a:ln/>
        </p:spPr>
        <p:txBody>
          <a:bodyPr/>
          <a:lstStyle>
            <a:lvl1pPr>
              <a:defRPr/>
            </a:lvl1pPr>
          </a:lstStyle>
          <a:p>
            <a:pPr>
              <a:defRPr/>
            </a:pPr>
            <a:endParaRPr lang="hu-HU"/>
          </a:p>
        </p:txBody>
      </p:sp>
      <p:sp>
        <p:nvSpPr>
          <p:cNvPr id="9" name="Rectangle 6"/>
          <p:cNvSpPr>
            <a:spLocks noGrp="1" noChangeArrowheads="1"/>
          </p:cNvSpPr>
          <p:nvPr>
            <p:ph type="sldNum" sz="quarter" idx="12"/>
          </p:nvPr>
        </p:nvSpPr>
        <p:spPr>
          <a:ln/>
        </p:spPr>
        <p:txBody>
          <a:bodyPr/>
          <a:lstStyle>
            <a:lvl1pPr>
              <a:defRPr/>
            </a:lvl1pPr>
          </a:lstStyle>
          <a:p>
            <a:pPr>
              <a:defRPr/>
            </a:pPr>
            <a:fld id="{7C9C0622-C260-4A7A-B078-E9359D7F9E3E}" type="slidenum">
              <a:rPr lang="hu-HU"/>
              <a:pPr>
                <a:defRPr/>
              </a:pPr>
              <a:t>‹#›</a:t>
            </a:fld>
            <a:endParaRPr lang="hu-HU"/>
          </a:p>
        </p:txBody>
      </p:sp>
    </p:spTree>
    <p:extLst>
      <p:ext uri="{BB962C8B-B14F-4D97-AF65-F5344CB8AC3E}">
        <p14:creationId xmlns:p14="http://schemas.microsoft.com/office/powerpoint/2010/main" xmlns="" val="4279887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smtClean="0"/>
              <a:t>Mintacím szerkesztése</a:t>
            </a:r>
            <a:endParaRPr lang="hu-HU"/>
          </a:p>
        </p:txBody>
      </p:sp>
      <p:sp>
        <p:nvSpPr>
          <p:cNvPr id="3" name="Rectangle 4"/>
          <p:cNvSpPr>
            <a:spLocks noGrp="1" noChangeArrowheads="1"/>
          </p:cNvSpPr>
          <p:nvPr>
            <p:ph type="dt" sz="half" idx="10"/>
          </p:nvPr>
        </p:nvSpPr>
        <p:spPr>
          <a:ln/>
        </p:spPr>
        <p:txBody>
          <a:bodyPr/>
          <a:lstStyle>
            <a:lvl1pPr>
              <a:defRPr/>
            </a:lvl1pPr>
          </a:lstStyle>
          <a:p>
            <a:pPr>
              <a:defRPr/>
            </a:pPr>
            <a:endParaRPr lang="hu-HU"/>
          </a:p>
        </p:txBody>
      </p:sp>
      <p:sp>
        <p:nvSpPr>
          <p:cNvPr id="4" name="Rectangle 5"/>
          <p:cNvSpPr>
            <a:spLocks noGrp="1" noChangeArrowheads="1"/>
          </p:cNvSpPr>
          <p:nvPr>
            <p:ph type="ftr" sz="quarter" idx="11"/>
          </p:nvPr>
        </p:nvSpPr>
        <p:spPr>
          <a:ln/>
        </p:spPr>
        <p:txBody>
          <a:bodyPr/>
          <a:lstStyle>
            <a:lvl1pPr>
              <a:defRPr/>
            </a:lvl1pPr>
          </a:lstStyle>
          <a:p>
            <a:pPr>
              <a:defRPr/>
            </a:pPr>
            <a:endParaRPr lang="hu-HU"/>
          </a:p>
        </p:txBody>
      </p:sp>
      <p:sp>
        <p:nvSpPr>
          <p:cNvPr id="5" name="Rectangle 6"/>
          <p:cNvSpPr>
            <a:spLocks noGrp="1" noChangeArrowheads="1"/>
          </p:cNvSpPr>
          <p:nvPr>
            <p:ph type="sldNum" sz="quarter" idx="12"/>
          </p:nvPr>
        </p:nvSpPr>
        <p:spPr>
          <a:ln/>
        </p:spPr>
        <p:txBody>
          <a:bodyPr/>
          <a:lstStyle>
            <a:lvl1pPr>
              <a:defRPr/>
            </a:lvl1pPr>
          </a:lstStyle>
          <a:p>
            <a:pPr>
              <a:defRPr/>
            </a:pPr>
            <a:fld id="{CBFA5731-181E-4392-A33E-9D3188E61A13}" type="slidenum">
              <a:rPr lang="hu-HU"/>
              <a:pPr>
                <a:defRPr/>
              </a:pPr>
              <a:t>‹#›</a:t>
            </a:fld>
            <a:endParaRPr lang="hu-HU"/>
          </a:p>
        </p:txBody>
      </p:sp>
    </p:spTree>
    <p:extLst>
      <p:ext uri="{BB962C8B-B14F-4D97-AF65-F5344CB8AC3E}">
        <p14:creationId xmlns:p14="http://schemas.microsoft.com/office/powerpoint/2010/main" xmlns="" val="40128481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hu-HU"/>
          </a:p>
        </p:txBody>
      </p:sp>
      <p:sp>
        <p:nvSpPr>
          <p:cNvPr id="3" name="Rectangle 5"/>
          <p:cNvSpPr>
            <a:spLocks noGrp="1" noChangeArrowheads="1"/>
          </p:cNvSpPr>
          <p:nvPr>
            <p:ph type="ftr" sz="quarter" idx="11"/>
          </p:nvPr>
        </p:nvSpPr>
        <p:spPr>
          <a:ln/>
        </p:spPr>
        <p:txBody>
          <a:bodyPr/>
          <a:lstStyle>
            <a:lvl1pPr>
              <a:defRPr/>
            </a:lvl1pPr>
          </a:lstStyle>
          <a:p>
            <a:pPr>
              <a:defRPr/>
            </a:pPr>
            <a:endParaRPr lang="hu-HU"/>
          </a:p>
        </p:txBody>
      </p:sp>
      <p:sp>
        <p:nvSpPr>
          <p:cNvPr id="4" name="Rectangle 6"/>
          <p:cNvSpPr>
            <a:spLocks noGrp="1" noChangeArrowheads="1"/>
          </p:cNvSpPr>
          <p:nvPr>
            <p:ph type="sldNum" sz="quarter" idx="12"/>
          </p:nvPr>
        </p:nvSpPr>
        <p:spPr>
          <a:ln/>
        </p:spPr>
        <p:txBody>
          <a:bodyPr/>
          <a:lstStyle>
            <a:lvl1pPr>
              <a:defRPr/>
            </a:lvl1pPr>
          </a:lstStyle>
          <a:p>
            <a:pPr>
              <a:defRPr/>
            </a:pPr>
            <a:fld id="{D83841B1-D384-42FD-9EB0-E2F71DE1751F}" type="slidenum">
              <a:rPr lang="hu-HU"/>
              <a:pPr>
                <a:defRPr/>
              </a:pPr>
              <a:t>‹#›</a:t>
            </a:fld>
            <a:endParaRPr lang="hu-HU"/>
          </a:p>
        </p:txBody>
      </p:sp>
    </p:spTree>
    <p:extLst>
      <p:ext uri="{BB962C8B-B14F-4D97-AF65-F5344CB8AC3E}">
        <p14:creationId xmlns:p14="http://schemas.microsoft.com/office/powerpoint/2010/main" xmlns="" val="10896723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609601" y="273050"/>
            <a:ext cx="4011084" cy="1162050"/>
          </a:xfrm>
        </p:spPr>
        <p:txBody>
          <a:bodyPr anchor="b"/>
          <a:lstStyle>
            <a:lvl1pPr algn="l">
              <a:defRPr sz="2000" b="1"/>
            </a:lvl1pPr>
          </a:lstStyle>
          <a:p>
            <a:r>
              <a:rPr lang="hu-HU" smtClean="0"/>
              <a:t>Mintacím szerkesztése</a:t>
            </a:r>
            <a:endParaRPr lang="hu-HU"/>
          </a:p>
        </p:txBody>
      </p:sp>
      <p:sp>
        <p:nvSpPr>
          <p:cNvPr id="3" name="Tartalom helye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smtClean="0"/>
              <a:t>Mintaszöveg szerkesztése</a:t>
            </a:r>
          </a:p>
          <a:p>
            <a:pPr lvl="1"/>
            <a:r>
              <a:rPr lang="hu-HU" smtClean="0"/>
              <a:t>Második szint</a:t>
            </a:r>
          </a:p>
          <a:p>
            <a:pPr lvl="2"/>
            <a:r>
              <a:rPr lang="hu-HU" smtClean="0"/>
              <a:t>Harmadik szint</a:t>
            </a:r>
          </a:p>
          <a:p>
            <a:pPr lvl="3"/>
            <a:r>
              <a:rPr lang="hu-HU" smtClean="0"/>
              <a:t>Negyedik szint</a:t>
            </a:r>
          </a:p>
          <a:p>
            <a:pPr lvl="4"/>
            <a:r>
              <a:rPr lang="hu-HU" smtClean="0"/>
              <a:t>Ötödik szint</a:t>
            </a:r>
            <a:endParaRPr lang="hu-HU"/>
          </a:p>
        </p:txBody>
      </p:sp>
      <p:sp>
        <p:nvSpPr>
          <p:cNvPr id="4" name="Szöveg helye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9A655548-37A7-4294-AD4D-5856ABF28471}" type="slidenum">
              <a:rPr lang="hu-HU"/>
              <a:pPr>
                <a:defRPr/>
              </a:pPr>
              <a:t>‹#›</a:t>
            </a:fld>
            <a:endParaRPr lang="hu-HU"/>
          </a:p>
        </p:txBody>
      </p:sp>
    </p:spTree>
    <p:extLst>
      <p:ext uri="{BB962C8B-B14F-4D97-AF65-F5344CB8AC3E}">
        <p14:creationId xmlns:p14="http://schemas.microsoft.com/office/powerpoint/2010/main" xmlns="" val="3217664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2389717" y="4800600"/>
            <a:ext cx="7315200" cy="566738"/>
          </a:xfrm>
        </p:spPr>
        <p:txBody>
          <a:bodyPr anchor="b"/>
          <a:lstStyle>
            <a:lvl1pPr algn="l">
              <a:defRPr sz="2000" b="1"/>
            </a:lvl1pPr>
          </a:lstStyle>
          <a:p>
            <a:r>
              <a:rPr lang="hu-HU" smtClean="0"/>
              <a:t>Mintacím szerkesztése</a:t>
            </a:r>
            <a:endParaRPr lang="hu-HU"/>
          </a:p>
        </p:txBody>
      </p:sp>
      <p:sp>
        <p:nvSpPr>
          <p:cNvPr id="3" name="Kép hely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smtClean="0"/>
          </a:p>
        </p:txBody>
      </p:sp>
      <p:sp>
        <p:nvSpPr>
          <p:cNvPr id="4" name="Szöveg helye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smtClean="0"/>
              <a:t>Mintaszöveg szerkesztése</a:t>
            </a:r>
          </a:p>
        </p:txBody>
      </p:sp>
      <p:sp>
        <p:nvSpPr>
          <p:cNvPr id="5" name="Rectangle 4"/>
          <p:cNvSpPr>
            <a:spLocks noGrp="1" noChangeArrowheads="1"/>
          </p:cNvSpPr>
          <p:nvPr>
            <p:ph type="dt" sz="half" idx="10"/>
          </p:nvPr>
        </p:nvSpPr>
        <p:spPr>
          <a:ln/>
        </p:spPr>
        <p:txBody>
          <a:bodyPr/>
          <a:lstStyle>
            <a:lvl1pPr>
              <a:defRPr/>
            </a:lvl1pPr>
          </a:lstStyle>
          <a:p>
            <a:pPr>
              <a:defRPr/>
            </a:pPr>
            <a:endParaRPr lang="hu-HU"/>
          </a:p>
        </p:txBody>
      </p:sp>
      <p:sp>
        <p:nvSpPr>
          <p:cNvPr id="6" name="Rectangle 5"/>
          <p:cNvSpPr>
            <a:spLocks noGrp="1" noChangeArrowheads="1"/>
          </p:cNvSpPr>
          <p:nvPr>
            <p:ph type="ftr" sz="quarter" idx="11"/>
          </p:nvPr>
        </p:nvSpPr>
        <p:spPr>
          <a:ln/>
        </p:spPr>
        <p:txBody>
          <a:bodyPr/>
          <a:lstStyle>
            <a:lvl1pPr>
              <a:defRPr/>
            </a:lvl1pPr>
          </a:lstStyle>
          <a:p>
            <a:pPr>
              <a:defRPr/>
            </a:pPr>
            <a:endParaRPr lang="hu-HU"/>
          </a:p>
        </p:txBody>
      </p:sp>
      <p:sp>
        <p:nvSpPr>
          <p:cNvPr id="7" name="Rectangle 6"/>
          <p:cNvSpPr>
            <a:spLocks noGrp="1" noChangeArrowheads="1"/>
          </p:cNvSpPr>
          <p:nvPr>
            <p:ph type="sldNum" sz="quarter" idx="12"/>
          </p:nvPr>
        </p:nvSpPr>
        <p:spPr>
          <a:ln/>
        </p:spPr>
        <p:txBody>
          <a:bodyPr/>
          <a:lstStyle>
            <a:lvl1pPr>
              <a:defRPr/>
            </a:lvl1pPr>
          </a:lstStyle>
          <a:p>
            <a:pPr>
              <a:defRPr/>
            </a:pPr>
            <a:fld id="{72F1C744-B9F1-4CEF-9DCB-3DC3C74035E7}" type="slidenum">
              <a:rPr lang="hu-HU"/>
              <a:pPr>
                <a:defRPr/>
              </a:pPr>
              <a:t>‹#›</a:t>
            </a:fld>
            <a:endParaRPr lang="hu-HU"/>
          </a:p>
        </p:txBody>
      </p:sp>
    </p:spTree>
    <p:extLst>
      <p:ext uri="{BB962C8B-B14F-4D97-AF65-F5344CB8AC3E}">
        <p14:creationId xmlns:p14="http://schemas.microsoft.com/office/powerpoint/2010/main" xmlns="" val="15592139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hu-HU" altLang="hu-HU" smtClean="0"/>
              <a:t>Mintacím szerkesztése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hu-HU" altLang="hu-HU" smtClean="0"/>
              <a:t>Mintaszöveg szerkesztése</a:t>
            </a:r>
          </a:p>
          <a:p>
            <a:pPr lvl="1"/>
            <a:r>
              <a:rPr lang="hu-HU" altLang="hu-HU" smtClean="0"/>
              <a:t>Második szint</a:t>
            </a:r>
          </a:p>
          <a:p>
            <a:pPr lvl="2"/>
            <a:r>
              <a:rPr lang="hu-HU" altLang="hu-HU" smtClean="0"/>
              <a:t>Harmadik szint</a:t>
            </a:r>
          </a:p>
          <a:p>
            <a:pPr lvl="3"/>
            <a:r>
              <a:rPr lang="hu-HU" altLang="hu-HU" smtClean="0"/>
              <a:t>Negyedik szint</a:t>
            </a:r>
          </a:p>
          <a:p>
            <a:pPr lvl="4"/>
            <a:r>
              <a:rPr lang="hu-HU" altLang="hu-HU" smtClean="0"/>
              <a:t>Ötödik szint</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defRPr/>
            </a:pPr>
            <a:endParaRPr lang="hu-HU"/>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hu-HU"/>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a:defRPr/>
            </a:pPr>
            <a:fld id="{D88DC6FA-B7E9-456E-9CD5-35C38EC0986E}" type="slidenum">
              <a:rPr lang="hu-HU"/>
              <a:pPr>
                <a:defRPr/>
              </a:pPr>
              <a:t>‹#›</a:t>
            </a:fld>
            <a:endParaRPr lang="hu-HU"/>
          </a:p>
        </p:txBody>
      </p:sp>
      <p:pic>
        <p:nvPicPr>
          <p:cNvPr id="1031" name="Picture 8" descr="SZTE_eng2"/>
          <p:cNvPicPr>
            <a:picLocks noChangeAspect="1" noChangeArrowheads="1"/>
          </p:cNvPicPr>
          <p:nvPr userDrawn="1"/>
        </p:nvPicPr>
        <p:blipFill>
          <a:blip r:embed="rId13" cstate="print">
            <a:extLst>
              <a:ext uri="{28A0092B-C50C-407E-A947-70E740481C1C}">
                <a14:useLocalDpi xmlns:a14="http://schemas.microsoft.com/office/drawing/2010/main" xmlns=""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jpeg"/><Relationship Id="rId4" Type="http://schemas.openxmlformats.org/officeDocument/2006/relationships/image" Target="../media/image24.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image" Target="../media/image9.jpeg"/><Relationship Id="rId13" Type="http://schemas.openxmlformats.org/officeDocument/2006/relationships/image" Target="../media/image14.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image" Target="../media/image3.jpeg"/><Relationship Id="rId1" Type="http://schemas.openxmlformats.org/officeDocument/2006/relationships/slideLayout" Target="../slideLayouts/slideLayout4.xml"/><Relationship Id="rId6" Type="http://schemas.openxmlformats.org/officeDocument/2006/relationships/image" Target="../media/image7.png"/><Relationship Id="rId11" Type="http://schemas.openxmlformats.org/officeDocument/2006/relationships/image" Target="../media/image12.jpeg"/><Relationship Id="rId5" Type="http://schemas.openxmlformats.org/officeDocument/2006/relationships/image" Target="../media/image6.jpe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jpeg"/><Relationship Id="rId1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ím 3"/>
          <p:cNvSpPr>
            <a:spLocks noGrp="1"/>
          </p:cNvSpPr>
          <p:nvPr>
            <p:ph type="ctrTitle"/>
          </p:nvPr>
        </p:nvSpPr>
        <p:spPr>
          <a:xfrm>
            <a:off x="914400" y="1052736"/>
            <a:ext cx="10363200" cy="1470025"/>
          </a:xfrm>
        </p:spPr>
        <p:txBody>
          <a:bodyPr/>
          <a:lstStyle/>
          <a:p>
            <a:r>
              <a:rPr lang="hu-HU" dirty="0">
                <a:solidFill>
                  <a:schemeClr val="tx1"/>
                </a:solidFill>
                <a:latin typeface="Georgia" panose="02040502050405020303" pitchFamily="18" charset="0"/>
              </a:rPr>
              <a:t>A részvételi akciókutatás, mint a </a:t>
            </a:r>
            <a:r>
              <a:rPr lang="hu-HU" dirty="0" err="1">
                <a:solidFill>
                  <a:schemeClr val="tx1"/>
                </a:solidFill>
                <a:latin typeface="Georgia" panose="02040502050405020303" pitchFamily="18" charset="0"/>
              </a:rPr>
              <a:t>marginalitás</a:t>
            </a:r>
            <a:r>
              <a:rPr lang="hu-HU" dirty="0">
                <a:solidFill>
                  <a:schemeClr val="tx1"/>
                </a:solidFill>
                <a:latin typeface="Georgia" panose="02040502050405020303" pitchFamily="18" charset="0"/>
              </a:rPr>
              <a:t> kutatásának és megváltoztatásának eszköze - lehetőségek és korlátok</a:t>
            </a:r>
          </a:p>
        </p:txBody>
      </p:sp>
      <p:sp>
        <p:nvSpPr>
          <p:cNvPr id="5" name="Alcím 4"/>
          <p:cNvSpPr>
            <a:spLocks noGrp="1"/>
          </p:cNvSpPr>
          <p:nvPr>
            <p:ph type="subTitle" idx="1"/>
          </p:nvPr>
        </p:nvSpPr>
        <p:spPr/>
        <p:txBody>
          <a:bodyPr/>
          <a:lstStyle/>
          <a:p>
            <a:r>
              <a:rPr lang="hu-HU" dirty="0" err="1" smtClean="0"/>
              <a:t>Málovics</a:t>
            </a:r>
            <a:r>
              <a:rPr lang="hu-HU" dirty="0" smtClean="0"/>
              <a:t> György</a:t>
            </a:r>
          </a:p>
          <a:p>
            <a:r>
              <a:rPr lang="hu-HU" dirty="0" smtClean="0"/>
              <a:t>SZTE GTK Kutatóközpont</a:t>
            </a:r>
          </a:p>
          <a:p>
            <a:r>
              <a:rPr lang="hu-HU" dirty="0" smtClean="0"/>
              <a:t>AKUT Egyesület</a:t>
            </a:r>
            <a:endParaRPr lang="hu-H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508000" y="-167947"/>
            <a:ext cx="10972800" cy="1143000"/>
          </a:xfrm>
        </p:spPr>
        <p:txBody>
          <a:bodyPr/>
          <a:lstStyle/>
          <a:p>
            <a:r>
              <a:rPr lang="hu-HU" dirty="0" smtClean="0"/>
              <a:t>Jó elmélet – </a:t>
            </a:r>
            <a:r>
              <a:rPr lang="hu-HU" dirty="0"/>
              <a:t>t</a:t>
            </a:r>
            <a:r>
              <a:rPr lang="hu-HU" dirty="0" smtClean="0"/>
              <a:t>elepfelszámolás Szegeden</a:t>
            </a:r>
            <a:endParaRPr lang="hu-HU" dirty="0"/>
          </a:p>
        </p:txBody>
      </p:sp>
      <p:sp>
        <p:nvSpPr>
          <p:cNvPr id="3" name="Tartalom helye 2"/>
          <p:cNvSpPr>
            <a:spLocks noGrp="1"/>
          </p:cNvSpPr>
          <p:nvPr>
            <p:ph sz="half" idx="1"/>
          </p:nvPr>
        </p:nvSpPr>
        <p:spPr/>
        <p:txBody>
          <a:bodyPr/>
          <a:lstStyle/>
          <a:p>
            <a:r>
              <a:rPr lang="hu-HU" dirty="0" smtClean="0"/>
              <a:t>Konvencionális jó elmélet: </a:t>
            </a:r>
          </a:p>
          <a:p>
            <a:pPr lvl="1"/>
            <a:r>
              <a:rPr lang="hu-HU" dirty="0" smtClean="0"/>
              <a:t>Megfigyelünk</a:t>
            </a:r>
          </a:p>
          <a:p>
            <a:pPr lvl="1"/>
            <a:r>
              <a:rPr lang="hu-HU" dirty="0" smtClean="0"/>
              <a:t>Leírunk</a:t>
            </a:r>
          </a:p>
          <a:p>
            <a:pPr lvl="1"/>
            <a:r>
              <a:rPr lang="hu-HU" dirty="0" smtClean="0"/>
              <a:t>Publikálunk</a:t>
            </a:r>
          </a:p>
          <a:p>
            <a:pPr lvl="1"/>
            <a:r>
              <a:rPr lang="hu-HU" dirty="0" smtClean="0"/>
              <a:t>Policy javaslatok (esetleg)</a:t>
            </a:r>
          </a:p>
          <a:p>
            <a:endParaRPr lang="hu-HU" dirty="0"/>
          </a:p>
        </p:txBody>
      </p:sp>
      <p:sp>
        <p:nvSpPr>
          <p:cNvPr id="4" name="Tartalom helye 3"/>
          <p:cNvSpPr>
            <a:spLocks noGrp="1"/>
          </p:cNvSpPr>
          <p:nvPr>
            <p:ph sz="half" idx="2"/>
          </p:nvPr>
        </p:nvSpPr>
        <p:spPr/>
        <p:txBody>
          <a:bodyPr/>
          <a:lstStyle/>
          <a:p>
            <a:r>
              <a:rPr lang="hu-HU" dirty="0" smtClean="0"/>
              <a:t>Jó elmélet a RAK szerint</a:t>
            </a:r>
          </a:p>
          <a:p>
            <a:pPr lvl="1"/>
            <a:r>
              <a:rPr lang="hu-HU" dirty="0" smtClean="0"/>
              <a:t>Az érintettek képesek legyenek a telepfelszámolás folyamatát olyan módon befolyásolni, hogy az számukra egy jó, kedvező folyamat legyen</a:t>
            </a:r>
          </a:p>
          <a:p>
            <a:pPr lvl="2"/>
            <a:r>
              <a:rPr lang="hu-HU" dirty="0" smtClean="0"/>
              <a:t>Tulajdonosok, bérlők, önkényes lakásfoglalók számára</a:t>
            </a:r>
            <a:endParaRPr lang="hu-HU" dirty="0"/>
          </a:p>
        </p:txBody>
      </p:sp>
      <p:pic>
        <p:nvPicPr>
          <p:cNvPr id="21" name="Tartalom helye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bwMode="auto">
          <a:xfrm>
            <a:off x="298375" y="874957"/>
            <a:ext cx="8910215" cy="573325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22" name="Kép 21"/>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7687823" y="744716"/>
            <a:ext cx="4511824" cy="2537901"/>
          </a:xfrm>
          <a:prstGeom prst="rect">
            <a:avLst/>
          </a:prstGeom>
        </p:spPr>
      </p:pic>
      <p:pic>
        <p:nvPicPr>
          <p:cNvPr id="23" name="Kép 22"/>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226463" y="2793157"/>
            <a:ext cx="3965537" cy="2643691"/>
          </a:xfrm>
          <a:prstGeom prst="rect">
            <a:avLst/>
          </a:prstGeom>
        </p:spPr>
      </p:pic>
      <p:pic>
        <p:nvPicPr>
          <p:cNvPr id="24" name="Kép 23"/>
          <p:cNvPicPr>
            <a:picLocks noChangeAspect="1"/>
          </p:cNvPicPr>
          <p:nvPr/>
        </p:nvPicPr>
        <p:blipFill>
          <a:blip r:embed="rId5" cstate="print">
            <a:extLst>
              <a:ext uri="{28A0092B-C50C-407E-A947-70E740481C1C}">
                <a14:useLocalDpi xmlns:a14="http://schemas.microsoft.com/office/drawing/2010/main" xmlns="" val="0"/>
              </a:ext>
            </a:extLst>
          </a:blip>
          <a:stretch>
            <a:fillRect/>
          </a:stretch>
        </p:blipFill>
        <p:spPr>
          <a:xfrm>
            <a:off x="9085835" y="5120530"/>
            <a:ext cx="3103564" cy="1745755"/>
          </a:xfrm>
          <a:prstGeom prst="rect">
            <a:avLst/>
          </a:prstGeom>
        </p:spPr>
      </p:pic>
      <p:cxnSp>
        <p:nvCxnSpPr>
          <p:cNvPr id="25" name="Egyenes összekötő 24"/>
          <p:cNvCxnSpPr/>
          <p:nvPr/>
        </p:nvCxnSpPr>
        <p:spPr>
          <a:xfrm flipV="1">
            <a:off x="7178619" y="4738821"/>
            <a:ext cx="792017" cy="353285"/>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6" name="Egyenes összekötő 25"/>
          <p:cNvCxnSpPr/>
          <p:nvPr/>
        </p:nvCxnSpPr>
        <p:spPr>
          <a:xfrm flipH="1" flipV="1">
            <a:off x="7582903" y="4464137"/>
            <a:ext cx="29577" cy="910401"/>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7" name="Egyenes összekötő 26"/>
          <p:cNvCxnSpPr/>
          <p:nvPr/>
        </p:nvCxnSpPr>
        <p:spPr>
          <a:xfrm flipV="1">
            <a:off x="6805674" y="4567180"/>
            <a:ext cx="792017" cy="353285"/>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8" name="Egyenes összekötő 27"/>
          <p:cNvCxnSpPr/>
          <p:nvPr/>
        </p:nvCxnSpPr>
        <p:spPr>
          <a:xfrm flipH="1" flipV="1">
            <a:off x="7163831" y="4285227"/>
            <a:ext cx="29577" cy="910401"/>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29" name="Egyenes összekötő 28"/>
          <p:cNvCxnSpPr/>
          <p:nvPr/>
        </p:nvCxnSpPr>
        <p:spPr>
          <a:xfrm flipV="1">
            <a:off x="6294212" y="4285227"/>
            <a:ext cx="792017" cy="353285"/>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0" name="Egyenes összekötő 29"/>
          <p:cNvCxnSpPr/>
          <p:nvPr/>
        </p:nvCxnSpPr>
        <p:spPr>
          <a:xfrm flipH="1" flipV="1">
            <a:off x="6713283" y="4006668"/>
            <a:ext cx="29577" cy="910401"/>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1" name="Egyenes összekötő 30"/>
          <p:cNvCxnSpPr/>
          <p:nvPr/>
        </p:nvCxnSpPr>
        <p:spPr>
          <a:xfrm flipH="1" flipV="1">
            <a:off x="6240551" y="3741585"/>
            <a:ext cx="29577" cy="910401"/>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2" name="Egyenes összekötő 31"/>
          <p:cNvCxnSpPr/>
          <p:nvPr/>
        </p:nvCxnSpPr>
        <p:spPr>
          <a:xfrm flipV="1">
            <a:off x="5859332" y="4005064"/>
            <a:ext cx="792017" cy="353285"/>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3" name="Egyenes összekötő 32"/>
          <p:cNvCxnSpPr/>
          <p:nvPr/>
        </p:nvCxnSpPr>
        <p:spPr>
          <a:xfrm flipH="1">
            <a:off x="3122160" y="4446908"/>
            <a:ext cx="1313048" cy="340447"/>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4" name="Egyenes összekötő 33"/>
          <p:cNvCxnSpPr/>
          <p:nvPr/>
        </p:nvCxnSpPr>
        <p:spPr>
          <a:xfrm flipH="1" flipV="1">
            <a:off x="3482520" y="4005064"/>
            <a:ext cx="656174" cy="1224136"/>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5" name="Egyenes összekötő 34"/>
          <p:cNvCxnSpPr/>
          <p:nvPr/>
        </p:nvCxnSpPr>
        <p:spPr>
          <a:xfrm flipH="1">
            <a:off x="2063555" y="3944780"/>
            <a:ext cx="1313048" cy="340447"/>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cxnSp>
        <p:nvCxnSpPr>
          <p:cNvPr id="36" name="Egyenes összekötő 35"/>
          <p:cNvCxnSpPr/>
          <p:nvPr/>
        </p:nvCxnSpPr>
        <p:spPr>
          <a:xfrm flipH="1" flipV="1">
            <a:off x="2468100" y="3523370"/>
            <a:ext cx="442228" cy="1201774"/>
          </a:xfrm>
          <a:prstGeom prst="line">
            <a:avLst/>
          </a:prstGeom>
          <a:ln w="76200">
            <a:solidFill>
              <a:srgbClr val="FF0000"/>
            </a:solidFill>
          </a:ln>
        </p:spPr>
        <p:style>
          <a:lnRef idx="2">
            <a:schemeClr val="accent2"/>
          </a:lnRef>
          <a:fillRef idx="0">
            <a:schemeClr val="accent2"/>
          </a:fillRef>
          <a:effectRef idx="1">
            <a:schemeClr val="accent2"/>
          </a:effectRef>
          <a:fontRef idx="minor">
            <a:schemeClr val="tx1"/>
          </a:fontRef>
        </p:style>
      </p:cxnSp>
    </p:spTree>
    <p:extLst>
      <p:ext uri="{BB962C8B-B14F-4D97-AF65-F5344CB8AC3E}">
        <p14:creationId xmlns:p14="http://schemas.microsoft.com/office/powerpoint/2010/main" xmlns="" val="3318231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par>
                                <p:cTn id="8" presetID="1" presetClass="entr" presetSubtype="0" fill="hold" nodeType="withEffect">
                                  <p:stCondLst>
                                    <p:cond delay="0"/>
                                  </p:stCondLst>
                                  <p:childTnLst>
                                    <p:set>
                                      <p:cBhvr>
                                        <p:cTn id="9" dur="1" fill="hold">
                                          <p:stCondLst>
                                            <p:cond delay="0"/>
                                          </p:stCondLst>
                                        </p:cTn>
                                        <p:tgtEl>
                                          <p:spTgt spid="22"/>
                                        </p:tgtEl>
                                        <p:attrNameLst>
                                          <p:attrName>style.visibility</p:attrName>
                                        </p:attrNameLst>
                                      </p:cBhvr>
                                      <p:to>
                                        <p:strVal val="visible"/>
                                      </p:to>
                                    </p:set>
                                  </p:childTnLst>
                                </p:cTn>
                              </p:par>
                              <p:par>
                                <p:cTn id="10" presetID="1" presetClass="entr" presetSubtype="0" fill="hold" nodeType="withEffect">
                                  <p:stCondLst>
                                    <p:cond delay="0"/>
                                  </p:stCondLst>
                                  <p:childTnLst>
                                    <p:set>
                                      <p:cBhvr>
                                        <p:cTn id="11" dur="1" fill="hold">
                                          <p:stCondLst>
                                            <p:cond delay="0"/>
                                          </p:stCondLst>
                                        </p:cTn>
                                        <p:tgtEl>
                                          <p:spTgt spid="23"/>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26"/>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2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28"/>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2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31"/>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2"/>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3"/>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4"/>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4"/>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35"/>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6" presetClass="exit" presetSubtype="21" fill="hold" nodeType="clickEffect">
                                  <p:stCondLst>
                                    <p:cond delay="0"/>
                                  </p:stCondLst>
                                  <p:childTnLst>
                                    <p:animEffect transition="out" filter="barn(inVertical)">
                                      <p:cBhvr>
                                        <p:cTn id="45" dur="500"/>
                                        <p:tgtEl>
                                          <p:spTgt spid="22"/>
                                        </p:tgtEl>
                                      </p:cBhvr>
                                    </p:animEffect>
                                    <p:set>
                                      <p:cBhvr>
                                        <p:cTn id="46" dur="1" fill="hold">
                                          <p:stCondLst>
                                            <p:cond delay="499"/>
                                          </p:stCondLst>
                                        </p:cTn>
                                        <p:tgtEl>
                                          <p:spTgt spid="22"/>
                                        </p:tgtEl>
                                        <p:attrNameLst>
                                          <p:attrName>style.visibility</p:attrName>
                                        </p:attrNameLst>
                                      </p:cBhvr>
                                      <p:to>
                                        <p:strVal val="hidden"/>
                                      </p:to>
                                    </p:set>
                                  </p:childTnLst>
                                </p:cTn>
                              </p:par>
                              <p:par>
                                <p:cTn id="47" presetID="16" presetClass="exit" presetSubtype="21" fill="hold" nodeType="withEffect">
                                  <p:stCondLst>
                                    <p:cond delay="0"/>
                                  </p:stCondLst>
                                  <p:childTnLst>
                                    <p:animEffect transition="out" filter="barn(inVertical)">
                                      <p:cBhvr>
                                        <p:cTn id="48" dur="500"/>
                                        <p:tgtEl>
                                          <p:spTgt spid="23"/>
                                        </p:tgtEl>
                                      </p:cBhvr>
                                    </p:animEffect>
                                    <p:set>
                                      <p:cBhvr>
                                        <p:cTn id="49" dur="1" fill="hold">
                                          <p:stCondLst>
                                            <p:cond delay="499"/>
                                          </p:stCondLst>
                                        </p:cTn>
                                        <p:tgtEl>
                                          <p:spTgt spid="23"/>
                                        </p:tgtEl>
                                        <p:attrNameLst>
                                          <p:attrName>style.visibility</p:attrName>
                                        </p:attrNameLst>
                                      </p:cBhvr>
                                      <p:to>
                                        <p:strVal val="hidden"/>
                                      </p:to>
                                    </p:set>
                                  </p:childTnLst>
                                </p:cTn>
                              </p:par>
                              <p:par>
                                <p:cTn id="50" presetID="16" presetClass="exit" presetSubtype="21" fill="hold" nodeType="withEffect">
                                  <p:stCondLst>
                                    <p:cond delay="0"/>
                                  </p:stCondLst>
                                  <p:childTnLst>
                                    <p:animEffect transition="out" filter="barn(inVertical)">
                                      <p:cBhvr>
                                        <p:cTn id="51" dur="500"/>
                                        <p:tgtEl>
                                          <p:spTgt spid="24"/>
                                        </p:tgtEl>
                                      </p:cBhvr>
                                    </p:animEffect>
                                    <p:set>
                                      <p:cBhvr>
                                        <p:cTn id="52" dur="1" fill="hold">
                                          <p:stCondLst>
                                            <p:cond delay="499"/>
                                          </p:stCondLst>
                                        </p:cTn>
                                        <p:tgtEl>
                                          <p:spTgt spid="24"/>
                                        </p:tgtEl>
                                        <p:attrNameLst>
                                          <p:attrName>style.visibility</p:attrName>
                                        </p:attrNameLst>
                                      </p:cBhvr>
                                      <p:to>
                                        <p:strVal val="hidden"/>
                                      </p:to>
                                    </p:set>
                                  </p:childTnLst>
                                </p:cTn>
                              </p:par>
                              <p:par>
                                <p:cTn id="53" presetID="16" presetClass="exit" presetSubtype="21" fill="hold" nodeType="withEffect">
                                  <p:stCondLst>
                                    <p:cond delay="0"/>
                                  </p:stCondLst>
                                  <p:childTnLst>
                                    <p:animEffect transition="out" filter="barn(inVertical)">
                                      <p:cBhvr>
                                        <p:cTn id="54" dur="500"/>
                                        <p:tgtEl>
                                          <p:spTgt spid="25"/>
                                        </p:tgtEl>
                                      </p:cBhvr>
                                    </p:animEffect>
                                    <p:set>
                                      <p:cBhvr>
                                        <p:cTn id="55" dur="1" fill="hold">
                                          <p:stCondLst>
                                            <p:cond delay="499"/>
                                          </p:stCondLst>
                                        </p:cTn>
                                        <p:tgtEl>
                                          <p:spTgt spid="25"/>
                                        </p:tgtEl>
                                        <p:attrNameLst>
                                          <p:attrName>style.visibility</p:attrName>
                                        </p:attrNameLst>
                                      </p:cBhvr>
                                      <p:to>
                                        <p:strVal val="hidden"/>
                                      </p:to>
                                    </p:set>
                                  </p:childTnLst>
                                </p:cTn>
                              </p:par>
                              <p:par>
                                <p:cTn id="56" presetID="16" presetClass="exit" presetSubtype="21" fill="hold" nodeType="withEffect">
                                  <p:stCondLst>
                                    <p:cond delay="0"/>
                                  </p:stCondLst>
                                  <p:childTnLst>
                                    <p:animEffect transition="out" filter="barn(inVertical)">
                                      <p:cBhvr>
                                        <p:cTn id="57" dur="500"/>
                                        <p:tgtEl>
                                          <p:spTgt spid="26"/>
                                        </p:tgtEl>
                                      </p:cBhvr>
                                    </p:animEffect>
                                    <p:set>
                                      <p:cBhvr>
                                        <p:cTn id="58" dur="1" fill="hold">
                                          <p:stCondLst>
                                            <p:cond delay="499"/>
                                          </p:stCondLst>
                                        </p:cTn>
                                        <p:tgtEl>
                                          <p:spTgt spid="26"/>
                                        </p:tgtEl>
                                        <p:attrNameLst>
                                          <p:attrName>style.visibility</p:attrName>
                                        </p:attrNameLst>
                                      </p:cBhvr>
                                      <p:to>
                                        <p:strVal val="hidden"/>
                                      </p:to>
                                    </p:set>
                                  </p:childTnLst>
                                </p:cTn>
                              </p:par>
                              <p:par>
                                <p:cTn id="59" presetID="16" presetClass="exit" presetSubtype="21" fill="hold" nodeType="withEffect">
                                  <p:stCondLst>
                                    <p:cond delay="0"/>
                                  </p:stCondLst>
                                  <p:childTnLst>
                                    <p:animEffect transition="out" filter="barn(inVertical)">
                                      <p:cBhvr>
                                        <p:cTn id="60" dur="500"/>
                                        <p:tgtEl>
                                          <p:spTgt spid="27"/>
                                        </p:tgtEl>
                                      </p:cBhvr>
                                    </p:animEffect>
                                    <p:set>
                                      <p:cBhvr>
                                        <p:cTn id="61" dur="1" fill="hold">
                                          <p:stCondLst>
                                            <p:cond delay="499"/>
                                          </p:stCondLst>
                                        </p:cTn>
                                        <p:tgtEl>
                                          <p:spTgt spid="27"/>
                                        </p:tgtEl>
                                        <p:attrNameLst>
                                          <p:attrName>style.visibility</p:attrName>
                                        </p:attrNameLst>
                                      </p:cBhvr>
                                      <p:to>
                                        <p:strVal val="hidden"/>
                                      </p:to>
                                    </p:set>
                                  </p:childTnLst>
                                </p:cTn>
                              </p:par>
                              <p:par>
                                <p:cTn id="62" presetID="16" presetClass="exit" presetSubtype="21" fill="hold" nodeType="withEffect">
                                  <p:stCondLst>
                                    <p:cond delay="0"/>
                                  </p:stCondLst>
                                  <p:childTnLst>
                                    <p:animEffect transition="out" filter="barn(inVertical)">
                                      <p:cBhvr>
                                        <p:cTn id="63" dur="500"/>
                                        <p:tgtEl>
                                          <p:spTgt spid="28"/>
                                        </p:tgtEl>
                                      </p:cBhvr>
                                    </p:animEffect>
                                    <p:set>
                                      <p:cBhvr>
                                        <p:cTn id="64" dur="1" fill="hold">
                                          <p:stCondLst>
                                            <p:cond delay="499"/>
                                          </p:stCondLst>
                                        </p:cTn>
                                        <p:tgtEl>
                                          <p:spTgt spid="28"/>
                                        </p:tgtEl>
                                        <p:attrNameLst>
                                          <p:attrName>style.visibility</p:attrName>
                                        </p:attrNameLst>
                                      </p:cBhvr>
                                      <p:to>
                                        <p:strVal val="hidden"/>
                                      </p:to>
                                    </p:set>
                                  </p:childTnLst>
                                </p:cTn>
                              </p:par>
                              <p:par>
                                <p:cTn id="65" presetID="16" presetClass="exit" presetSubtype="21" fill="hold" nodeType="withEffect">
                                  <p:stCondLst>
                                    <p:cond delay="0"/>
                                  </p:stCondLst>
                                  <p:childTnLst>
                                    <p:animEffect transition="out" filter="barn(inVertical)">
                                      <p:cBhvr>
                                        <p:cTn id="66" dur="500"/>
                                        <p:tgtEl>
                                          <p:spTgt spid="29"/>
                                        </p:tgtEl>
                                      </p:cBhvr>
                                    </p:animEffect>
                                    <p:set>
                                      <p:cBhvr>
                                        <p:cTn id="67" dur="1" fill="hold">
                                          <p:stCondLst>
                                            <p:cond delay="499"/>
                                          </p:stCondLst>
                                        </p:cTn>
                                        <p:tgtEl>
                                          <p:spTgt spid="29"/>
                                        </p:tgtEl>
                                        <p:attrNameLst>
                                          <p:attrName>style.visibility</p:attrName>
                                        </p:attrNameLst>
                                      </p:cBhvr>
                                      <p:to>
                                        <p:strVal val="hidden"/>
                                      </p:to>
                                    </p:set>
                                  </p:childTnLst>
                                </p:cTn>
                              </p:par>
                              <p:par>
                                <p:cTn id="68" presetID="16" presetClass="exit" presetSubtype="21" fill="hold" nodeType="withEffect">
                                  <p:stCondLst>
                                    <p:cond delay="0"/>
                                  </p:stCondLst>
                                  <p:childTnLst>
                                    <p:animEffect transition="out" filter="barn(inVertical)">
                                      <p:cBhvr>
                                        <p:cTn id="69" dur="500"/>
                                        <p:tgtEl>
                                          <p:spTgt spid="30"/>
                                        </p:tgtEl>
                                      </p:cBhvr>
                                    </p:animEffect>
                                    <p:set>
                                      <p:cBhvr>
                                        <p:cTn id="70" dur="1" fill="hold">
                                          <p:stCondLst>
                                            <p:cond delay="499"/>
                                          </p:stCondLst>
                                        </p:cTn>
                                        <p:tgtEl>
                                          <p:spTgt spid="30"/>
                                        </p:tgtEl>
                                        <p:attrNameLst>
                                          <p:attrName>style.visibility</p:attrName>
                                        </p:attrNameLst>
                                      </p:cBhvr>
                                      <p:to>
                                        <p:strVal val="hidden"/>
                                      </p:to>
                                    </p:set>
                                  </p:childTnLst>
                                </p:cTn>
                              </p:par>
                              <p:par>
                                <p:cTn id="71" presetID="16" presetClass="exit" presetSubtype="21" fill="hold" nodeType="withEffect">
                                  <p:stCondLst>
                                    <p:cond delay="0"/>
                                  </p:stCondLst>
                                  <p:childTnLst>
                                    <p:animEffect transition="out" filter="barn(inVertical)">
                                      <p:cBhvr>
                                        <p:cTn id="72" dur="500"/>
                                        <p:tgtEl>
                                          <p:spTgt spid="31"/>
                                        </p:tgtEl>
                                      </p:cBhvr>
                                    </p:animEffect>
                                    <p:set>
                                      <p:cBhvr>
                                        <p:cTn id="73" dur="1" fill="hold">
                                          <p:stCondLst>
                                            <p:cond delay="499"/>
                                          </p:stCondLst>
                                        </p:cTn>
                                        <p:tgtEl>
                                          <p:spTgt spid="31"/>
                                        </p:tgtEl>
                                        <p:attrNameLst>
                                          <p:attrName>style.visibility</p:attrName>
                                        </p:attrNameLst>
                                      </p:cBhvr>
                                      <p:to>
                                        <p:strVal val="hidden"/>
                                      </p:to>
                                    </p:set>
                                  </p:childTnLst>
                                </p:cTn>
                              </p:par>
                              <p:par>
                                <p:cTn id="74" presetID="16" presetClass="exit" presetSubtype="21" fill="hold" nodeType="withEffect">
                                  <p:stCondLst>
                                    <p:cond delay="0"/>
                                  </p:stCondLst>
                                  <p:childTnLst>
                                    <p:animEffect transition="out" filter="barn(inVertical)">
                                      <p:cBhvr>
                                        <p:cTn id="75" dur="500"/>
                                        <p:tgtEl>
                                          <p:spTgt spid="32"/>
                                        </p:tgtEl>
                                      </p:cBhvr>
                                    </p:animEffect>
                                    <p:set>
                                      <p:cBhvr>
                                        <p:cTn id="76" dur="1" fill="hold">
                                          <p:stCondLst>
                                            <p:cond delay="499"/>
                                          </p:stCondLst>
                                        </p:cTn>
                                        <p:tgtEl>
                                          <p:spTgt spid="32"/>
                                        </p:tgtEl>
                                        <p:attrNameLst>
                                          <p:attrName>style.visibility</p:attrName>
                                        </p:attrNameLst>
                                      </p:cBhvr>
                                      <p:to>
                                        <p:strVal val="hidden"/>
                                      </p:to>
                                    </p:set>
                                  </p:childTnLst>
                                </p:cTn>
                              </p:par>
                              <p:par>
                                <p:cTn id="77" presetID="16" presetClass="exit" presetSubtype="21" fill="hold" nodeType="withEffect">
                                  <p:stCondLst>
                                    <p:cond delay="0"/>
                                  </p:stCondLst>
                                  <p:childTnLst>
                                    <p:animEffect transition="out" filter="barn(inVertical)">
                                      <p:cBhvr>
                                        <p:cTn id="78" dur="500"/>
                                        <p:tgtEl>
                                          <p:spTgt spid="33"/>
                                        </p:tgtEl>
                                      </p:cBhvr>
                                    </p:animEffect>
                                    <p:set>
                                      <p:cBhvr>
                                        <p:cTn id="79" dur="1" fill="hold">
                                          <p:stCondLst>
                                            <p:cond delay="499"/>
                                          </p:stCondLst>
                                        </p:cTn>
                                        <p:tgtEl>
                                          <p:spTgt spid="33"/>
                                        </p:tgtEl>
                                        <p:attrNameLst>
                                          <p:attrName>style.visibility</p:attrName>
                                        </p:attrNameLst>
                                      </p:cBhvr>
                                      <p:to>
                                        <p:strVal val="hidden"/>
                                      </p:to>
                                    </p:set>
                                  </p:childTnLst>
                                </p:cTn>
                              </p:par>
                              <p:par>
                                <p:cTn id="80" presetID="16" presetClass="exit" presetSubtype="21" fill="hold" nodeType="withEffect">
                                  <p:stCondLst>
                                    <p:cond delay="0"/>
                                  </p:stCondLst>
                                  <p:childTnLst>
                                    <p:animEffect transition="out" filter="barn(inVertical)">
                                      <p:cBhvr>
                                        <p:cTn id="81" dur="500"/>
                                        <p:tgtEl>
                                          <p:spTgt spid="34"/>
                                        </p:tgtEl>
                                      </p:cBhvr>
                                    </p:animEffect>
                                    <p:set>
                                      <p:cBhvr>
                                        <p:cTn id="82" dur="1" fill="hold">
                                          <p:stCondLst>
                                            <p:cond delay="499"/>
                                          </p:stCondLst>
                                        </p:cTn>
                                        <p:tgtEl>
                                          <p:spTgt spid="34"/>
                                        </p:tgtEl>
                                        <p:attrNameLst>
                                          <p:attrName>style.visibility</p:attrName>
                                        </p:attrNameLst>
                                      </p:cBhvr>
                                      <p:to>
                                        <p:strVal val="hidden"/>
                                      </p:to>
                                    </p:set>
                                  </p:childTnLst>
                                </p:cTn>
                              </p:par>
                              <p:par>
                                <p:cTn id="83" presetID="16" presetClass="exit" presetSubtype="21" fill="hold" nodeType="withEffect">
                                  <p:stCondLst>
                                    <p:cond delay="0"/>
                                  </p:stCondLst>
                                  <p:childTnLst>
                                    <p:animEffect transition="out" filter="barn(inVertical)">
                                      <p:cBhvr>
                                        <p:cTn id="84" dur="500"/>
                                        <p:tgtEl>
                                          <p:spTgt spid="35"/>
                                        </p:tgtEl>
                                      </p:cBhvr>
                                    </p:animEffect>
                                    <p:set>
                                      <p:cBhvr>
                                        <p:cTn id="85" dur="1" fill="hold">
                                          <p:stCondLst>
                                            <p:cond delay="499"/>
                                          </p:stCondLst>
                                        </p:cTn>
                                        <p:tgtEl>
                                          <p:spTgt spid="35"/>
                                        </p:tgtEl>
                                        <p:attrNameLst>
                                          <p:attrName>style.visibility</p:attrName>
                                        </p:attrNameLst>
                                      </p:cBhvr>
                                      <p:to>
                                        <p:strVal val="hidden"/>
                                      </p:to>
                                    </p:set>
                                  </p:childTnLst>
                                </p:cTn>
                              </p:par>
                              <p:par>
                                <p:cTn id="86" presetID="16" presetClass="exit" presetSubtype="21" fill="hold" nodeType="withEffect">
                                  <p:stCondLst>
                                    <p:cond delay="0"/>
                                  </p:stCondLst>
                                  <p:childTnLst>
                                    <p:animEffect transition="out" filter="barn(inVertical)">
                                      <p:cBhvr>
                                        <p:cTn id="87" dur="500"/>
                                        <p:tgtEl>
                                          <p:spTgt spid="36"/>
                                        </p:tgtEl>
                                      </p:cBhvr>
                                    </p:animEffect>
                                    <p:set>
                                      <p:cBhvr>
                                        <p:cTn id="88" dur="1" fill="hold">
                                          <p:stCondLst>
                                            <p:cond delay="499"/>
                                          </p:stCondLst>
                                        </p:cTn>
                                        <p:tgtEl>
                                          <p:spTgt spid="36"/>
                                        </p:tgtEl>
                                        <p:attrNameLst>
                                          <p:attrName>style.visibility</p:attrName>
                                        </p:attrNameLst>
                                      </p:cBhvr>
                                      <p:to>
                                        <p:strVal val="hidden"/>
                                      </p:to>
                                    </p:set>
                                  </p:childTnLst>
                                </p:cTn>
                              </p:par>
                              <p:par>
                                <p:cTn id="89" presetID="16" presetClass="exit" presetSubtype="21" fill="hold" nodeType="withEffect">
                                  <p:stCondLst>
                                    <p:cond delay="0"/>
                                  </p:stCondLst>
                                  <p:childTnLst>
                                    <p:animEffect transition="out" filter="barn(inVertical)">
                                      <p:cBhvr>
                                        <p:cTn id="90" dur="500"/>
                                        <p:tgtEl>
                                          <p:spTgt spid="21"/>
                                        </p:tgtEl>
                                      </p:cBhvr>
                                    </p:animEffect>
                                    <p:set>
                                      <p:cBhvr>
                                        <p:cTn id="91" dur="1" fill="hold">
                                          <p:stCondLst>
                                            <p:cond delay="499"/>
                                          </p:stCondLst>
                                        </p:cTn>
                                        <p:tgtEl>
                                          <p:spTgt spid="21"/>
                                        </p:tgtEl>
                                        <p:attrNameLst>
                                          <p:attrName>style.visibility</p:attrName>
                                        </p:attrNameLst>
                                      </p:cBhvr>
                                      <p:to>
                                        <p:strVal val="hidden"/>
                                      </p:to>
                                    </p:set>
                                  </p:childTnLst>
                                </p:cTn>
                              </p:par>
                              <p:par>
                                <p:cTn id="92" presetID="16" presetClass="entr" presetSubtype="21" fill="hold" grpId="0" nodeType="withEffect">
                                  <p:stCondLst>
                                    <p:cond delay="0"/>
                                  </p:stCondLst>
                                  <p:childTnLst>
                                    <p:set>
                                      <p:cBhvr>
                                        <p:cTn id="93" dur="1" fill="hold">
                                          <p:stCondLst>
                                            <p:cond delay="0"/>
                                          </p:stCondLst>
                                        </p:cTn>
                                        <p:tgtEl>
                                          <p:spTgt spid="3">
                                            <p:txEl>
                                              <p:pRg st="0" end="0"/>
                                            </p:txEl>
                                          </p:spTgt>
                                        </p:tgtEl>
                                        <p:attrNameLst>
                                          <p:attrName>style.visibility</p:attrName>
                                        </p:attrNameLst>
                                      </p:cBhvr>
                                      <p:to>
                                        <p:strVal val="visible"/>
                                      </p:to>
                                    </p:set>
                                    <p:animEffect transition="in" filter="barn(inVertical)">
                                      <p:cBhvr>
                                        <p:cTn id="94" dur="500"/>
                                        <p:tgtEl>
                                          <p:spTgt spid="3">
                                            <p:txEl>
                                              <p:pRg st="0" end="0"/>
                                            </p:txEl>
                                          </p:spTgt>
                                        </p:tgtEl>
                                      </p:cBhvr>
                                    </p:animEffect>
                                  </p:childTnLst>
                                </p:cTn>
                              </p:par>
                              <p:par>
                                <p:cTn id="95" presetID="16" presetClass="entr" presetSubtype="21" fill="hold" grpId="0" nodeType="withEffect">
                                  <p:stCondLst>
                                    <p:cond delay="0"/>
                                  </p:stCondLst>
                                  <p:childTnLst>
                                    <p:set>
                                      <p:cBhvr>
                                        <p:cTn id="96" dur="1" fill="hold">
                                          <p:stCondLst>
                                            <p:cond delay="0"/>
                                          </p:stCondLst>
                                        </p:cTn>
                                        <p:tgtEl>
                                          <p:spTgt spid="3">
                                            <p:txEl>
                                              <p:pRg st="1" end="1"/>
                                            </p:txEl>
                                          </p:spTgt>
                                        </p:tgtEl>
                                        <p:attrNameLst>
                                          <p:attrName>style.visibility</p:attrName>
                                        </p:attrNameLst>
                                      </p:cBhvr>
                                      <p:to>
                                        <p:strVal val="visible"/>
                                      </p:to>
                                    </p:set>
                                    <p:animEffect transition="in" filter="barn(inVertical)">
                                      <p:cBhvr>
                                        <p:cTn id="97" dur="500"/>
                                        <p:tgtEl>
                                          <p:spTgt spid="3">
                                            <p:txEl>
                                              <p:pRg st="1" end="1"/>
                                            </p:txEl>
                                          </p:spTgt>
                                        </p:tgtEl>
                                      </p:cBhvr>
                                    </p:animEffect>
                                  </p:childTnLst>
                                </p:cTn>
                              </p:par>
                              <p:par>
                                <p:cTn id="98" presetID="16" presetClass="entr" presetSubtype="21" fill="hold" grpId="0" nodeType="withEffect">
                                  <p:stCondLst>
                                    <p:cond delay="0"/>
                                  </p:stCondLst>
                                  <p:childTnLst>
                                    <p:set>
                                      <p:cBhvr>
                                        <p:cTn id="99" dur="1" fill="hold">
                                          <p:stCondLst>
                                            <p:cond delay="0"/>
                                          </p:stCondLst>
                                        </p:cTn>
                                        <p:tgtEl>
                                          <p:spTgt spid="3">
                                            <p:txEl>
                                              <p:pRg st="2" end="2"/>
                                            </p:txEl>
                                          </p:spTgt>
                                        </p:tgtEl>
                                        <p:attrNameLst>
                                          <p:attrName>style.visibility</p:attrName>
                                        </p:attrNameLst>
                                      </p:cBhvr>
                                      <p:to>
                                        <p:strVal val="visible"/>
                                      </p:to>
                                    </p:set>
                                    <p:animEffect transition="in" filter="barn(inVertical)">
                                      <p:cBhvr>
                                        <p:cTn id="100" dur="500"/>
                                        <p:tgtEl>
                                          <p:spTgt spid="3">
                                            <p:txEl>
                                              <p:pRg st="2" end="2"/>
                                            </p:txEl>
                                          </p:spTgt>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3">
                                            <p:txEl>
                                              <p:pRg st="3" end="3"/>
                                            </p:txEl>
                                          </p:spTgt>
                                        </p:tgtEl>
                                        <p:attrNameLst>
                                          <p:attrName>style.visibility</p:attrName>
                                        </p:attrNameLst>
                                      </p:cBhvr>
                                      <p:to>
                                        <p:strVal val="visible"/>
                                      </p:to>
                                    </p:set>
                                    <p:animEffect transition="in" filter="barn(inVertical)">
                                      <p:cBhvr>
                                        <p:cTn id="103" dur="500"/>
                                        <p:tgtEl>
                                          <p:spTgt spid="3">
                                            <p:txEl>
                                              <p:pRg st="3" end="3"/>
                                            </p:txEl>
                                          </p:spTgt>
                                        </p:tgtEl>
                                      </p:cBhvr>
                                    </p:animEffect>
                                  </p:childTnLst>
                                </p:cTn>
                              </p:par>
                              <p:par>
                                <p:cTn id="104" presetID="16" presetClass="entr" presetSubtype="21" fill="hold" grpId="0" nodeType="withEffect">
                                  <p:stCondLst>
                                    <p:cond delay="0"/>
                                  </p:stCondLst>
                                  <p:childTnLst>
                                    <p:set>
                                      <p:cBhvr>
                                        <p:cTn id="105" dur="1" fill="hold">
                                          <p:stCondLst>
                                            <p:cond delay="0"/>
                                          </p:stCondLst>
                                        </p:cTn>
                                        <p:tgtEl>
                                          <p:spTgt spid="3">
                                            <p:txEl>
                                              <p:pRg st="4" end="4"/>
                                            </p:txEl>
                                          </p:spTgt>
                                        </p:tgtEl>
                                        <p:attrNameLst>
                                          <p:attrName>style.visibility</p:attrName>
                                        </p:attrNameLst>
                                      </p:cBhvr>
                                      <p:to>
                                        <p:strVal val="visible"/>
                                      </p:to>
                                    </p:set>
                                    <p:animEffect transition="in" filter="barn(inVertical)">
                                      <p:cBhvr>
                                        <p:cTn id="106" dur="500"/>
                                        <p:tgtEl>
                                          <p:spTgt spid="3">
                                            <p:txEl>
                                              <p:pRg st="4" end="4"/>
                                            </p:txEl>
                                          </p:spTgt>
                                        </p:tgtEl>
                                      </p:cBhvr>
                                    </p:animEffect>
                                  </p:childTnLst>
                                </p:cTn>
                              </p:par>
                            </p:childTnLst>
                          </p:cTn>
                        </p:par>
                      </p:childTnLst>
                    </p:cTn>
                  </p:par>
                  <p:par>
                    <p:cTn id="107" fill="hold">
                      <p:stCondLst>
                        <p:cond delay="indefinite"/>
                      </p:stCondLst>
                      <p:childTnLst>
                        <p:par>
                          <p:cTn id="108" fill="hold">
                            <p:stCondLst>
                              <p:cond delay="0"/>
                            </p:stCondLst>
                            <p:childTnLst>
                              <p:par>
                                <p:cTn id="109" presetID="16" presetClass="entr" presetSubtype="21" fill="hold" grpId="0" nodeType="clickEffect">
                                  <p:stCondLst>
                                    <p:cond delay="0"/>
                                  </p:stCondLst>
                                  <p:childTnLst>
                                    <p:set>
                                      <p:cBhvr>
                                        <p:cTn id="110" dur="1" fill="hold">
                                          <p:stCondLst>
                                            <p:cond delay="0"/>
                                          </p:stCondLst>
                                        </p:cTn>
                                        <p:tgtEl>
                                          <p:spTgt spid="4">
                                            <p:txEl>
                                              <p:pRg st="0" end="0"/>
                                            </p:txEl>
                                          </p:spTgt>
                                        </p:tgtEl>
                                        <p:attrNameLst>
                                          <p:attrName>style.visibility</p:attrName>
                                        </p:attrNameLst>
                                      </p:cBhvr>
                                      <p:to>
                                        <p:strVal val="visible"/>
                                      </p:to>
                                    </p:set>
                                    <p:animEffect transition="in" filter="barn(inVertical)">
                                      <p:cBhvr>
                                        <p:cTn id="111" dur="500"/>
                                        <p:tgtEl>
                                          <p:spTgt spid="4">
                                            <p:txEl>
                                              <p:pRg st="0" end="0"/>
                                            </p:txEl>
                                          </p:spTgt>
                                        </p:tgtEl>
                                      </p:cBhvr>
                                    </p:animEffect>
                                  </p:childTnLst>
                                </p:cTn>
                              </p:par>
                              <p:par>
                                <p:cTn id="112" presetID="16" presetClass="entr" presetSubtype="21" fill="hold" grpId="0" nodeType="withEffect">
                                  <p:stCondLst>
                                    <p:cond delay="0"/>
                                  </p:stCondLst>
                                  <p:childTnLst>
                                    <p:set>
                                      <p:cBhvr>
                                        <p:cTn id="113" dur="1" fill="hold">
                                          <p:stCondLst>
                                            <p:cond delay="0"/>
                                          </p:stCondLst>
                                        </p:cTn>
                                        <p:tgtEl>
                                          <p:spTgt spid="4">
                                            <p:txEl>
                                              <p:pRg st="1" end="1"/>
                                            </p:txEl>
                                          </p:spTgt>
                                        </p:tgtEl>
                                        <p:attrNameLst>
                                          <p:attrName>style.visibility</p:attrName>
                                        </p:attrNameLst>
                                      </p:cBhvr>
                                      <p:to>
                                        <p:strVal val="visible"/>
                                      </p:to>
                                    </p:set>
                                    <p:animEffect transition="in" filter="barn(inVertical)">
                                      <p:cBhvr>
                                        <p:cTn id="114" dur="500"/>
                                        <p:tgtEl>
                                          <p:spTgt spid="4">
                                            <p:txEl>
                                              <p:pRg st="1" end="1"/>
                                            </p:txEl>
                                          </p:spTgt>
                                        </p:tgtEl>
                                      </p:cBhvr>
                                    </p:animEffect>
                                  </p:childTnLst>
                                </p:cTn>
                              </p:par>
                              <p:par>
                                <p:cTn id="115" presetID="16" presetClass="entr" presetSubtype="21" fill="hold" grpId="0" nodeType="withEffect">
                                  <p:stCondLst>
                                    <p:cond delay="0"/>
                                  </p:stCondLst>
                                  <p:childTnLst>
                                    <p:set>
                                      <p:cBhvr>
                                        <p:cTn id="116" dur="1" fill="hold">
                                          <p:stCondLst>
                                            <p:cond delay="0"/>
                                          </p:stCondLst>
                                        </p:cTn>
                                        <p:tgtEl>
                                          <p:spTgt spid="4">
                                            <p:txEl>
                                              <p:pRg st="2" end="2"/>
                                            </p:txEl>
                                          </p:spTgt>
                                        </p:tgtEl>
                                        <p:attrNameLst>
                                          <p:attrName>style.visibility</p:attrName>
                                        </p:attrNameLst>
                                      </p:cBhvr>
                                      <p:to>
                                        <p:strVal val="visible"/>
                                      </p:to>
                                    </p:set>
                                    <p:animEffect transition="in" filter="barn(inVertical)">
                                      <p:cBhvr>
                                        <p:cTn id="117"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1055440" y="1844824"/>
            <a:ext cx="10972800" cy="1143000"/>
          </a:xfrm>
        </p:spPr>
        <p:txBody>
          <a:bodyPr/>
          <a:lstStyle/>
          <a:p>
            <a:r>
              <a:rPr lang="hu-HU" dirty="0" smtClean="0">
                <a:solidFill>
                  <a:srgbClr val="002060"/>
                </a:solidFill>
              </a:rPr>
              <a:t>Köszönöm a figyelmet!</a:t>
            </a:r>
            <a:endParaRPr lang="hu-HU" dirty="0">
              <a:solidFill>
                <a:srgbClr val="002060"/>
              </a:solidFill>
            </a:endParaRPr>
          </a:p>
        </p:txBody>
      </p:sp>
      <p:sp>
        <p:nvSpPr>
          <p:cNvPr id="3" name="Tartalom helye 2"/>
          <p:cNvSpPr>
            <a:spLocks noGrp="1"/>
          </p:cNvSpPr>
          <p:nvPr>
            <p:ph sz="half" idx="1"/>
          </p:nvPr>
        </p:nvSpPr>
        <p:spPr>
          <a:xfrm>
            <a:off x="3647728" y="3284985"/>
            <a:ext cx="6912768" cy="648072"/>
          </a:xfrm>
        </p:spPr>
        <p:txBody>
          <a:bodyPr/>
          <a:lstStyle/>
          <a:p>
            <a:pPr marL="0" indent="0">
              <a:buNone/>
            </a:pPr>
            <a:r>
              <a:rPr lang="hu-HU" dirty="0"/>
              <a:t> </a:t>
            </a:r>
            <a:r>
              <a:rPr lang="hu-HU" dirty="0" err="1" smtClean="0"/>
              <a:t>malovics.gyorgy</a:t>
            </a:r>
            <a:r>
              <a:rPr lang="hu-HU" dirty="0" smtClean="0"/>
              <a:t>@</a:t>
            </a:r>
            <a:r>
              <a:rPr lang="hu-HU" dirty="0" err="1" smtClean="0"/>
              <a:t>eco.u-szeged.hu</a:t>
            </a:r>
            <a:endParaRPr lang="hu-HU" dirty="0"/>
          </a:p>
        </p:txBody>
      </p:sp>
    </p:spTree>
    <p:extLst>
      <p:ext uri="{BB962C8B-B14F-4D97-AF65-F5344CB8AC3E}">
        <p14:creationId xmlns:p14="http://schemas.microsoft.com/office/powerpoint/2010/main" xmlns="" val="18710050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smtClean="0"/>
              <a:t>Az előadás célja, felépítése</a:t>
            </a:r>
            <a:endParaRPr lang="hu-HU" dirty="0"/>
          </a:p>
        </p:txBody>
      </p:sp>
      <p:sp>
        <p:nvSpPr>
          <p:cNvPr id="3" name="Tartalom helye 2"/>
          <p:cNvSpPr>
            <a:spLocks noGrp="1"/>
          </p:cNvSpPr>
          <p:nvPr>
            <p:ph idx="1"/>
          </p:nvPr>
        </p:nvSpPr>
        <p:spPr/>
        <p:txBody>
          <a:bodyPr>
            <a:normAutofit fontScale="85000" lnSpcReduction="20000"/>
          </a:bodyPr>
          <a:lstStyle/>
          <a:p>
            <a:r>
              <a:rPr lang="hu-HU" dirty="0" smtClean="0"/>
              <a:t>Cél</a:t>
            </a:r>
          </a:p>
          <a:p>
            <a:pPr lvl="1"/>
            <a:r>
              <a:rPr lang="hu-HU" dirty="0" smtClean="0"/>
              <a:t>A részvételi akciókutatás (RAK), mint kutatási megközelítés szerepe a szegregáció (</a:t>
            </a:r>
            <a:r>
              <a:rPr lang="hu-HU" dirty="0" err="1" smtClean="0"/>
              <a:t>marginalizáció</a:t>
            </a:r>
            <a:r>
              <a:rPr lang="hu-HU" dirty="0" smtClean="0"/>
              <a:t>) vizsgálatában</a:t>
            </a:r>
          </a:p>
          <a:p>
            <a:endParaRPr lang="hu-HU" dirty="0"/>
          </a:p>
          <a:p>
            <a:r>
              <a:rPr lang="hu-HU" dirty="0" smtClean="0"/>
              <a:t>Felépítés</a:t>
            </a:r>
          </a:p>
          <a:p>
            <a:pPr lvl="1"/>
            <a:r>
              <a:rPr lang="hu-HU" dirty="0" smtClean="0"/>
              <a:t>RAK „alapvetés”</a:t>
            </a:r>
          </a:p>
          <a:p>
            <a:pPr lvl="1"/>
            <a:r>
              <a:rPr lang="hu-HU" dirty="0" smtClean="0"/>
              <a:t>RAK értékelés a szegregáció kutatása kapcsán egy szegedi esetpélda alapján</a:t>
            </a:r>
          </a:p>
          <a:p>
            <a:pPr lvl="2"/>
            <a:r>
              <a:rPr lang="hu-HU" dirty="0" smtClean="0"/>
              <a:t>Tudományos minőség „konvencionális” megközelítésben</a:t>
            </a:r>
          </a:p>
          <a:p>
            <a:pPr lvl="2"/>
            <a:r>
              <a:rPr lang="hu-HU" dirty="0" smtClean="0"/>
              <a:t>Társadalmi hatásosság – akciók, </a:t>
            </a:r>
            <a:r>
              <a:rPr lang="hu-HU" dirty="0" err="1" smtClean="0"/>
              <a:t>empowerment</a:t>
            </a:r>
            <a:r>
              <a:rPr lang="hu-HU" dirty="0" smtClean="0"/>
              <a:t>, </a:t>
            </a:r>
            <a:r>
              <a:rPr lang="hu-HU" dirty="0" err="1" smtClean="0"/>
              <a:t>agency</a:t>
            </a:r>
            <a:endParaRPr lang="hu-HU" dirty="0" smtClean="0"/>
          </a:p>
          <a:p>
            <a:pPr lvl="2"/>
            <a:endParaRPr lang="hu-HU" dirty="0"/>
          </a:p>
          <a:p>
            <a:pPr lvl="1"/>
            <a:r>
              <a:rPr lang="hu-HU" dirty="0" smtClean="0"/>
              <a:t>A szegregáció „jó elmélete” a RAK megközelítésében</a:t>
            </a:r>
          </a:p>
        </p:txBody>
      </p:sp>
    </p:spTree>
    <p:extLst>
      <p:ext uri="{BB962C8B-B14F-4D97-AF65-F5344CB8AC3E}">
        <p14:creationId xmlns:p14="http://schemas.microsoft.com/office/powerpoint/2010/main" xmlns="" val="387654889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artalom helye 2"/>
          <p:cNvSpPr>
            <a:spLocks noGrp="1"/>
          </p:cNvSpPr>
          <p:nvPr>
            <p:ph idx="1"/>
          </p:nvPr>
        </p:nvSpPr>
        <p:spPr>
          <a:xfrm>
            <a:off x="6528048" y="1340768"/>
            <a:ext cx="4896543" cy="4824536"/>
          </a:xfrm>
        </p:spPr>
        <p:txBody>
          <a:bodyPr>
            <a:normAutofit/>
          </a:bodyPr>
          <a:lstStyle/>
          <a:p>
            <a:pPr marL="0" indent="0">
              <a:buNone/>
              <a:defRPr/>
            </a:pPr>
            <a:r>
              <a:rPr lang="hu-HU" sz="2000" b="1" dirty="0" smtClean="0">
                <a:solidFill>
                  <a:srgbClr val="002060"/>
                </a:solidFill>
                <a:latin typeface="Georgia" panose="02040502050405020303" pitchFamily="18" charset="0"/>
              </a:rPr>
              <a:t>RAK minőségét befolyásoló szempontok/RAK célrendszere (</a:t>
            </a:r>
            <a:r>
              <a:rPr lang="hu-HU" sz="2000" b="1" dirty="0" err="1" smtClean="0">
                <a:solidFill>
                  <a:srgbClr val="002060"/>
                </a:solidFill>
                <a:latin typeface="Georgia" panose="02040502050405020303" pitchFamily="18" charset="0"/>
              </a:rPr>
              <a:t>Bradbury-Huang</a:t>
            </a:r>
            <a:r>
              <a:rPr lang="hu-HU" sz="2000" b="1" dirty="0" smtClean="0">
                <a:solidFill>
                  <a:srgbClr val="002060"/>
                </a:solidFill>
                <a:latin typeface="Georgia" panose="02040502050405020303" pitchFamily="18" charset="0"/>
              </a:rPr>
              <a:t> 2010)</a:t>
            </a:r>
          </a:p>
          <a:p>
            <a:pPr marL="0" indent="0">
              <a:buNone/>
              <a:defRPr/>
            </a:pPr>
            <a:endParaRPr lang="hu-HU" sz="2000" dirty="0">
              <a:solidFill>
                <a:srgbClr val="002060"/>
              </a:solidFill>
              <a:latin typeface="Georgia" panose="02040502050405020303" pitchFamily="18" charset="0"/>
            </a:endParaRPr>
          </a:p>
          <a:p>
            <a:pPr>
              <a:defRPr/>
            </a:pPr>
            <a:r>
              <a:rPr lang="hu-HU" sz="2000" dirty="0" smtClean="0">
                <a:solidFill>
                  <a:srgbClr val="002060"/>
                </a:solidFill>
                <a:latin typeface="Georgia" panose="02040502050405020303" pitchFamily="18" charset="0"/>
              </a:rPr>
              <a:t>Jó minőségű megismerés, megértés (társadalomtudományi értelemben)</a:t>
            </a:r>
            <a:endParaRPr lang="hu-HU" sz="2000" dirty="0">
              <a:solidFill>
                <a:srgbClr val="002060"/>
              </a:solidFill>
              <a:latin typeface="Georgia" panose="02040502050405020303" pitchFamily="18" charset="0"/>
            </a:endParaRPr>
          </a:p>
          <a:p>
            <a:pPr>
              <a:defRPr/>
            </a:pPr>
            <a:endParaRPr lang="hu-HU" sz="2000" b="1" dirty="0">
              <a:solidFill>
                <a:srgbClr val="002060"/>
              </a:solidFill>
              <a:latin typeface="Georgia" panose="02040502050405020303" pitchFamily="18" charset="0"/>
            </a:endParaRPr>
          </a:p>
          <a:p>
            <a:pPr>
              <a:defRPr/>
            </a:pPr>
            <a:r>
              <a:rPr lang="hu-HU" sz="2000" dirty="0" smtClean="0">
                <a:solidFill>
                  <a:srgbClr val="002060"/>
                </a:solidFill>
                <a:latin typeface="Georgia" panose="02040502050405020303" pitchFamily="18" charset="0"/>
              </a:rPr>
              <a:t>Akciók</a:t>
            </a:r>
          </a:p>
          <a:p>
            <a:pPr>
              <a:defRPr/>
            </a:pPr>
            <a:endParaRPr lang="hu-HU" sz="2000" dirty="0">
              <a:solidFill>
                <a:srgbClr val="002060"/>
              </a:solidFill>
              <a:latin typeface="Georgia" panose="02040502050405020303" pitchFamily="18" charset="0"/>
            </a:endParaRPr>
          </a:p>
          <a:p>
            <a:pPr>
              <a:defRPr/>
            </a:pPr>
            <a:endParaRPr lang="hu-HU" sz="2000" dirty="0">
              <a:solidFill>
                <a:srgbClr val="002060"/>
              </a:solidFill>
              <a:latin typeface="Georgia" panose="02040502050405020303" pitchFamily="18" charset="0"/>
            </a:endParaRPr>
          </a:p>
          <a:p>
            <a:pPr>
              <a:defRPr/>
            </a:pPr>
            <a:r>
              <a:rPr lang="hu-HU" sz="2000" dirty="0" smtClean="0">
                <a:solidFill>
                  <a:srgbClr val="002060"/>
                </a:solidFill>
                <a:latin typeface="Georgia" panose="02040502050405020303" pitchFamily="18" charset="0"/>
              </a:rPr>
              <a:t>Képessé tétel (</a:t>
            </a:r>
            <a:r>
              <a:rPr lang="hu-HU" sz="2000" dirty="0" err="1" smtClean="0">
                <a:solidFill>
                  <a:srgbClr val="002060"/>
                </a:solidFill>
                <a:latin typeface="Georgia" panose="02040502050405020303" pitchFamily="18" charset="0"/>
              </a:rPr>
              <a:t>empowerment</a:t>
            </a:r>
            <a:r>
              <a:rPr lang="hu-HU" sz="2000" dirty="0" smtClean="0">
                <a:solidFill>
                  <a:srgbClr val="002060"/>
                </a:solidFill>
                <a:latin typeface="Georgia" panose="02040502050405020303" pitchFamily="18" charset="0"/>
              </a:rPr>
              <a:t>), </a:t>
            </a:r>
            <a:r>
              <a:rPr lang="hu-HU" sz="2000" dirty="0" err="1" smtClean="0">
                <a:solidFill>
                  <a:srgbClr val="002060"/>
                </a:solidFill>
                <a:latin typeface="Georgia" panose="02040502050405020303" pitchFamily="18" charset="0"/>
              </a:rPr>
              <a:t>agency</a:t>
            </a:r>
            <a:endParaRPr lang="hu-HU" sz="2000" b="1" dirty="0" smtClean="0">
              <a:solidFill>
                <a:srgbClr val="002060"/>
              </a:solidFill>
              <a:latin typeface="Georgia" panose="02040502050405020303" pitchFamily="18" charset="0"/>
            </a:endParaRPr>
          </a:p>
          <a:p>
            <a:pPr>
              <a:defRPr/>
            </a:pPr>
            <a:endParaRPr lang="hu-HU" sz="2000" b="1" dirty="0" smtClean="0">
              <a:solidFill>
                <a:srgbClr val="002060"/>
              </a:solidFill>
              <a:latin typeface="Georgia" panose="02040502050405020303" pitchFamily="18" charset="0"/>
            </a:endParaRPr>
          </a:p>
          <a:p>
            <a:pPr>
              <a:defRPr/>
            </a:pPr>
            <a:endParaRPr lang="hu-HU" sz="2000" b="1" dirty="0" smtClean="0">
              <a:solidFill>
                <a:srgbClr val="002060"/>
              </a:solidFill>
              <a:latin typeface="Georgia" panose="02040502050405020303" pitchFamily="18" charset="0"/>
            </a:endParaRPr>
          </a:p>
          <a:p>
            <a:pPr>
              <a:defRPr/>
            </a:pPr>
            <a:endParaRPr lang="hu-HU" sz="2000" b="1" dirty="0">
              <a:solidFill>
                <a:srgbClr val="002060"/>
              </a:solidFill>
              <a:latin typeface="Georgia" panose="02040502050405020303" pitchFamily="18" charset="0"/>
            </a:endParaRPr>
          </a:p>
        </p:txBody>
      </p:sp>
      <p:sp>
        <p:nvSpPr>
          <p:cNvPr id="2" name="Cím 1"/>
          <p:cNvSpPr>
            <a:spLocks noGrp="1"/>
          </p:cNvSpPr>
          <p:nvPr>
            <p:ph type="title"/>
          </p:nvPr>
        </p:nvSpPr>
        <p:spPr>
          <a:xfrm>
            <a:off x="1919535" y="260648"/>
            <a:ext cx="8282555" cy="864096"/>
          </a:xfrm>
        </p:spPr>
        <p:txBody>
          <a:bodyPr>
            <a:normAutofit/>
          </a:bodyPr>
          <a:lstStyle/>
          <a:p>
            <a:r>
              <a:rPr lang="hu-HU" dirty="0" smtClean="0">
                <a:latin typeface="Georgia" panose="02040502050405020303" pitchFamily="18" charset="0"/>
              </a:rPr>
              <a:t>RAK „alapvetés”</a:t>
            </a:r>
            <a:endParaRPr lang="hu-HU" dirty="0">
              <a:latin typeface="Georgia" panose="02040502050405020303" pitchFamily="18" charset="0"/>
            </a:endParaRPr>
          </a:p>
        </p:txBody>
      </p:sp>
      <p:sp>
        <p:nvSpPr>
          <p:cNvPr id="5" name="Tartalom helye 2"/>
          <p:cNvSpPr>
            <a:spLocks noGrp="1"/>
          </p:cNvSpPr>
          <p:nvPr>
            <p:ph idx="1"/>
          </p:nvPr>
        </p:nvSpPr>
        <p:spPr>
          <a:xfrm>
            <a:off x="695400" y="1340768"/>
            <a:ext cx="4896543" cy="4824536"/>
          </a:xfrm>
        </p:spPr>
        <p:txBody>
          <a:bodyPr>
            <a:normAutofit fontScale="85000" lnSpcReduction="20000"/>
          </a:bodyPr>
          <a:lstStyle/>
          <a:p>
            <a:pPr marL="0" indent="0">
              <a:buNone/>
              <a:defRPr/>
            </a:pPr>
            <a:r>
              <a:rPr lang="hu-HU" sz="2000" b="1" dirty="0" smtClean="0">
                <a:solidFill>
                  <a:srgbClr val="002060"/>
                </a:solidFill>
                <a:latin typeface="Georgia" panose="02040502050405020303" pitchFamily="18" charset="0"/>
              </a:rPr>
              <a:t>Részvételi akciókutatás (RAK)</a:t>
            </a:r>
          </a:p>
          <a:p>
            <a:pPr marL="0" indent="0">
              <a:buNone/>
              <a:defRPr/>
            </a:pPr>
            <a:endParaRPr lang="hu-HU" sz="2000" dirty="0">
              <a:solidFill>
                <a:srgbClr val="002060"/>
              </a:solidFill>
              <a:latin typeface="Georgia" panose="02040502050405020303" pitchFamily="18" charset="0"/>
            </a:endParaRPr>
          </a:p>
          <a:p>
            <a:pPr marL="0" indent="0">
              <a:buNone/>
              <a:defRPr/>
            </a:pPr>
            <a:r>
              <a:rPr lang="hu-HU" sz="2000" dirty="0" smtClean="0">
                <a:solidFill>
                  <a:srgbClr val="002060"/>
                </a:solidFill>
                <a:latin typeface="Georgia" panose="02040502050405020303" pitchFamily="18" charset="0"/>
              </a:rPr>
              <a:t>Olyan </a:t>
            </a:r>
            <a:r>
              <a:rPr lang="hu-HU" sz="2000" dirty="0">
                <a:solidFill>
                  <a:srgbClr val="002060"/>
                </a:solidFill>
                <a:latin typeface="Georgia" panose="02040502050405020303" pitchFamily="18" charset="0"/>
              </a:rPr>
              <a:t>társadalomkutatás, ami kifejezetten a társadalmi változások előidézése érdekében folyik (</a:t>
            </a:r>
            <a:r>
              <a:rPr lang="hu-HU" sz="2000" dirty="0" err="1">
                <a:solidFill>
                  <a:srgbClr val="002060"/>
                </a:solidFill>
                <a:latin typeface="Georgia" panose="02040502050405020303" pitchFamily="18" charset="0"/>
              </a:rPr>
              <a:t>Bodorkós</a:t>
            </a:r>
            <a:r>
              <a:rPr lang="hu-HU" sz="2000" dirty="0">
                <a:solidFill>
                  <a:srgbClr val="002060"/>
                </a:solidFill>
                <a:latin typeface="Georgia" panose="02040502050405020303" pitchFamily="18" charset="0"/>
              </a:rPr>
              <a:t> 2010, Pataki et </a:t>
            </a:r>
            <a:r>
              <a:rPr lang="hu-HU" sz="2000" dirty="0" err="1">
                <a:solidFill>
                  <a:srgbClr val="002060"/>
                </a:solidFill>
                <a:latin typeface="Georgia" panose="02040502050405020303" pitchFamily="18" charset="0"/>
              </a:rPr>
              <a:t>al</a:t>
            </a:r>
            <a:r>
              <a:rPr lang="hu-HU" sz="2000" dirty="0">
                <a:solidFill>
                  <a:srgbClr val="002060"/>
                </a:solidFill>
                <a:latin typeface="Georgia" panose="02040502050405020303" pitchFamily="18" charset="0"/>
              </a:rPr>
              <a:t>. 2011)</a:t>
            </a:r>
          </a:p>
          <a:p>
            <a:pPr marL="0" indent="0">
              <a:buNone/>
              <a:defRPr/>
            </a:pPr>
            <a:endParaRPr lang="hu-HU" sz="2000" dirty="0">
              <a:solidFill>
                <a:srgbClr val="002060"/>
              </a:solidFill>
              <a:latin typeface="Georgia" panose="02040502050405020303" pitchFamily="18" charset="0"/>
            </a:endParaRPr>
          </a:p>
          <a:p>
            <a:pPr>
              <a:defRPr/>
            </a:pPr>
            <a:r>
              <a:rPr lang="hu-HU" sz="2000" dirty="0">
                <a:solidFill>
                  <a:srgbClr val="002060"/>
                </a:solidFill>
                <a:latin typeface="Georgia" panose="02040502050405020303" pitchFamily="18" charset="0"/>
              </a:rPr>
              <a:t>A kutatói szerepben részt vevők tudatosan alkalmazzák a </a:t>
            </a:r>
            <a:r>
              <a:rPr lang="hu-HU" sz="2000" b="1" dirty="0">
                <a:solidFill>
                  <a:srgbClr val="002060"/>
                </a:solidFill>
                <a:latin typeface="Georgia" panose="02040502050405020303" pitchFamily="18" charset="0"/>
              </a:rPr>
              <a:t>tudományos megismerés</a:t>
            </a:r>
            <a:r>
              <a:rPr lang="hu-HU" sz="2000" dirty="0">
                <a:solidFill>
                  <a:srgbClr val="002060"/>
                </a:solidFill>
                <a:latin typeface="Georgia" panose="02040502050405020303" pitchFamily="18" charset="0"/>
              </a:rPr>
              <a:t> szabályait, eszközeit</a:t>
            </a:r>
          </a:p>
          <a:p>
            <a:pPr>
              <a:defRPr/>
            </a:pPr>
            <a:endParaRPr lang="hu-HU" sz="2000" b="1" dirty="0">
              <a:solidFill>
                <a:srgbClr val="002060"/>
              </a:solidFill>
              <a:latin typeface="Georgia" panose="02040502050405020303" pitchFamily="18" charset="0"/>
            </a:endParaRPr>
          </a:p>
          <a:p>
            <a:pPr>
              <a:defRPr/>
            </a:pPr>
            <a:r>
              <a:rPr lang="hu-HU" sz="2000" b="1" dirty="0">
                <a:solidFill>
                  <a:srgbClr val="002060"/>
                </a:solidFill>
                <a:latin typeface="Georgia" panose="02040502050405020303" pitchFamily="18" charset="0"/>
              </a:rPr>
              <a:t>Együttműködő</a:t>
            </a:r>
            <a:r>
              <a:rPr lang="hu-HU" sz="2000" dirty="0">
                <a:solidFill>
                  <a:srgbClr val="002060"/>
                </a:solidFill>
                <a:latin typeface="Georgia" panose="02040502050405020303" pitchFamily="18" charset="0"/>
              </a:rPr>
              <a:t> </a:t>
            </a:r>
            <a:r>
              <a:rPr lang="hu-HU" sz="2000" dirty="0">
                <a:solidFill>
                  <a:srgbClr val="002060"/>
                </a:solidFill>
                <a:latin typeface="Georgia" panose="02040502050405020303" pitchFamily="18" charset="0"/>
                <a:sym typeface="Wingdings" pitchFamily="2" charset="2"/>
              </a:rPr>
              <a:t> </a:t>
            </a:r>
            <a:r>
              <a:rPr lang="hu-HU" sz="2000" dirty="0">
                <a:solidFill>
                  <a:srgbClr val="002060"/>
                </a:solidFill>
                <a:latin typeface="Georgia" panose="02040502050405020303" pitchFamily="18" charset="0"/>
              </a:rPr>
              <a:t>kutatók és érintettek folyamatos, rendszeres együttműködésén alapul, a tervezéstől </a:t>
            </a:r>
            <a:r>
              <a:rPr lang="hu-HU" sz="2000" dirty="0" smtClean="0">
                <a:solidFill>
                  <a:srgbClr val="002060"/>
                </a:solidFill>
                <a:latin typeface="Georgia" panose="02040502050405020303" pitchFamily="18" charset="0"/>
              </a:rPr>
              <a:t>(kutatási probléma, kérdések meghatározásától) az </a:t>
            </a:r>
            <a:r>
              <a:rPr lang="hu-HU" sz="2000" dirty="0">
                <a:solidFill>
                  <a:srgbClr val="002060"/>
                </a:solidFill>
                <a:latin typeface="Georgia" panose="02040502050405020303" pitchFamily="18" charset="0"/>
              </a:rPr>
              <a:t>eredmények felhasználásáig</a:t>
            </a:r>
          </a:p>
          <a:p>
            <a:pPr lvl="1">
              <a:defRPr/>
            </a:pPr>
            <a:r>
              <a:rPr lang="hu-HU" sz="1800" dirty="0">
                <a:solidFill>
                  <a:srgbClr val="002060"/>
                </a:solidFill>
                <a:latin typeface="Georgia" panose="02040502050405020303" pitchFamily="18" charset="0"/>
              </a:rPr>
              <a:t>„</a:t>
            </a:r>
            <a:r>
              <a:rPr lang="hu-HU" sz="1800" dirty="0" err="1">
                <a:solidFill>
                  <a:srgbClr val="002060"/>
                </a:solidFill>
                <a:latin typeface="Georgia" panose="02040502050405020303" pitchFamily="18" charset="0"/>
              </a:rPr>
              <a:t>Community-based</a:t>
            </a:r>
            <a:r>
              <a:rPr lang="hu-HU" sz="1800" dirty="0">
                <a:solidFill>
                  <a:srgbClr val="002060"/>
                </a:solidFill>
                <a:latin typeface="Georgia" panose="02040502050405020303" pitchFamily="18" charset="0"/>
              </a:rPr>
              <a:t> </a:t>
            </a:r>
            <a:r>
              <a:rPr lang="hu-HU" sz="1800" dirty="0" err="1">
                <a:solidFill>
                  <a:srgbClr val="002060"/>
                </a:solidFill>
                <a:latin typeface="Georgia" panose="02040502050405020303" pitchFamily="18" charset="0"/>
              </a:rPr>
              <a:t>research</a:t>
            </a:r>
            <a:r>
              <a:rPr lang="hu-HU" sz="1800" dirty="0" smtClean="0">
                <a:solidFill>
                  <a:srgbClr val="002060"/>
                </a:solidFill>
                <a:latin typeface="Georgia" panose="02040502050405020303" pitchFamily="18" charset="0"/>
              </a:rPr>
              <a:t>”</a:t>
            </a:r>
          </a:p>
          <a:p>
            <a:pPr lvl="1">
              <a:defRPr/>
            </a:pPr>
            <a:r>
              <a:rPr lang="hu-HU" sz="1800" dirty="0" smtClean="0">
                <a:solidFill>
                  <a:srgbClr val="002060"/>
                </a:solidFill>
                <a:latin typeface="Georgia" panose="02040502050405020303" pitchFamily="18" charset="0"/>
              </a:rPr>
              <a:t>Egyenlőség, transzparencia, részvétel</a:t>
            </a:r>
            <a:endParaRPr lang="hu-HU" sz="1800" dirty="0">
              <a:solidFill>
                <a:srgbClr val="002060"/>
              </a:solidFill>
              <a:latin typeface="Georgia" panose="02040502050405020303" pitchFamily="18" charset="0"/>
            </a:endParaRPr>
          </a:p>
          <a:p>
            <a:pPr>
              <a:defRPr/>
            </a:pPr>
            <a:endParaRPr lang="hu-HU" sz="2000" dirty="0">
              <a:solidFill>
                <a:srgbClr val="002060"/>
              </a:solidFill>
              <a:latin typeface="Georgia" panose="02040502050405020303" pitchFamily="18" charset="0"/>
            </a:endParaRPr>
          </a:p>
          <a:p>
            <a:pPr>
              <a:defRPr/>
            </a:pPr>
            <a:r>
              <a:rPr lang="hu-HU" sz="2000" dirty="0">
                <a:solidFill>
                  <a:srgbClr val="002060"/>
                </a:solidFill>
                <a:latin typeface="Georgia" panose="02040502050405020303" pitchFamily="18" charset="0"/>
              </a:rPr>
              <a:t>Lényegi eleme </a:t>
            </a:r>
            <a:r>
              <a:rPr lang="hu-HU" sz="2000" dirty="0" smtClean="0">
                <a:solidFill>
                  <a:srgbClr val="002060"/>
                </a:solidFill>
                <a:latin typeface="Georgia" panose="02040502050405020303" pitchFamily="18" charset="0"/>
              </a:rPr>
              <a:t>(fő célja?) </a:t>
            </a:r>
            <a:r>
              <a:rPr lang="hu-HU" sz="2000" dirty="0">
                <a:solidFill>
                  <a:srgbClr val="002060"/>
                </a:solidFill>
                <a:latin typeface="Georgia" panose="02040502050405020303" pitchFamily="18" charset="0"/>
              </a:rPr>
              <a:t>az </a:t>
            </a:r>
            <a:r>
              <a:rPr lang="hu-HU" sz="2000" b="1" dirty="0" smtClean="0">
                <a:solidFill>
                  <a:srgbClr val="002060"/>
                </a:solidFill>
                <a:latin typeface="Georgia" panose="02040502050405020303" pitchFamily="18" charset="0"/>
              </a:rPr>
              <a:t>akció</a:t>
            </a:r>
          </a:p>
          <a:p>
            <a:pPr>
              <a:defRPr/>
            </a:pPr>
            <a:endParaRPr lang="hu-HU" sz="2000" b="1" dirty="0" smtClean="0">
              <a:solidFill>
                <a:srgbClr val="002060"/>
              </a:solidFill>
              <a:latin typeface="Georgia" panose="02040502050405020303" pitchFamily="18" charset="0"/>
            </a:endParaRPr>
          </a:p>
          <a:p>
            <a:pPr>
              <a:defRPr/>
            </a:pPr>
            <a:endParaRPr lang="hu-HU" sz="2000" b="1" dirty="0" smtClean="0">
              <a:solidFill>
                <a:srgbClr val="002060"/>
              </a:solidFill>
              <a:latin typeface="Georgia" panose="02040502050405020303" pitchFamily="18" charset="0"/>
            </a:endParaRPr>
          </a:p>
          <a:p>
            <a:pPr>
              <a:defRPr/>
            </a:pPr>
            <a:endParaRPr lang="hu-HU" sz="2000" b="1" dirty="0">
              <a:solidFill>
                <a:srgbClr val="002060"/>
              </a:solidFill>
              <a:latin typeface="Georgia" panose="02040502050405020303" pitchFamily="18" charset="0"/>
            </a:endParaRPr>
          </a:p>
        </p:txBody>
      </p:sp>
      <p:sp>
        <p:nvSpPr>
          <p:cNvPr id="4" name="Tartalom helye 2"/>
          <p:cNvSpPr>
            <a:spLocks noGrp="1"/>
          </p:cNvSpPr>
          <p:nvPr>
            <p:ph idx="1"/>
          </p:nvPr>
        </p:nvSpPr>
        <p:spPr>
          <a:xfrm>
            <a:off x="6312024" y="1556792"/>
            <a:ext cx="5328592" cy="4608512"/>
          </a:xfrm>
        </p:spPr>
        <p:txBody>
          <a:bodyPr>
            <a:normAutofit/>
          </a:bodyPr>
          <a:lstStyle/>
          <a:p>
            <a:pPr marL="0" indent="0">
              <a:buNone/>
              <a:defRPr/>
            </a:pPr>
            <a:endParaRPr lang="hu-HU" sz="2000" dirty="0">
              <a:solidFill>
                <a:srgbClr val="002060"/>
              </a:solidFill>
              <a:latin typeface="Georgia" panose="02040502050405020303" pitchFamily="18" charset="0"/>
            </a:endParaRPr>
          </a:p>
          <a:p>
            <a:pPr marL="0" indent="0">
              <a:buNone/>
              <a:defRPr/>
            </a:pPr>
            <a:endParaRPr lang="hu-HU" sz="2000" dirty="0" smtClean="0">
              <a:solidFill>
                <a:srgbClr val="002060"/>
              </a:solidFill>
              <a:latin typeface="Georgia" panose="02040502050405020303" pitchFamily="18" charset="0"/>
            </a:endParaRPr>
          </a:p>
          <a:p>
            <a:pPr marL="0" indent="0">
              <a:buNone/>
              <a:defRPr/>
            </a:pPr>
            <a:endParaRPr lang="hu-HU" sz="2000" dirty="0" smtClean="0">
              <a:solidFill>
                <a:srgbClr val="002060"/>
              </a:solidFill>
              <a:latin typeface="Georgia" panose="02040502050405020303" pitchFamily="18" charset="0"/>
            </a:endParaRPr>
          </a:p>
          <a:p>
            <a:pPr marL="0" indent="0">
              <a:buNone/>
              <a:defRPr/>
            </a:pPr>
            <a:endParaRPr lang="hu-HU" sz="2000" dirty="0">
              <a:solidFill>
                <a:srgbClr val="002060"/>
              </a:solidFill>
              <a:latin typeface="Georgia" panose="02040502050405020303" pitchFamily="18" charset="0"/>
            </a:endParaRPr>
          </a:p>
        </p:txBody>
      </p:sp>
      <p:cxnSp>
        <p:nvCxnSpPr>
          <p:cNvPr id="6" name="Egyenes összekötő nyíllal 5"/>
          <p:cNvCxnSpPr>
            <a:endCxn id="4" idx="1"/>
          </p:cNvCxnSpPr>
          <p:nvPr/>
        </p:nvCxnSpPr>
        <p:spPr>
          <a:xfrm>
            <a:off x="5591943" y="3861048"/>
            <a:ext cx="720081" cy="0"/>
          </a:xfrm>
          <a:prstGeom prst="straightConnector1">
            <a:avLst/>
          </a:prstGeom>
          <a:ln w="38100">
            <a:solidFill>
              <a:schemeClr val="accent2">
                <a:lumMod val="60000"/>
                <a:lumOff val="4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8" name="Picture 2" descr="http://postgrowth.org/wp-content/uploads/2013/08/Action-research-image-2.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109529" y="67615"/>
            <a:ext cx="9220929" cy="679038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xmlns="" val="1463215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animEffect transition="in" filter="fade">
                                      <p:cBhvr>
                                        <p:cTn id="7" dur="1000"/>
                                        <p:tgtEl>
                                          <p:spTgt spid="5">
                                            <p:txEl>
                                              <p:pRg st="2" end="2"/>
                                            </p:txEl>
                                          </p:spTgt>
                                        </p:tgtEl>
                                      </p:cBhvr>
                                    </p:animEffect>
                                    <p:anim calcmode="lin" valueType="num">
                                      <p:cBhvr>
                                        <p:cTn id="8"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1000"/>
                                        <p:tgtEl>
                                          <p:spTgt spid="5">
                                            <p:txEl>
                                              <p:pRg st="0" end="0"/>
                                            </p:txEl>
                                          </p:spTgt>
                                        </p:tgtEl>
                                      </p:cBhvr>
                                    </p:animEffect>
                                    <p:anim calcmode="lin" valueType="num">
                                      <p:cBhvr>
                                        <p:cTn id="13"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5">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1000"/>
                                        <p:tgtEl>
                                          <p:spTgt spid="5">
                                            <p:txEl>
                                              <p:pRg st="4" end="4"/>
                                            </p:txEl>
                                          </p:spTgt>
                                        </p:tgtEl>
                                      </p:cBhvr>
                                    </p:animEffect>
                                    <p:anim calcmode="lin" valueType="num">
                                      <p:cBhvr>
                                        <p:cTn id="18" dur="100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5">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1000"/>
                                        <p:tgtEl>
                                          <p:spTgt spid="5">
                                            <p:txEl>
                                              <p:pRg st="6" end="6"/>
                                            </p:txEl>
                                          </p:spTgt>
                                        </p:tgtEl>
                                      </p:cBhvr>
                                    </p:animEffect>
                                    <p:anim calcmode="lin" valueType="num">
                                      <p:cBhvr>
                                        <p:cTn id="23" dur="100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24" dur="1000" fill="hold"/>
                                        <p:tgtEl>
                                          <p:spTgt spid="5">
                                            <p:txEl>
                                              <p:pRg st="6" end="6"/>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5">
                                            <p:txEl>
                                              <p:pRg st="7" end="7"/>
                                            </p:txEl>
                                          </p:spTgt>
                                        </p:tgtEl>
                                        <p:attrNameLst>
                                          <p:attrName>style.visibility</p:attrName>
                                        </p:attrNameLst>
                                      </p:cBhvr>
                                      <p:to>
                                        <p:strVal val="visible"/>
                                      </p:to>
                                    </p:set>
                                    <p:animEffect transition="in" filter="fade">
                                      <p:cBhvr>
                                        <p:cTn id="27" dur="1000"/>
                                        <p:tgtEl>
                                          <p:spTgt spid="5">
                                            <p:txEl>
                                              <p:pRg st="7" end="7"/>
                                            </p:txEl>
                                          </p:spTgt>
                                        </p:tgtEl>
                                      </p:cBhvr>
                                    </p:animEffect>
                                    <p:anim calcmode="lin" valueType="num">
                                      <p:cBhvr>
                                        <p:cTn id="28" dur="100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29" dur="1000" fill="hold"/>
                                        <p:tgtEl>
                                          <p:spTgt spid="5">
                                            <p:txEl>
                                              <p:pRg st="7" end="7"/>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1000"/>
                                        <p:tgtEl>
                                          <p:spTgt spid="5">
                                            <p:txEl>
                                              <p:pRg st="8" end="8"/>
                                            </p:txEl>
                                          </p:spTgt>
                                        </p:tgtEl>
                                      </p:cBhvr>
                                    </p:animEffect>
                                    <p:anim calcmode="lin" valueType="num">
                                      <p:cBhvr>
                                        <p:cTn id="33" dur="100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34" dur="1000" fill="hold"/>
                                        <p:tgtEl>
                                          <p:spTgt spid="5">
                                            <p:txEl>
                                              <p:pRg st="8" end="8"/>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fade">
                                      <p:cBhvr>
                                        <p:cTn id="37" dur="1000"/>
                                        <p:tgtEl>
                                          <p:spTgt spid="5">
                                            <p:txEl>
                                              <p:pRg st="10" end="10"/>
                                            </p:txEl>
                                          </p:spTgt>
                                        </p:tgtEl>
                                      </p:cBhvr>
                                    </p:animEffect>
                                    <p:anim calcmode="lin" valueType="num">
                                      <p:cBhvr>
                                        <p:cTn id="38" dur="1000" fill="hold"/>
                                        <p:tgtEl>
                                          <p:spTgt spid="5">
                                            <p:txEl>
                                              <p:pRg st="10" end="10"/>
                                            </p:txEl>
                                          </p:spTgt>
                                        </p:tgtEl>
                                        <p:attrNameLst>
                                          <p:attrName>ppt_x</p:attrName>
                                        </p:attrNameLst>
                                      </p:cBhvr>
                                      <p:tavLst>
                                        <p:tav tm="0">
                                          <p:val>
                                            <p:strVal val="#ppt_x"/>
                                          </p:val>
                                        </p:tav>
                                        <p:tav tm="100000">
                                          <p:val>
                                            <p:strVal val="#ppt_x"/>
                                          </p:val>
                                        </p:tav>
                                      </p:tavLst>
                                    </p:anim>
                                    <p:anim calcmode="lin" valueType="num">
                                      <p:cBhvr>
                                        <p:cTn id="39" dur="1000" fill="hold"/>
                                        <p:tgtEl>
                                          <p:spTgt spid="5">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nodeType="click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down)">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xit" presetSubtype="1" fill="hold" nodeType="clickEffect">
                                  <p:stCondLst>
                                    <p:cond delay="0"/>
                                  </p:stCondLst>
                                  <p:childTnLst>
                                    <p:animEffect transition="out" filter="wheel(1)">
                                      <p:cBhvr>
                                        <p:cTn id="48" dur="2000"/>
                                        <p:tgtEl>
                                          <p:spTgt spid="8"/>
                                        </p:tgtEl>
                                      </p:cBhvr>
                                    </p:animEffect>
                                    <p:set>
                                      <p:cBhvr>
                                        <p:cTn id="49" dur="1" fill="hold">
                                          <p:stCondLst>
                                            <p:cond delay="1999"/>
                                          </p:stCondLst>
                                        </p:cTn>
                                        <p:tgtEl>
                                          <p:spTgt spid="8"/>
                                        </p:tgtEl>
                                        <p:attrNameLst>
                                          <p:attrName>style.visibility</p:attrName>
                                        </p:attrNameLst>
                                      </p:cBhvr>
                                      <p:to>
                                        <p:strVal val="hidden"/>
                                      </p:to>
                                    </p:set>
                                  </p:childTnLst>
                                </p:cTn>
                              </p:par>
                              <p:par>
                                <p:cTn id="50" presetID="16" presetClass="entr" presetSubtype="21" fill="hold" nodeType="withEffect">
                                  <p:stCondLst>
                                    <p:cond delay="0"/>
                                  </p:stCondLst>
                                  <p:childTnLst>
                                    <p:set>
                                      <p:cBhvr>
                                        <p:cTn id="51" dur="1" fill="hold">
                                          <p:stCondLst>
                                            <p:cond delay="0"/>
                                          </p:stCondLst>
                                        </p:cTn>
                                        <p:tgtEl>
                                          <p:spTgt spid="6"/>
                                        </p:tgtEl>
                                        <p:attrNameLst>
                                          <p:attrName>style.visibility</p:attrName>
                                        </p:attrNameLst>
                                      </p:cBhvr>
                                      <p:to>
                                        <p:strVal val="visible"/>
                                      </p:to>
                                    </p:set>
                                    <p:animEffect transition="in" filter="barn(inVertical)">
                                      <p:cBhvr>
                                        <p:cTn id="52" dur="500"/>
                                        <p:tgtEl>
                                          <p:spTgt spid="6"/>
                                        </p:tgtEl>
                                      </p:cBhvr>
                                    </p:animEffect>
                                  </p:childTnLst>
                                </p:cTn>
                              </p:par>
                              <p:par>
                                <p:cTn id="53" presetID="16" presetClass="entr" presetSubtype="21" fill="hold" grpId="0" nodeType="with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Effect transition="in" filter="barn(inVertical)">
                                      <p:cBhvr>
                                        <p:cTn id="55" dur="500"/>
                                        <p:tgtEl>
                                          <p:spTgt spid="7">
                                            <p:txEl>
                                              <p:pRg st="0" end="0"/>
                                            </p:txEl>
                                          </p:spTgt>
                                        </p:tgtEl>
                                      </p:cBhvr>
                                    </p:animEffect>
                                  </p:childTnLst>
                                </p:cTn>
                              </p:par>
                              <p:par>
                                <p:cTn id="56" presetID="16" presetClass="entr" presetSubtype="21" fill="hold" grpId="0" nodeType="withEffect">
                                  <p:stCondLst>
                                    <p:cond delay="0"/>
                                  </p:stCondLst>
                                  <p:childTnLst>
                                    <p:set>
                                      <p:cBhvr>
                                        <p:cTn id="57" dur="1" fill="hold">
                                          <p:stCondLst>
                                            <p:cond delay="0"/>
                                          </p:stCondLst>
                                        </p:cTn>
                                        <p:tgtEl>
                                          <p:spTgt spid="7">
                                            <p:txEl>
                                              <p:pRg st="2" end="2"/>
                                            </p:txEl>
                                          </p:spTgt>
                                        </p:tgtEl>
                                        <p:attrNameLst>
                                          <p:attrName>style.visibility</p:attrName>
                                        </p:attrNameLst>
                                      </p:cBhvr>
                                      <p:to>
                                        <p:strVal val="visible"/>
                                      </p:to>
                                    </p:set>
                                    <p:animEffect transition="in" filter="barn(inVertical)">
                                      <p:cBhvr>
                                        <p:cTn id="58" dur="500"/>
                                        <p:tgtEl>
                                          <p:spTgt spid="7">
                                            <p:txEl>
                                              <p:pRg st="2" end="2"/>
                                            </p:txEl>
                                          </p:spTgt>
                                        </p:tgtEl>
                                      </p:cBhvr>
                                    </p:animEffect>
                                  </p:childTnLst>
                                </p:cTn>
                              </p:par>
                              <p:par>
                                <p:cTn id="59" presetID="16" presetClass="entr" presetSubtype="21" fill="hold" grpId="0" nodeType="withEffect">
                                  <p:stCondLst>
                                    <p:cond delay="0"/>
                                  </p:stCondLst>
                                  <p:childTnLst>
                                    <p:set>
                                      <p:cBhvr>
                                        <p:cTn id="60" dur="1" fill="hold">
                                          <p:stCondLst>
                                            <p:cond delay="0"/>
                                          </p:stCondLst>
                                        </p:cTn>
                                        <p:tgtEl>
                                          <p:spTgt spid="7">
                                            <p:txEl>
                                              <p:pRg st="4" end="4"/>
                                            </p:txEl>
                                          </p:spTgt>
                                        </p:tgtEl>
                                        <p:attrNameLst>
                                          <p:attrName>style.visibility</p:attrName>
                                        </p:attrNameLst>
                                      </p:cBhvr>
                                      <p:to>
                                        <p:strVal val="visible"/>
                                      </p:to>
                                    </p:set>
                                    <p:animEffect transition="in" filter="barn(inVertical)">
                                      <p:cBhvr>
                                        <p:cTn id="61" dur="500"/>
                                        <p:tgtEl>
                                          <p:spTgt spid="7">
                                            <p:txEl>
                                              <p:pRg st="4" end="4"/>
                                            </p:txEl>
                                          </p:spTgt>
                                        </p:tgtEl>
                                      </p:cBhvr>
                                    </p:animEffect>
                                  </p:childTnLst>
                                </p:cTn>
                              </p:par>
                              <p:par>
                                <p:cTn id="62" presetID="16" presetClass="entr" presetSubtype="21" fill="hold" grpId="0" nodeType="withEffect">
                                  <p:stCondLst>
                                    <p:cond delay="0"/>
                                  </p:stCondLst>
                                  <p:childTnLst>
                                    <p:set>
                                      <p:cBhvr>
                                        <p:cTn id="63" dur="1" fill="hold">
                                          <p:stCondLst>
                                            <p:cond delay="0"/>
                                          </p:stCondLst>
                                        </p:cTn>
                                        <p:tgtEl>
                                          <p:spTgt spid="7">
                                            <p:txEl>
                                              <p:pRg st="7" end="7"/>
                                            </p:txEl>
                                          </p:spTgt>
                                        </p:tgtEl>
                                        <p:attrNameLst>
                                          <p:attrName>style.visibility</p:attrName>
                                        </p:attrNameLst>
                                      </p:cBhvr>
                                      <p:to>
                                        <p:strVal val="visible"/>
                                      </p:to>
                                    </p:set>
                                    <p:animEffect transition="in" filter="barn(inVertical)">
                                      <p:cBhvr>
                                        <p:cTn id="64" dur="500"/>
                                        <p:tgtEl>
                                          <p:spTgt spid="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RAK értékelés a szegregáció kutatása kapcsán egy szegedi esetpélda alapján</a:t>
            </a:r>
          </a:p>
        </p:txBody>
      </p:sp>
      <p:sp>
        <p:nvSpPr>
          <p:cNvPr id="5" name="Ellipszis 4"/>
          <p:cNvSpPr/>
          <p:nvPr/>
        </p:nvSpPr>
        <p:spPr>
          <a:xfrm>
            <a:off x="24687" y="1867703"/>
            <a:ext cx="4896544" cy="4305212"/>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hu-HU" sz="1600" b="1" dirty="0">
                <a:solidFill>
                  <a:srgbClr val="000000"/>
                </a:solidFill>
                <a:latin typeface="Times New Roman" pitchFamily="18" charset="0"/>
                <a:cs typeface="Times New Roman" pitchFamily="18" charset="0"/>
              </a:rPr>
              <a:t>1. Fázis</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A helyi cigányság</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helyzetének megismerése,</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közösen </a:t>
            </a:r>
            <a:r>
              <a:rPr lang="hu-HU" sz="1600" dirty="0" smtClean="0">
                <a:solidFill>
                  <a:srgbClr val="000000"/>
                </a:solidFill>
                <a:latin typeface="Times New Roman" pitchFamily="18" charset="0"/>
                <a:cs typeface="Times New Roman" pitchFamily="18" charset="0"/>
              </a:rPr>
              <a:t>megvalósítandó projektötletek</a:t>
            </a:r>
            <a:endParaRPr lang="hu-HU" sz="1600" dirty="0">
              <a:solidFill>
                <a:srgbClr val="000000"/>
              </a:solidFill>
              <a:latin typeface="Times New Roman" pitchFamily="18" charset="0"/>
              <a:cs typeface="Times New Roman" pitchFamily="18" charset="0"/>
            </a:endParaRP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k</a:t>
            </a:r>
            <a:r>
              <a:rPr lang="hu-HU" sz="1600" dirty="0" smtClean="0">
                <a:solidFill>
                  <a:srgbClr val="000000"/>
                </a:solidFill>
                <a:latin typeface="Times New Roman" pitchFamily="18" charset="0"/>
                <a:cs typeface="Times New Roman" pitchFamily="18" charset="0"/>
              </a:rPr>
              <a:t>idolgozása, megvalósítandó projektötlet</a:t>
            </a:r>
            <a:endParaRPr lang="hu-HU" sz="1600" dirty="0">
              <a:solidFill>
                <a:srgbClr val="000000"/>
              </a:solidFill>
              <a:latin typeface="Times New Roman" pitchFamily="18" charset="0"/>
              <a:cs typeface="Times New Roman" pitchFamily="18" charset="0"/>
            </a:endParaRP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k</a:t>
            </a:r>
            <a:r>
              <a:rPr lang="hu-HU" sz="1600" dirty="0" smtClean="0">
                <a:solidFill>
                  <a:srgbClr val="000000"/>
                </a:solidFill>
                <a:latin typeface="Times New Roman" pitchFamily="18" charset="0"/>
                <a:cs typeface="Times New Roman" pitchFamily="18" charset="0"/>
              </a:rPr>
              <a:t>iválasztása</a:t>
            </a:r>
          </a:p>
          <a:p>
            <a:pPr algn="ctr" defTabSz="914400" fontAlgn="base">
              <a:spcBef>
                <a:spcPct val="0"/>
              </a:spcBef>
              <a:spcAft>
                <a:spcPct val="0"/>
              </a:spcAft>
            </a:pPr>
            <a:endParaRPr lang="hu-HU" sz="1600" dirty="0">
              <a:solidFill>
                <a:srgbClr val="000000"/>
              </a:solidFill>
              <a:latin typeface="Times New Roman" pitchFamily="18" charset="0"/>
              <a:cs typeface="Times New Roman" pitchFamily="18" charset="0"/>
            </a:endParaRPr>
          </a:p>
          <a:p>
            <a:pPr algn="ctr" defTabSz="914400" fontAlgn="base">
              <a:spcBef>
                <a:spcPct val="0"/>
              </a:spcBef>
              <a:spcAft>
                <a:spcPct val="0"/>
              </a:spcAft>
            </a:pPr>
            <a:r>
              <a:rPr lang="hu-HU" sz="1600" b="1" dirty="0">
                <a:solidFill>
                  <a:srgbClr val="000000"/>
                </a:solidFill>
                <a:latin typeface="Times New Roman" pitchFamily="18" charset="0"/>
                <a:cs typeface="Times New Roman" pitchFamily="18" charset="0"/>
              </a:rPr>
              <a:t>Célkitűzés meghatározása</a:t>
            </a:r>
            <a:r>
              <a:rPr lang="hu-HU" sz="1600" dirty="0">
                <a:solidFill>
                  <a:srgbClr val="000000"/>
                </a:solidFill>
                <a:latin typeface="Times New Roman" pitchFamily="18" charset="0"/>
                <a:cs typeface="Times New Roman" pitchFamily="18" charset="0"/>
              </a:rPr>
              <a:t>: A </a:t>
            </a:r>
            <a:r>
              <a:rPr lang="hu-HU" sz="1600" dirty="0" smtClean="0">
                <a:solidFill>
                  <a:srgbClr val="000000"/>
                </a:solidFill>
                <a:latin typeface="Times New Roman" pitchFamily="18" charset="0"/>
                <a:cs typeface="Times New Roman" pitchFamily="18" charset="0"/>
              </a:rPr>
              <a:t>helyi cigányság </a:t>
            </a:r>
            <a:r>
              <a:rPr lang="hu-HU" sz="1600" dirty="0">
                <a:solidFill>
                  <a:srgbClr val="000000"/>
                </a:solidFill>
                <a:latin typeface="Times New Roman" pitchFamily="18" charset="0"/>
                <a:cs typeface="Times New Roman" pitchFamily="18" charset="0"/>
              </a:rPr>
              <a:t>helyzetének, </a:t>
            </a:r>
            <a:r>
              <a:rPr lang="hu-HU" sz="1600" dirty="0" smtClean="0">
                <a:solidFill>
                  <a:srgbClr val="000000"/>
                </a:solidFill>
                <a:latin typeface="Times New Roman" pitchFamily="18" charset="0"/>
                <a:cs typeface="Times New Roman" pitchFamily="18" charset="0"/>
              </a:rPr>
              <a:t>problémáinak megértése</a:t>
            </a:r>
            <a:r>
              <a:rPr lang="hu-HU" sz="1600" dirty="0">
                <a:solidFill>
                  <a:srgbClr val="000000"/>
                </a:solidFill>
                <a:latin typeface="Times New Roman" pitchFamily="18" charset="0"/>
                <a:cs typeface="Times New Roman" pitchFamily="18" charset="0"/>
              </a:rPr>
              <a:t>, „kitörési lehetőségek” közös azonosítása</a:t>
            </a:r>
          </a:p>
          <a:p>
            <a:pPr algn="ctr" defTabSz="914400" fontAlgn="base">
              <a:spcBef>
                <a:spcPct val="0"/>
              </a:spcBef>
              <a:spcAft>
                <a:spcPct val="0"/>
              </a:spcAft>
            </a:pPr>
            <a:endParaRPr lang="hu-HU" sz="1600" dirty="0">
              <a:solidFill>
                <a:srgbClr val="000000"/>
              </a:solidFill>
              <a:latin typeface="Times New Roman" pitchFamily="18" charset="0"/>
              <a:cs typeface="Times New Roman" pitchFamily="18" charset="0"/>
            </a:endParaRPr>
          </a:p>
          <a:p>
            <a:pPr algn="ctr" defTabSz="914400" fontAlgn="base">
              <a:spcBef>
                <a:spcPct val="0"/>
              </a:spcBef>
              <a:spcAft>
                <a:spcPct val="0"/>
              </a:spcAft>
            </a:pPr>
            <a:r>
              <a:rPr lang="hu-HU" sz="1600" b="1" dirty="0" smtClean="0">
                <a:solidFill>
                  <a:srgbClr val="000000"/>
                </a:solidFill>
                <a:latin typeface="Times New Roman" pitchFamily="18" charset="0"/>
                <a:cs typeface="Times New Roman" pitchFamily="18" charset="0"/>
              </a:rPr>
              <a:t>Akció </a:t>
            </a:r>
            <a:r>
              <a:rPr lang="hu-HU" sz="1600" b="1" dirty="0">
                <a:solidFill>
                  <a:srgbClr val="000000"/>
                </a:solidFill>
                <a:latin typeface="Times New Roman" pitchFamily="18" charset="0"/>
                <a:cs typeface="Times New Roman" pitchFamily="18" charset="0"/>
              </a:rPr>
              <a:t>(kutatás):</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(1) Szakirodalom feldolgozása</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(2) Egyéni mélyinterjúk, csoportos </a:t>
            </a:r>
            <a:r>
              <a:rPr lang="hu-HU" sz="1600" dirty="0" smtClean="0">
                <a:solidFill>
                  <a:srgbClr val="000000"/>
                </a:solidFill>
                <a:latin typeface="Times New Roman" pitchFamily="18" charset="0"/>
                <a:cs typeface="Times New Roman" pitchFamily="18" charset="0"/>
              </a:rPr>
              <a:t>beszélgetések</a:t>
            </a:r>
          </a:p>
        </p:txBody>
      </p:sp>
      <p:sp>
        <p:nvSpPr>
          <p:cNvPr id="6" name="Ellipszis 5"/>
          <p:cNvSpPr/>
          <p:nvPr/>
        </p:nvSpPr>
        <p:spPr>
          <a:xfrm>
            <a:off x="1691680" y="1052736"/>
            <a:ext cx="5544616" cy="486916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hu-HU" sz="1600" b="1" dirty="0">
                <a:solidFill>
                  <a:srgbClr val="000000"/>
                </a:solidFill>
                <a:latin typeface="Times New Roman" pitchFamily="18" charset="0"/>
                <a:cs typeface="Times New Roman" pitchFamily="18" charset="0"/>
              </a:rPr>
              <a:t>2. Fázis</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Kapcsolatfelvétel a</a:t>
            </a:r>
          </a:p>
          <a:p>
            <a:pPr algn="ctr" defTabSz="914400" fontAlgn="base">
              <a:spcBef>
                <a:spcPct val="0"/>
              </a:spcBef>
              <a:spcAft>
                <a:spcPct val="0"/>
              </a:spcAft>
            </a:pPr>
            <a:r>
              <a:rPr lang="hu-HU" sz="1600" dirty="0" err="1">
                <a:solidFill>
                  <a:srgbClr val="000000"/>
                </a:solidFill>
                <a:latin typeface="Times New Roman" pitchFamily="18" charset="0"/>
                <a:cs typeface="Times New Roman" pitchFamily="18" charset="0"/>
              </a:rPr>
              <a:t>szegregátumban</a:t>
            </a:r>
            <a:r>
              <a:rPr lang="hu-HU" sz="1600" dirty="0">
                <a:solidFill>
                  <a:srgbClr val="000000"/>
                </a:solidFill>
                <a:latin typeface="Times New Roman" pitchFamily="18" charset="0"/>
                <a:cs typeface="Times New Roman" pitchFamily="18" charset="0"/>
              </a:rPr>
              <a:t> élőkkel,</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lépések a </a:t>
            </a:r>
            <a:r>
              <a:rPr lang="hu-HU" sz="1600" dirty="0" smtClean="0">
                <a:solidFill>
                  <a:srgbClr val="000000"/>
                </a:solidFill>
                <a:latin typeface="Times New Roman" pitchFamily="18" charset="0"/>
                <a:cs typeface="Times New Roman" pitchFamily="18" charset="0"/>
              </a:rPr>
              <a:t>tanoda megvalósításának </a:t>
            </a:r>
            <a:r>
              <a:rPr lang="hu-HU" sz="1600" dirty="0">
                <a:solidFill>
                  <a:srgbClr val="000000"/>
                </a:solidFill>
                <a:latin typeface="Times New Roman" pitchFamily="18" charset="0"/>
                <a:cs typeface="Times New Roman" pitchFamily="18" charset="0"/>
              </a:rPr>
              <a:t>irányába</a:t>
            </a:r>
          </a:p>
          <a:p>
            <a:pPr algn="ctr" defTabSz="914400" fontAlgn="base">
              <a:spcBef>
                <a:spcPct val="0"/>
              </a:spcBef>
              <a:spcAft>
                <a:spcPct val="0"/>
              </a:spcAft>
            </a:pPr>
            <a:endParaRPr lang="hu-HU" sz="1600" dirty="0">
              <a:solidFill>
                <a:srgbClr val="000000"/>
              </a:solidFill>
              <a:latin typeface="Times New Roman" pitchFamily="18" charset="0"/>
              <a:cs typeface="Times New Roman" pitchFamily="18" charset="0"/>
            </a:endParaRPr>
          </a:p>
          <a:p>
            <a:pPr algn="ctr" defTabSz="914400" fontAlgn="base">
              <a:spcBef>
                <a:spcPct val="0"/>
              </a:spcBef>
              <a:spcAft>
                <a:spcPct val="0"/>
              </a:spcAft>
            </a:pPr>
            <a:r>
              <a:rPr lang="hu-HU" sz="1600" b="1" dirty="0">
                <a:solidFill>
                  <a:srgbClr val="000000"/>
                </a:solidFill>
                <a:latin typeface="Times New Roman" pitchFamily="18" charset="0"/>
                <a:cs typeface="Times New Roman" pitchFamily="18" charset="0"/>
              </a:rPr>
              <a:t>Reflexió/tervezés:</a:t>
            </a:r>
            <a:r>
              <a:rPr lang="hu-HU" sz="1600" dirty="0">
                <a:solidFill>
                  <a:srgbClr val="000000"/>
                </a:solidFill>
                <a:latin typeface="Times New Roman" pitchFamily="18" charset="0"/>
                <a:cs typeface="Times New Roman" pitchFamily="18" charset="0"/>
              </a:rPr>
              <a:t> Hogyan tovább a kiválasztott projekt (tanoda) kapcsán?</a:t>
            </a:r>
          </a:p>
          <a:p>
            <a:pPr algn="ctr" defTabSz="914400" fontAlgn="base">
              <a:spcBef>
                <a:spcPct val="0"/>
              </a:spcBef>
              <a:spcAft>
                <a:spcPct val="0"/>
              </a:spcAft>
            </a:pPr>
            <a:endParaRPr lang="hu-HU" sz="1600" dirty="0">
              <a:solidFill>
                <a:srgbClr val="000000"/>
              </a:solidFill>
              <a:latin typeface="Times New Roman" pitchFamily="18" charset="0"/>
              <a:cs typeface="Times New Roman" pitchFamily="18" charset="0"/>
            </a:endParaRPr>
          </a:p>
          <a:p>
            <a:pPr algn="ctr" defTabSz="914400" fontAlgn="base">
              <a:spcBef>
                <a:spcPct val="0"/>
              </a:spcBef>
              <a:spcAft>
                <a:spcPct val="0"/>
              </a:spcAft>
            </a:pPr>
            <a:r>
              <a:rPr lang="hu-HU" sz="1600" b="1" dirty="0" smtClean="0">
                <a:solidFill>
                  <a:srgbClr val="000000"/>
                </a:solidFill>
                <a:latin typeface="Times New Roman" pitchFamily="18" charset="0"/>
                <a:cs typeface="Times New Roman" pitchFamily="18" charset="0"/>
              </a:rPr>
              <a:t>Akció </a:t>
            </a:r>
            <a:r>
              <a:rPr lang="hu-HU" sz="1600" b="1" dirty="0">
                <a:solidFill>
                  <a:srgbClr val="000000"/>
                </a:solidFill>
                <a:latin typeface="Times New Roman" pitchFamily="18" charset="0"/>
                <a:cs typeface="Times New Roman" pitchFamily="18" charset="0"/>
              </a:rPr>
              <a:t>(kutatás):</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(1) Szakirodalom feldolgozása</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(2) Egyéni mélyinterjúk, csoportos </a:t>
            </a:r>
            <a:r>
              <a:rPr lang="hu-HU" sz="1600" dirty="0" smtClean="0">
                <a:solidFill>
                  <a:srgbClr val="000000"/>
                </a:solidFill>
                <a:latin typeface="Times New Roman" pitchFamily="18" charset="0"/>
                <a:cs typeface="Times New Roman" pitchFamily="18" charset="0"/>
              </a:rPr>
              <a:t>beszélgetések</a:t>
            </a:r>
          </a:p>
          <a:p>
            <a:pPr algn="ctr" defTabSz="914400" fontAlgn="base">
              <a:spcBef>
                <a:spcPct val="0"/>
              </a:spcBef>
              <a:spcAft>
                <a:spcPct val="0"/>
              </a:spcAft>
            </a:pPr>
            <a:endParaRPr lang="hu-HU" sz="1600" dirty="0">
              <a:solidFill>
                <a:srgbClr val="000000"/>
              </a:solidFill>
              <a:latin typeface="Times New Roman" pitchFamily="18" charset="0"/>
              <a:cs typeface="Times New Roman" pitchFamily="18" charset="0"/>
            </a:endParaRPr>
          </a:p>
          <a:p>
            <a:pPr algn="ctr" defTabSz="914400" fontAlgn="base">
              <a:spcBef>
                <a:spcPct val="0"/>
              </a:spcBef>
              <a:spcAft>
                <a:spcPct val="0"/>
              </a:spcAft>
            </a:pPr>
            <a:r>
              <a:rPr lang="hu-HU" sz="1600" b="1" dirty="0">
                <a:solidFill>
                  <a:srgbClr val="000000"/>
                </a:solidFill>
                <a:latin typeface="Times New Roman" pitchFamily="18" charset="0"/>
                <a:cs typeface="Times New Roman" pitchFamily="18" charset="0"/>
              </a:rPr>
              <a:t>Akció:</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(1) Csoportos beszélgetések</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(2) Folyamatok </a:t>
            </a:r>
            <a:r>
              <a:rPr lang="hu-HU" sz="1600" dirty="0" err="1">
                <a:solidFill>
                  <a:srgbClr val="000000"/>
                </a:solidFill>
                <a:latin typeface="Times New Roman" pitchFamily="18" charset="0"/>
                <a:cs typeface="Times New Roman" pitchFamily="18" charset="0"/>
              </a:rPr>
              <a:t>facilitálása</a:t>
            </a:r>
            <a:r>
              <a:rPr lang="hu-HU" sz="1600" dirty="0">
                <a:solidFill>
                  <a:srgbClr val="000000"/>
                </a:solidFill>
                <a:latin typeface="Times New Roman" pitchFamily="18" charset="0"/>
                <a:cs typeface="Times New Roman" pitchFamily="18" charset="0"/>
              </a:rPr>
              <a:t> (egy helyi kooperatív pedagógus és a helyi Roma vezetők közt</a:t>
            </a:r>
            <a:r>
              <a:rPr lang="hu-HU" sz="1600" dirty="0" smtClean="0">
                <a:solidFill>
                  <a:srgbClr val="000000"/>
                </a:solidFill>
                <a:latin typeface="Times New Roman" pitchFamily="18" charset="0"/>
                <a:cs typeface="Times New Roman" pitchFamily="18" charset="0"/>
              </a:rPr>
              <a:t>)</a:t>
            </a:r>
            <a:endParaRPr lang="hu-HU" sz="1600" dirty="0">
              <a:solidFill>
                <a:srgbClr val="000000"/>
              </a:solidFill>
              <a:latin typeface="Times New Roman" pitchFamily="18" charset="0"/>
              <a:cs typeface="Times New Roman" pitchFamily="18" charset="0"/>
            </a:endParaRPr>
          </a:p>
        </p:txBody>
      </p:sp>
      <p:sp>
        <p:nvSpPr>
          <p:cNvPr id="8" name="Ellipszis 7"/>
          <p:cNvSpPr/>
          <p:nvPr/>
        </p:nvSpPr>
        <p:spPr>
          <a:xfrm>
            <a:off x="3431704" y="188397"/>
            <a:ext cx="9144000" cy="5949280"/>
          </a:xfrm>
          <a:prstGeom prst="ellipse">
            <a:avLst/>
          </a:prstGeom>
          <a:noFill/>
          <a:ln>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fontAlgn="base">
              <a:spcBef>
                <a:spcPct val="0"/>
              </a:spcBef>
              <a:spcAft>
                <a:spcPct val="0"/>
              </a:spcAft>
            </a:pPr>
            <a:r>
              <a:rPr lang="hu-HU" sz="1600" b="1" dirty="0">
                <a:solidFill>
                  <a:srgbClr val="000000"/>
                </a:solidFill>
                <a:latin typeface="Times New Roman" pitchFamily="18" charset="0"/>
                <a:cs typeface="Times New Roman" pitchFamily="18" charset="0"/>
              </a:rPr>
              <a:t>3. Fázis</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Többféle </a:t>
            </a:r>
            <a:r>
              <a:rPr lang="hu-HU" sz="1600" b="1" dirty="0">
                <a:solidFill>
                  <a:srgbClr val="000000"/>
                </a:solidFill>
                <a:latin typeface="Times New Roman" pitchFamily="18" charset="0"/>
                <a:cs typeface="Times New Roman" pitchFamily="18" charset="0"/>
              </a:rPr>
              <a:t>párhuzamosan zajló </a:t>
            </a:r>
            <a:r>
              <a:rPr lang="hu-HU" sz="1600" dirty="0">
                <a:solidFill>
                  <a:srgbClr val="000000"/>
                </a:solidFill>
                <a:latin typeface="Times New Roman" pitchFamily="18" charset="0"/>
                <a:cs typeface="Times New Roman" pitchFamily="18" charset="0"/>
              </a:rPr>
              <a:t>tevékenység,</a:t>
            </a:r>
          </a:p>
          <a:p>
            <a:pPr algn="ctr" defTabSz="914400" fontAlgn="base">
              <a:spcBef>
                <a:spcPct val="0"/>
              </a:spcBef>
              <a:spcAft>
                <a:spcPct val="0"/>
              </a:spcAft>
            </a:pPr>
            <a:r>
              <a:rPr lang="hu-HU" sz="1600" b="1" dirty="0">
                <a:solidFill>
                  <a:srgbClr val="000000"/>
                </a:solidFill>
                <a:latin typeface="Times New Roman" pitchFamily="18" charset="0"/>
                <a:cs typeface="Times New Roman" pitchFamily="18" charset="0"/>
              </a:rPr>
              <a:t>folyamatos</a:t>
            </a:r>
            <a:r>
              <a:rPr lang="hu-HU" sz="1600" dirty="0">
                <a:solidFill>
                  <a:srgbClr val="000000"/>
                </a:solidFill>
                <a:latin typeface="Times New Roman" pitchFamily="18" charset="0"/>
                <a:cs typeface="Times New Roman" pitchFamily="18" charset="0"/>
              </a:rPr>
              <a:t> partneri kutató-civil együttműködés</a:t>
            </a:r>
          </a:p>
          <a:p>
            <a:pPr algn="ctr" defTabSz="914400" fontAlgn="base">
              <a:spcBef>
                <a:spcPct val="0"/>
              </a:spcBef>
              <a:spcAft>
                <a:spcPct val="0"/>
              </a:spcAft>
            </a:pPr>
            <a:endParaRPr lang="hu-HU" sz="1600" dirty="0">
              <a:solidFill>
                <a:srgbClr val="000000"/>
              </a:solidFill>
              <a:latin typeface="Times New Roman" pitchFamily="18" charset="0"/>
              <a:cs typeface="Times New Roman" pitchFamily="18" charset="0"/>
            </a:endParaRPr>
          </a:p>
          <a:p>
            <a:pPr algn="ctr" defTabSz="914400" fontAlgn="base">
              <a:spcBef>
                <a:spcPct val="0"/>
              </a:spcBef>
              <a:spcAft>
                <a:spcPct val="0"/>
              </a:spcAft>
            </a:pPr>
            <a:r>
              <a:rPr lang="hu-HU" sz="1600" b="1" dirty="0">
                <a:solidFill>
                  <a:srgbClr val="000000"/>
                </a:solidFill>
                <a:latin typeface="Times New Roman" pitchFamily="18" charset="0"/>
                <a:cs typeface="Times New Roman" pitchFamily="18" charset="0"/>
              </a:rPr>
              <a:t>Reflexió</a:t>
            </a:r>
          </a:p>
          <a:p>
            <a:pPr algn="ctr" defTabSz="914400" fontAlgn="base">
              <a:spcBef>
                <a:spcPct val="0"/>
              </a:spcBef>
              <a:spcAft>
                <a:spcPct val="0"/>
              </a:spcAft>
            </a:pPr>
            <a:r>
              <a:rPr lang="hu-HU" sz="1600" dirty="0">
                <a:solidFill>
                  <a:srgbClr val="000000"/>
                </a:solidFill>
                <a:latin typeface="Times New Roman" pitchFamily="18" charset="0"/>
                <a:cs typeface="Times New Roman" pitchFamily="18" charset="0"/>
              </a:rPr>
              <a:t>(1) Milyen, a helyi Roma közösség számára </a:t>
            </a:r>
            <a:r>
              <a:rPr lang="hu-HU" sz="1600" dirty="0" smtClean="0">
                <a:solidFill>
                  <a:srgbClr val="000000"/>
                </a:solidFill>
                <a:latin typeface="Times New Roman" pitchFamily="18" charset="0"/>
                <a:cs typeface="Times New Roman" pitchFamily="18" charset="0"/>
              </a:rPr>
              <a:t>releváns problémákat észleltünk az </a:t>
            </a:r>
            <a:r>
              <a:rPr lang="hu-HU" sz="1600" dirty="0">
                <a:solidFill>
                  <a:srgbClr val="000000"/>
                </a:solidFill>
                <a:latin typeface="Times New Roman" pitchFamily="18" charset="0"/>
                <a:cs typeface="Times New Roman" pitchFamily="18" charset="0"/>
              </a:rPr>
              <a:t>eddigi RAK fázisok alatt?</a:t>
            </a:r>
          </a:p>
          <a:p>
            <a:pPr algn="ctr" defTabSz="914400" fontAlgn="base">
              <a:spcBef>
                <a:spcPct val="0"/>
              </a:spcBef>
              <a:spcAft>
                <a:spcPct val="0"/>
              </a:spcAft>
            </a:pPr>
            <a:r>
              <a:rPr lang="hu-HU" sz="1600" dirty="0" smtClean="0">
                <a:solidFill>
                  <a:srgbClr val="000000"/>
                </a:solidFill>
                <a:latin typeface="Times New Roman" pitchFamily="18" charset="0"/>
                <a:cs typeface="Times New Roman" pitchFamily="18" charset="0"/>
              </a:rPr>
              <a:t>(2) Milyen </a:t>
            </a:r>
            <a:r>
              <a:rPr lang="hu-HU" sz="1600" dirty="0">
                <a:solidFill>
                  <a:srgbClr val="000000"/>
                </a:solidFill>
                <a:latin typeface="Times New Roman" pitchFamily="18" charset="0"/>
                <a:cs typeface="Times New Roman" pitchFamily="18" charset="0"/>
              </a:rPr>
              <a:t>egyéb együttműködési lehetőségek vannak </a:t>
            </a:r>
            <a:r>
              <a:rPr lang="hu-HU" sz="1600" dirty="0" smtClean="0">
                <a:solidFill>
                  <a:srgbClr val="000000"/>
                </a:solidFill>
                <a:latin typeface="Times New Roman" pitchFamily="18" charset="0"/>
                <a:cs typeface="Times New Roman" pitchFamily="18" charset="0"/>
              </a:rPr>
              <a:t>még a </a:t>
            </a:r>
            <a:r>
              <a:rPr lang="hu-HU" sz="1600" dirty="0">
                <a:solidFill>
                  <a:srgbClr val="000000"/>
                </a:solidFill>
                <a:latin typeface="Times New Roman" pitchFamily="18" charset="0"/>
                <a:cs typeface="Times New Roman" pitchFamily="18" charset="0"/>
              </a:rPr>
              <a:t>helyi </a:t>
            </a:r>
            <a:r>
              <a:rPr lang="hu-HU" sz="1600" dirty="0" smtClean="0">
                <a:solidFill>
                  <a:srgbClr val="000000"/>
                </a:solidFill>
                <a:latin typeface="Times New Roman" pitchFamily="18" charset="0"/>
                <a:cs typeface="Times New Roman" pitchFamily="18" charset="0"/>
              </a:rPr>
              <a:t>integráció, </a:t>
            </a:r>
            <a:r>
              <a:rPr lang="hu-HU" sz="1600" dirty="0" err="1" smtClean="0">
                <a:solidFill>
                  <a:srgbClr val="000000"/>
                </a:solidFill>
                <a:latin typeface="Times New Roman" pitchFamily="18" charset="0"/>
                <a:cs typeface="Times New Roman" pitchFamily="18" charset="0"/>
              </a:rPr>
              <a:t>antiszegregáció</a:t>
            </a:r>
            <a:r>
              <a:rPr lang="hu-HU" sz="1600" dirty="0" smtClean="0">
                <a:solidFill>
                  <a:srgbClr val="000000"/>
                </a:solidFill>
                <a:latin typeface="Times New Roman" pitchFamily="18" charset="0"/>
                <a:cs typeface="Times New Roman" pitchFamily="18" charset="0"/>
              </a:rPr>
              <a:t> </a:t>
            </a:r>
            <a:r>
              <a:rPr lang="hu-HU" sz="1600" dirty="0">
                <a:solidFill>
                  <a:srgbClr val="000000"/>
                </a:solidFill>
                <a:latin typeface="Times New Roman" pitchFamily="18" charset="0"/>
                <a:cs typeface="Times New Roman" pitchFamily="18" charset="0"/>
              </a:rPr>
              <a:t>kapcsán?</a:t>
            </a:r>
          </a:p>
          <a:p>
            <a:pPr algn="ctr" defTabSz="914400" fontAlgn="base">
              <a:spcBef>
                <a:spcPct val="0"/>
              </a:spcBef>
              <a:spcAft>
                <a:spcPct val="0"/>
              </a:spcAft>
            </a:pPr>
            <a:endParaRPr lang="hu-HU" sz="1600" dirty="0">
              <a:solidFill>
                <a:srgbClr val="000000"/>
              </a:solidFill>
              <a:latin typeface="Times New Roman" pitchFamily="18" charset="0"/>
              <a:cs typeface="Times New Roman" pitchFamily="18" charset="0"/>
            </a:endParaRPr>
          </a:p>
          <a:p>
            <a:pPr algn="ctr" defTabSz="914400" fontAlgn="base">
              <a:spcBef>
                <a:spcPct val="0"/>
              </a:spcBef>
              <a:spcAft>
                <a:spcPct val="0"/>
              </a:spcAft>
              <a:defRPr/>
            </a:pPr>
            <a:r>
              <a:rPr lang="hu-HU" sz="1600" b="1" dirty="0" smtClean="0">
                <a:solidFill>
                  <a:prstClr val="black"/>
                </a:solidFill>
                <a:latin typeface="Times New Roman" pitchFamily="18" charset="0"/>
                <a:cs typeface="Times New Roman" pitchFamily="18" charset="0"/>
              </a:rPr>
              <a:t>Akciók (és kutatás)</a:t>
            </a:r>
            <a:endParaRPr lang="hu-HU" sz="1600" b="1" dirty="0">
              <a:solidFill>
                <a:prstClr val="black"/>
              </a:solidFill>
              <a:latin typeface="Times New Roman" pitchFamily="18" charset="0"/>
              <a:cs typeface="Times New Roman" pitchFamily="18" charset="0"/>
            </a:endParaRPr>
          </a:p>
          <a:p>
            <a:pPr marL="228600" indent="-228600" defTabSz="914400" fontAlgn="base">
              <a:spcBef>
                <a:spcPct val="0"/>
              </a:spcBef>
              <a:spcAft>
                <a:spcPct val="0"/>
              </a:spcAft>
              <a:buFontTx/>
              <a:buAutoNum type="arabicPeriod"/>
              <a:defRPr/>
            </a:pPr>
            <a:r>
              <a:rPr lang="hu-HU" sz="1600" dirty="0" smtClean="0">
                <a:solidFill>
                  <a:prstClr val="black"/>
                </a:solidFill>
                <a:latin typeface="Times New Roman" pitchFamily="18" charset="0"/>
                <a:cs typeface="Times New Roman" pitchFamily="18" charset="0"/>
              </a:rPr>
              <a:t>Folyamatos </a:t>
            </a:r>
            <a:r>
              <a:rPr lang="hu-HU" sz="1600" dirty="0">
                <a:solidFill>
                  <a:prstClr val="black"/>
                </a:solidFill>
                <a:latin typeface="Times New Roman" pitchFamily="18" charset="0"/>
                <a:cs typeface="Times New Roman" pitchFamily="18" charset="0"/>
              </a:rPr>
              <a:t>megfigyelés</a:t>
            </a:r>
          </a:p>
          <a:p>
            <a:pPr marL="228600" indent="-228600" defTabSz="914400" fontAlgn="base">
              <a:spcBef>
                <a:spcPct val="0"/>
              </a:spcBef>
              <a:spcAft>
                <a:spcPct val="0"/>
              </a:spcAft>
              <a:buFontTx/>
              <a:buAutoNum type="arabicPeriod"/>
              <a:defRPr/>
            </a:pPr>
            <a:r>
              <a:rPr lang="hu-HU" sz="1600" dirty="0" smtClean="0">
                <a:solidFill>
                  <a:prstClr val="black"/>
                </a:solidFill>
                <a:latin typeface="Times New Roman" pitchFamily="18" charset="0"/>
                <a:cs typeface="Times New Roman" pitchFamily="18" charset="0"/>
              </a:rPr>
              <a:t>Együttműködés </a:t>
            </a:r>
            <a:r>
              <a:rPr lang="hu-HU" sz="1600" dirty="0">
                <a:solidFill>
                  <a:prstClr val="black"/>
                </a:solidFill>
                <a:latin typeface="Times New Roman" pitchFamily="18" charset="0"/>
                <a:cs typeface="Times New Roman" pitchFamily="18" charset="0"/>
              </a:rPr>
              <a:t>önkormányzati ügyekben </a:t>
            </a:r>
            <a:r>
              <a:rPr lang="hu-HU" sz="1600" dirty="0">
                <a:solidFill>
                  <a:prstClr val="black"/>
                </a:solidFill>
                <a:latin typeface="Times New Roman" pitchFamily="18" charset="0"/>
                <a:cs typeface="Times New Roman" pitchFamily="18" charset="0"/>
                <a:sym typeface="Wingdings" pitchFamily="2" charset="2"/>
              </a:rPr>
              <a:t> pl. helyi </a:t>
            </a:r>
            <a:r>
              <a:rPr lang="hu-HU" sz="1600" dirty="0" err="1">
                <a:solidFill>
                  <a:prstClr val="black"/>
                </a:solidFill>
                <a:latin typeface="Times New Roman" pitchFamily="18" charset="0"/>
                <a:cs typeface="Times New Roman" pitchFamily="18" charset="0"/>
                <a:sym typeface="Wingdings" pitchFamily="2" charset="2"/>
              </a:rPr>
              <a:t>antiszegregációs</a:t>
            </a:r>
            <a:r>
              <a:rPr lang="hu-HU" sz="1600" dirty="0">
                <a:solidFill>
                  <a:prstClr val="black"/>
                </a:solidFill>
                <a:latin typeface="Times New Roman" pitchFamily="18" charset="0"/>
                <a:cs typeface="Times New Roman" pitchFamily="18" charset="0"/>
                <a:sym typeface="Wingdings" pitchFamily="2" charset="2"/>
              </a:rPr>
              <a:t> terv felülvizsgálata és ennek segítése RAK segítségével, </a:t>
            </a:r>
            <a:r>
              <a:rPr lang="hu-HU" sz="1600" dirty="0" err="1">
                <a:solidFill>
                  <a:prstClr val="black"/>
                </a:solidFill>
                <a:latin typeface="Times New Roman" pitchFamily="18" charset="0"/>
                <a:cs typeface="Times New Roman" pitchFamily="18" charset="0"/>
                <a:sym typeface="Wingdings" pitchFamily="2" charset="2"/>
              </a:rPr>
              <a:t>photovoice</a:t>
            </a:r>
            <a:r>
              <a:rPr lang="hu-HU" sz="1600" dirty="0">
                <a:solidFill>
                  <a:prstClr val="black"/>
                </a:solidFill>
                <a:latin typeface="Times New Roman" pitchFamily="18" charset="0"/>
                <a:cs typeface="Times New Roman" pitchFamily="18" charset="0"/>
                <a:sym typeface="Wingdings" pitchFamily="2" charset="2"/>
              </a:rPr>
              <a:t> (kép-hang) </a:t>
            </a:r>
            <a:r>
              <a:rPr lang="hu-HU" sz="1600" dirty="0" smtClean="0">
                <a:solidFill>
                  <a:prstClr val="black"/>
                </a:solidFill>
                <a:latin typeface="Times New Roman" pitchFamily="18" charset="0"/>
                <a:cs typeface="Times New Roman" pitchFamily="18" charset="0"/>
                <a:sym typeface="Wingdings" pitchFamily="2" charset="2"/>
              </a:rPr>
              <a:t>módszerrel; telepfelszámolás</a:t>
            </a:r>
            <a:endParaRPr lang="hu-HU" sz="1600" dirty="0">
              <a:solidFill>
                <a:prstClr val="black"/>
              </a:solidFill>
              <a:latin typeface="Times New Roman" pitchFamily="18" charset="0"/>
              <a:cs typeface="Times New Roman" pitchFamily="18" charset="0"/>
              <a:sym typeface="Wingdings" pitchFamily="2" charset="2"/>
            </a:endParaRPr>
          </a:p>
          <a:p>
            <a:pPr marL="228600" indent="-228600" defTabSz="914400" fontAlgn="base">
              <a:spcBef>
                <a:spcPct val="0"/>
              </a:spcBef>
              <a:spcAft>
                <a:spcPct val="0"/>
              </a:spcAft>
              <a:buFontTx/>
              <a:buAutoNum type="arabicPeriod"/>
              <a:defRPr/>
            </a:pPr>
            <a:r>
              <a:rPr lang="hu-HU" sz="1600" dirty="0" smtClean="0">
                <a:solidFill>
                  <a:prstClr val="black"/>
                </a:solidFill>
                <a:latin typeface="Times New Roman" pitchFamily="18" charset="0"/>
                <a:cs typeface="Times New Roman" pitchFamily="18" charset="0"/>
              </a:rPr>
              <a:t>Folyamatos </a:t>
            </a:r>
            <a:r>
              <a:rPr lang="hu-HU" sz="1600" dirty="0">
                <a:solidFill>
                  <a:prstClr val="black"/>
                </a:solidFill>
                <a:latin typeface="Times New Roman" pitchFamily="18" charset="0"/>
                <a:cs typeface="Times New Roman" pitchFamily="18" charset="0"/>
              </a:rPr>
              <a:t>(sokszor </a:t>
            </a:r>
            <a:r>
              <a:rPr lang="hu-HU" sz="1600" dirty="0" err="1">
                <a:solidFill>
                  <a:prstClr val="black"/>
                </a:solidFill>
                <a:latin typeface="Times New Roman" pitchFamily="18" charset="0"/>
                <a:cs typeface="Times New Roman" pitchFamily="18" charset="0"/>
              </a:rPr>
              <a:t>ad-hoc</a:t>
            </a:r>
            <a:r>
              <a:rPr lang="hu-HU" sz="1600" dirty="0">
                <a:solidFill>
                  <a:prstClr val="black"/>
                </a:solidFill>
                <a:latin typeface="Times New Roman" pitchFamily="18" charset="0"/>
                <a:cs typeface="Times New Roman" pitchFamily="18" charset="0"/>
              </a:rPr>
              <a:t>) tanácsadói, hídképző szerep</a:t>
            </a:r>
          </a:p>
          <a:p>
            <a:pPr marL="228600" indent="-228600" defTabSz="914400" fontAlgn="base">
              <a:spcBef>
                <a:spcPct val="0"/>
              </a:spcBef>
              <a:spcAft>
                <a:spcPct val="0"/>
              </a:spcAft>
              <a:buFontTx/>
              <a:buAutoNum type="arabicPeriod"/>
              <a:defRPr/>
            </a:pPr>
            <a:r>
              <a:rPr lang="hu-HU" sz="1600" dirty="0" smtClean="0">
                <a:solidFill>
                  <a:prstClr val="black"/>
                </a:solidFill>
                <a:latin typeface="Times New Roman" pitchFamily="18" charset="0"/>
                <a:cs typeface="Times New Roman" pitchFamily="18" charset="0"/>
              </a:rPr>
              <a:t>Pályázatok </a:t>
            </a:r>
            <a:r>
              <a:rPr lang="hu-HU" sz="1600" dirty="0">
                <a:solidFill>
                  <a:prstClr val="black"/>
                </a:solidFill>
                <a:latin typeface="Times New Roman" pitchFamily="18" charset="0"/>
                <a:cs typeface="Times New Roman" pitchFamily="18" charset="0"/>
              </a:rPr>
              <a:t>generálása, pályázati tanácsadás</a:t>
            </a:r>
          </a:p>
          <a:p>
            <a:pPr marL="228600" indent="-228600" defTabSz="914400" fontAlgn="base">
              <a:spcBef>
                <a:spcPct val="0"/>
              </a:spcBef>
              <a:spcAft>
                <a:spcPct val="0"/>
              </a:spcAft>
              <a:buFontTx/>
              <a:buAutoNum type="arabicPeriod"/>
              <a:defRPr/>
            </a:pPr>
            <a:r>
              <a:rPr lang="hu-HU" sz="1600" dirty="0" smtClean="0">
                <a:solidFill>
                  <a:prstClr val="black"/>
                </a:solidFill>
                <a:latin typeface="Times New Roman" pitchFamily="18" charset="0"/>
                <a:cs typeface="Times New Roman" pitchFamily="18" charset="0"/>
              </a:rPr>
              <a:t>Együttműködés </a:t>
            </a:r>
            <a:r>
              <a:rPr lang="hu-HU" sz="1600" dirty="0">
                <a:solidFill>
                  <a:prstClr val="black"/>
                </a:solidFill>
                <a:latin typeface="Times New Roman" pitchFamily="18" charset="0"/>
                <a:cs typeface="Times New Roman" pitchFamily="18" charset="0"/>
              </a:rPr>
              <a:t>a közösségi ház és tanoda </a:t>
            </a:r>
            <a:r>
              <a:rPr lang="hu-HU" sz="1600" dirty="0" smtClean="0">
                <a:solidFill>
                  <a:prstClr val="black"/>
                </a:solidFill>
                <a:latin typeface="Times New Roman" pitchFamily="18" charset="0"/>
                <a:cs typeface="Times New Roman" pitchFamily="18" charset="0"/>
              </a:rPr>
              <a:t>fenntartásában</a:t>
            </a:r>
            <a:endParaRPr lang="hu-HU" sz="1600" dirty="0">
              <a:solidFill>
                <a:prstClr val="black"/>
              </a:solidFill>
              <a:latin typeface="Times New Roman" pitchFamily="18" charset="0"/>
              <a:cs typeface="Times New Roman" pitchFamily="18" charset="0"/>
            </a:endParaRPr>
          </a:p>
          <a:p>
            <a:pPr marL="228600" indent="-228600" defTabSz="914400" fontAlgn="base">
              <a:spcBef>
                <a:spcPct val="0"/>
              </a:spcBef>
              <a:spcAft>
                <a:spcPct val="0"/>
              </a:spcAft>
              <a:buFontTx/>
              <a:buAutoNum type="arabicPeriod"/>
              <a:defRPr/>
            </a:pPr>
            <a:r>
              <a:rPr lang="hu-HU" sz="1600" dirty="0" smtClean="0">
                <a:solidFill>
                  <a:prstClr val="black"/>
                </a:solidFill>
                <a:latin typeface="Times New Roman" pitchFamily="18" charset="0"/>
                <a:cs typeface="Times New Roman" pitchFamily="18" charset="0"/>
              </a:rPr>
              <a:t>Patrónus program</a:t>
            </a:r>
          </a:p>
          <a:p>
            <a:pPr marL="228600" indent="-228600" defTabSz="914400" fontAlgn="base">
              <a:spcBef>
                <a:spcPct val="0"/>
              </a:spcBef>
              <a:spcAft>
                <a:spcPct val="0"/>
              </a:spcAft>
              <a:buFontTx/>
              <a:buAutoNum type="arabicPeriod"/>
              <a:defRPr/>
            </a:pPr>
            <a:r>
              <a:rPr lang="hu-HU" sz="1600" dirty="0" smtClean="0">
                <a:solidFill>
                  <a:prstClr val="black"/>
                </a:solidFill>
                <a:latin typeface="Times New Roman" pitchFamily="18" charset="0"/>
                <a:cs typeface="Times New Roman" pitchFamily="18" charset="0"/>
              </a:rPr>
              <a:t>Közösségszervezés</a:t>
            </a:r>
            <a:endParaRPr lang="hu-HU" sz="1600" dirty="0">
              <a:solidFill>
                <a:prstClr val="black"/>
              </a:solidFill>
              <a:latin typeface="Times New Roman" pitchFamily="18" charset="0"/>
              <a:cs typeface="Times New Roman" pitchFamily="18" charset="0"/>
            </a:endParaRPr>
          </a:p>
          <a:p>
            <a:pPr marL="228600" indent="-228600" defTabSz="914400" fontAlgn="base">
              <a:spcBef>
                <a:spcPct val="0"/>
              </a:spcBef>
              <a:spcAft>
                <a:spcPct val="0"/>
              </a:spcAft>
              <a:buFontTx/>
              <a:buAutoNum type="arabicPeriod"/>
              <a:defRPr/>
            </a:pPr>
            <a:endParaRPr lang="hu-HU" sz="1600" dirty="0">
              <a:solidFill>
                <a:prstClr val="black"/>
              </a:solidFill>
              <a:latin typeface="Times New Roman" pitchFamily="18" charset="0"/>
              <a:cs typeface="Times New Roman" pitchFamily="18" charset="0"/>
            </a:endParaRPr>
          </a:p>
          <a:p>
            <a:pPr marL="228600" indent="-228600" defTabSz="914400" fontAlgn="base">
              <a:spcBef>
                <a:spcPct val="0"/>
              </a:spcBef>
              <a:spcAft>
                <a:spcPct val="0"/>
              </a:spcAft>
              <a:buFontTx/>
              <a:buAutoNum type="arabicPeriod"/>
              <a:defRPr/>
            </a:pPr>
            <a:endParaRPr lang="hu-HU" sz="1600" dirty="0">
              <a:solidFill>
                <a:prstClr val="black"/>
              </a:solidFill>
              <a:latin typeface="Times New Roman" pitchFamily="18" charset="0"/>
              <a:cs typeface="Times New Roman" pitchFamily="18" charset="0"/>
            </a:endParaRPr>
          </a:p>
          <a:p>
            <a:pPr marL="228600" indent="-228600" defTabSz="914400" fontAlgn="base">
              <a:spcBef>
                <a:spcPct val="0"/>
              </a:spcBef>
              <a:spcAft>
                <a:spcPct val="0"/>
              </a:spcAft>
              <a:buFontTx/>
              <a:buAutoNum type="arabicPeriod"/>
              <a:defRPr/>
            </a:pPr>
            <a:endParaRPr lang="hu-HU" sz="1600" dirty="0" smtClean="0">
              <a:solidFill>
                <a:prstClr val="black"/>
              </a:solidFill>
              <a:latin typeface="Times New Roman" pitchFamily="18" charset="0"/>
              <a:cs typeface="Times New Roman" pitchFamily="18" charset="0"/>
            </a:endParaRPr>
          </a:p>
        </p:txBody>
      </p:sp>
    </p:spTree>
    <p:extLst>
      <p:ext uri="{BB962C8B-B14F-4D97-AF65-F5344CB8AC3E}">
        <p14:creationId xmlns:p14="http://schemas.microsoft.com/office/powerpoint/2010/main" xmlns="" val="1125651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1" fill="hold" grpId="1" nodeType="clickEffect">
                                  <p:stCondLst>
                                    <p:cond delay="0"/>
                                  </p:stCondLst>
                                  <p:childTnLst>
                                    <p:animEffect transition="out" filter="barn(inVertical)">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xit" presetSubtype="21" fill="hold" grpId="1" nodeType="clickEffect">
                                  <p:stCondLst>
                                    <p:cond delay="0"/>
                                  </p:stCondLst>
                                  <p:childTnLst>
                                    <p:animEffect transition="out" filter="barn(inVertical)">
                                      <p:cBhvr>
                                        <p:cTn id="14" dur="500"/>
                                        <p:tgtEl>
                                          <p:spTgt spid="5"/>
                                        </p:tgtEl>
                                      </p:cBhvr>
                                    </p:animEffect>
                                    <p:set>
                                      <p:cBhvr>
                                        <p:cTn id="15" dur="1" fill="hold">
                                          <p:stCondLst>
                                            <p:cond delay="499"/>
                                          </p:stCondLst>
                                        </p:cTn>
                                        <p:tgtEl>
                                          <p:spTgt spid="5"/>
                                        </p:tgtEl>
                                        <p:attrNameLst>
                                          <p:attrName>style.visibility</p:attrName>
                                        </p:attrNameLst>
                                      </p:cBhvr>
                                      <p:to>
                                        <p:strVal val="hidden"/>
                                      </p:to>
                                    </p:set>
                                  </p:childTnLst>
                                </p:cTn>
                              </p:par>
                              <p:par>
                                <p:cTn id="16" presetID="16" presetClass="entr" presetSubtype="21"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barn(inVertic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xit" presetSubtype="21" fill="hold" grpId="1" nodeType="clickEffect">
                                  <p:stCondLst>
                                    <p:cond delay="0"/>
                                  </p:stCondLst>
                                  <p:childTnLst>
                                    <p:animEffect transition="out" filter="barn(inVertical)">
                                      <p:cBhvr>
                                        <p:cTn id="22" dur="500"/>
                                        <p:tgtEl>
                                          <p:spTgt spid="6"/>
                                        </p:tgtEl>
                                      </p:cBhvr>
                                    </p:animEffect>
                                    <p:set>
                                      <p:cBhvr>
                                        <p:cTn id="23" dur="1" fill="hold">
                                          <p:stCondLst>
                                            <p:cond delay="499"/>
                                          </p:stCondLst>
                                        </p:cTn>
                                        <p:tgtEl>
                                          <p:spTgt spid="6"/>
                                        </p:tgtEl>
                                        <p:attrNameLst>
                                          <p:attrName>style.visibility</p:attrName>
                                        </p:attrNameLst>
                                      </p:cBhvr>
                                      <p:to>
                                        <p:strVal val="hidden"/>
                                      </p:to>
                                    </p:se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p:bldP spid="5" grpId="0" animBg="1"/>
      <p:bldP spid="5" grpId="1" animBg="1"/>
      <p:bldP spid="6" grpId="0" animBg="1"/>
      <p:bldP spid="6" grpId="1"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Kép 15"/>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8052048" y="0"/>
            <a:ext cx="4139952" cy="3104964"/>
          </a:xfrm>
          <a:prstGeom prst="rect">
            <a:avLst/>
          </a:prstGeom>
        </p:spPr>
      </p:pic>
      <p:pic>
        <p:nvPicPr>
          <p:cNvPr id="5" name="Kép 4"/>
          <p:cNvPicPr>
            <a:picLocks noChangeAspect="1"/>
          </p:cNvPicPr>
          <p:nvPr/>
        </p:nvPicPr>
        <p:blipFill rotWithShape="1">
          <a:blip r:embed="rId3" cstate="print"/>
          <a:srcRect t="3047" b="8609"/>
          <a:stretch/>
        </p:blipFill>
        <p:spPr>
          <a:xfrm>
            <a:off x="10415961" y="3819716"/>
            <a:ext cx="1772816" cy="2088233"/>
          </a:xfrm>
          <a:prstGeom prst="rect">
            <a:avLst/>
          </a:prstGeom>
        </p:spPr>
      </p:pic>
      <p:pic>
        <p:nvPicPr>
          <p:cNvPr id="7" name="Picture 2" descr=" "/>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9516" y="2944395"/>
            <a:ext cx="3023468" cy="2267600"/>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2" descr=" "/>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19379" y="5129808"/>
            <a:ext cx="2304256" cy="1728192"/>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3"/>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l="34358" t="10119" r="32821" b="7766"/>
          <a:stretch/>
        </p:blipFill>
        <p:spPr bwMode="auto">
          <a:xfrm>
            <a:off x="10690584" y="4745312"/>
            <a:ext cx="1498193" cy="210742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0" name="Kép 9"/>
          <p:cNvPicPr>
            <a:picLocks noChangeAspect="1"/>
          </p:cNvPicPr>
          <p:nvPr/>
        </p:nvPicPr>
        <p:blipFill>
          <a:blip r:embed="rId7" cstate="print"/>
          <a:stretch>
            <a:fillRect/>
          </a:stretch>
        </p:blipFill>
        <p:spPr>
          <a:xfrm>
            <a:off x="7494468" y="5053343"/>
            <a:ext cx="3184798" cy="1788950"/>
          </a:xfrm>
          <a:prstGeom prst="rect">
            <a:avLst/>
          </a:prstGeom>
        </p:spPr>
      </p:pic>
      <p:pic>
        <p:nvPicPr>
          <p:cNvPr id="11" name="Picture 2" descr="lmp_sajtotajekoztato01kf"/>
          <p:cNvPicPr>
            <a:picLocks noChangeAspect="1" noChangeArrowheads="1"/>
          </p:cNvPicPr>
          <p:nvPr/>
        </p:nvPicPr>
        <p:blipFill>
          <a:blip r:embed="rId8" cstate="print">
            <a:extLst>
              <a:ext uri="{28A0092B-C50C-407E-A947-70E740481C1C}">
                <a14:useLocalDpi xmlns:a14="http://schemas.microsoft.com/office/drawing/2010/main" xmlns="" val="0"/>
              </a:ext>
            </a:extLst>
          </a:blip>
          <a:srcRect/>
          <a:stretch>
            <a:fillRect/>
          </a:stretch>
        </p:blipFill>
        <p:spPr bwMode="auto">
          <a:xfrm>
            <a:off x="4703659" y="4981057"/>
            <a:ext cx="2810730" cy="1876943"/>
          </a:xfrm>
          <a:prstGeom prst="rect">
            <a:avLst/>
          </a:prstGeom>
          <a:noFill/>
          <a:extLst>
            <a:ext uri="{909E8E84-426E-40DD-AFC4-6F175D3DCCD1}">
              <a14:hiddenFill xmlns:a14="http://schemas.microsoft.com/office/drawing/2010/main" xmlns="">
                <a:solidFill>
                  <a:srgbClr val="FFFFFF"/>
                </a:solidFill>
              </a14:hiddenFill>
            </a:ext>
          </a:extLst>
        </p:spPr>
      </p:pic>
      <p:pic>
        <p:nvPicPr>
          <p:cNvPr id="12" name="Picture 4" descr="P1240137"/>
          <p:cNvPicPr>
            <a:picLocks noChangeAspect="1" noChangeArrowheads="1"/>
          </p:cNvPicPr>
          <p:nvPr/>
        </p:nvPicPr>
        <p:blipFill>
          <a:blip r:embed="rId9" cstate="print">
            <a:extLst>
              <a:ext uri="{28A0092B-C50C-407E-A947-70E740481C1C}">
                <a14:useLocalDpi xmlns:a14="http://schemas.microsoft.com/office/drawing/2010/main" xmlns="" val="0"/>
              </a:ext>
            </a:extLst>
          </a:blip>
          <a:srcRect/>
          <a:stretch>
            <a:fillRect/>
          </a:stretch>
        </p:blipFill>
        <p:spPr>
          <a:xfrm>
            <a:off x="3032984" y="3022223"/>
            <a:ext cx="2901572" cy="2175734"/>
          </a:xfrm>
          <a:prstGeom prst="rect">
            <a:avLst/>
          </a:prstGeom>
          <a:noFill/>
          <a:extLst>
            <a:ext uri="{909E8E84-426E-40DD-AFC4-6F175D3DCCD1}">
              <a14:hiddenFill xmlns:a14="http://schemas.microsoft.com/office/drawing/2010/main" xmlns="">
                <a:solidFill>
                  <a:srgbClr val="FFFFFF"/>
                </a:solidFill>
              </a14:hiddenFill>
            </a:ext>
          </a:extLst>
        </p:spPr>
      </p:pic>
      <p:pic>
        <p:nvPicPr>
          <p:cNvPr id="13" name="Kép 12"/>
          <p:cNvPicPr/>
          <p:nvPr/>
        </p:nvPicPr>
        <p:blipFill>
          <a:blip r:embed="rId10" cstate="print">
            <a:extLst>
              <a:ext uri="{28A0092B-C50C-407E-A947-70E740481C1C}">
                <a14:useLocalDpi xmlns:a14="http://schemas.microsoft.com/office/drawing/2010/main" xmlns="" val="0"/>
              </a:ext>
            </a:extLst>
          </a:blip>
          <a:stretch>
            <a:fillRect/>
          </a:stretch>
        </p:blipFill>
        <p:spPr>
          <a:xfrm>
            <a:off x="1801017" y="4981056"/>
            <a:ext cx="3122581" cy="1876943"/>
          </a:xfrm>
          <a:prstGeom prst="rect">
            <a:avLst/>
          </a:prstGeom>
        </p:spPr>
      </p:pic>
      <p:pic>
        <p:nvPicPr>
          <p:cNvPr id="14" name="Kép 13"/>
          <p:cNvPicPr>
            <a:picLocks noChangeAspect="1"/>
          </p:cNvPicPr>
          <p:nvPr/>
        </p:nvPicPr>
        <p:blipFill>
          <a:blip r:embed="rId11" cstate="print">
            <a:extLst>
              <a:ext uri="{28A0092B-C50C-407E-A947-70E740481C1C}">
                <a14:useLocalDpi xmlns:a14="http://schemas.microsoft.com/office/drawing/2010/main" xmlns="" val="0"/>
              </a:ext>
            </a:extLst>
          </a:blip>
          <a:stretch>
            <a:fillRect/>
          </a:stretch>
        </p:blipFill>
        <p:spPr>
          <a:xfrm>
            <a:off x="-6753" y="-14367"/>
            <a:ext cx="4067944" cy="3050958"/>
          </a:xfrm>
          <a:prstGeom prst="rect">
            <a:avLst/>
          </a:prstGeom>
        </p:spPr>
      </p:pic>
      <p:pic>
        <p:nvPicPr>
          <p:cNvPr id="15" name="Kép 14"/>
          <p:cNvPicPr>
            <a:picLocks noChangeAspect="1"/>
          </p:cNvPicPr>
          <p:nvPr/>
        </p:nvPicPr>
        <p:blipFill rotWithShape="1">
          <a:blip r:embed="rId12" cstate="print">
            <a:extLst>
              <a:ext uri="{28A0092B-C50C-407E-A947-70E740481C1C}">
                <a14:useLocalDpi xmlns:a14="http://schemas.microsoft.com/office/drawing/2010/main" xmlns="" val="0"/>
              </a:ext>
            </a:extLst>
          </a:blip>
          <a:srcRect l="9901" r="8980"/>
          <a:stretch/>
        </p:blipFill>
        <p:spPr>
          <a:xfrm>
            <a:off x="3095056" y="-14368"/>
            <a:ext cx="5760640" cy="3036591"/>
          </a:xfrm>
          <a:prstGeom prst="rect">
            <a:avLst/>
          </a:prstGeom>
        </p:spPr>
      </p:pic>
      <p:pic>
        <p:nvPicPr>
          <p:cNvPr id="17" name="Kép 16"/>
          <p:cNvPicPr>
            <a:picLocks noChangeAspect="1"/>
          </p:cNvPicPr>
          <p:nvPr/>
        </p:nvPicPr>
        <p:blipFill rotWithShape="1">
          <a:blip r:embed="rId13" cstate="print"/>
          <a:srcRect t="8000" b="30050"/>
          <a:stretch/>
        </p:blipFill>
        <p:spPr>
          <a:xfrm>
            <a:off x="9631880" y="3007470"/>
            <a:ext cx="2568215" cy="2121316"/>
          </a:xfrm>
          <a:prstGeom prst="rect">
            <a:avLst/>
          </a:prstGeom>
        </p:spPr>
      </p:pic>
      <p:pic>
        <p:nvPicPr>
          <p:cNvPr id="18" name="Kép 17"/>
          <p:cNvPicPr>
            <a:picLocks noChangeAspect="1"/>
          </p:cNvPicPr>
          <p:nvPr/>
        </p:nvPicPr>
        <p:blipFill>
          <a:blip r:embed="rId14" cstate="print"/>
          <a:stretch>
            <a:fillRect/>
          </a:stretch>
        </p:blipFill>
        <p:spPr>
          <a:xfrm>
            <a:off x="5881587" y="3038591"/>
            <a:ext cx="3747350" cy="2107885"/>
          </a:xfrm>
          <a:prstGeom prst="rect">
            <a:avLst/>
          </a:prstGeom>
        </p:spPr>
      </p:pic>
    </p:spTree>
    <p:extLst>
      <p:ext uri="{BB962C8B-B14F-4D97-AF65-F5344CB8AC3E}">
        <p14:creationId xmlns:p14="http://schemas.microsoft.com/office/powerpoint/2010/main" xmlns="" val="38547813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a:xfrm>
            <a:off x="609600" y="0"/>
            <a:ext cx="10972800" cy="1143000"/>
          </a:xfrm>
        </p:spPr>
        <p:txBody>
          <a:bodyPr/>
          <a:lstStyle/>
          <a:p>
            <a:pPr lvl="2"/>
            <a:r>
              <a:rPr lang="hu-HU" sz="3200" dirty="0" smtClean="0"/>
              <a:t>A RAK tudományos minősége </a:t>
            </a:r>
            <a:r>
              <a:rPr lang="hu-HU" sz="3200" dirty="0"/>
              <a:t>„konvencionális” megközelítésben</a:t>
            </a:r>
          </a:p>
        </p:txBody>
      </p:sp>
      <p:sp>
        <p:nvSpPr>
          <p:cNvPr id="3" name="Tartalom helye 2"/>
          <p:cNvSpPr>
            <a:spLocks noGrp="1"/>
          </p:cNvSpPr>
          <p:nvPr>
            <p:ph sz="half" idx="1"/>
          </p:nvPr>
        </p:nvSpPr>
        <p:spPr>
          <a:xfrm>
            <a:off x="609600" y="1143000"/>
            <a:ext cx="5990456" cy="5094311"/>
          </a:xfrm>
        </p:spPr>
        <p:txBody>
          <a:bodyPr>
            <a:normAutofit fontScale="55000" lnSpcReduction="20000"/>
          </a:bodyPr>
          <a:lstStyle/>
          <a:p>
            <a:pPr marL="0" indent="0">
              <a:buNone/>
              <a:defRPr/>
            </a:pPr>
            <a:r>
              <a:rPr lang="hu-HU" dirty="0" smtClean="0">
                <a:solidFill>
                  <a:srgbClr val="002060"/>
                </a:solidFill>
                <a:latin typeface="Georgia" panose="02040502050405020303" pitchFamily="18" charset="0"/>
              </a:rPr>
              <a:t>Módszertani „közelség”:</a:t>
            </a:r>
            <a:endParaRPr lang="hu-HU" dirty="0">
              <a:solidFill>
                <a:srgbClr val="002060"/>
              </a:solidFill>
              <a:latin typeface="Georgia" panose="02040502050405020303" pitchFamily="18" charset="0"/>
            </a:endParaRPr>
          </a:p>
          <a:p>
            <a:pPr>
              <a:defRPr/>
            </a:pPr>
            <a:r>
              <a:rPr lang="hu-HU" dirty="0" smtClean="0">
                <a:solidFill>
                  <a:srgbClr val="002060"/>
                </a:solidFill>
                <a:latin typeface="Georgia" panose="02040502050405020303" pitchFamily="18" charset="0"/>
              </a:rPr>
              <a:t>hosszabb </a:t>
            </a:r>
            <a:r>
              <a:rPr lang="hu-HU" dirty="0">
                <a:solidFill>
                  <a:srgbClr val="002060"/>
                </a:solidFill>
                <a:latin typeface="Georgia" panose="02040502050405020303" pitchFamily="18" charset="0"/>
              </a:rPr>
              <a:t>távú (több éves, akár évtizedes</a:t>
            </a:r>
            <a:r>
              <a:rPr lang="hu-HU" dirty="0" smtClean="0">
                <a:solidFill>
                  <a:srgbClr val="002060"/>
                </a:solidFill>
                <a:latin typeface="Georgia" panose="02040502050405020303" pitchFamily="18" charset="0"/>
              </a:rPr>
              <a:t>);</a:t>
            </a:r>
            <a:endParaRPr lang="hu-HU" dirty="0">
              <a:solidFill>
                <a:srgbClr val="002060"/>
              </a:solidFill>
              <a:latin typeface="Georgia" panose="02040502050405020303" pitchFamily="18" charset="0"/>
            </a:endParaRPr>
          </a:p>
          <a:p>
            <a:pPr>
              <a:defRPr/>
            </a:pPr>
            <a:r>
              <a:rPr lang="hu-HU" dirty="0">
                <a:solidFill>
                  <a:srgbClr val="002060"/>
                </a:solidFill>
                <a:latin typeface="Georgia" panose="02040502050405020303" pitchFamily="18" charset="0"/>
              </a:rPr>
              <a:t>együttműködő jellegű (közös </a:t>
            </a:r>
            <a:r>
              <a:rPr lang="hu-HU" dirty="0" smtClean="0">
                <a:solidFill>
                  <a:srgbClr val="002060"/>
                </a:solidFill>
                <a:latin typeface="Georgia" panose="02040502050405020303" pitchFamily="18" charset="0"/>
              </a:rPr>
              <a:t>tevékenységek, akciók); és ennek köszönhetően</a:t>
            </a:r>
            <a:endParaRPr lang="hu-HU" dirty="0">
              <a:solidFill>
                <a:srgbClr val="002060"/>
              </a:solidFill>
              <a:latin typeface="Georgia" panose="02040502050405020303" pitchFamily="18" charset="0"/>
            </a:endParaRPr>
          </a:p>
          <a:p>
            <a:pPr>
              <a:defRPr/>
            </a:pPr>
            <a:r>
              <a:rPr lang="hu-HU" dirty="0">
                <a:solidFill>
                  <a:srgbClr val="002060"/>
                </a:solidFill>
                <a:latin typeface="Georgia" panose="02040502050405020303" pitchFamily="18" charset="0"/>
              </a:rPr>
              <a:t>a</a:t>
            </a:r>
            <a:r>
              <a:rPr lang="hu-HU" dirty="0" smtClean="0">
                <a:solidFill>
                  <a:srgbClr val="002060"/>
                </a:solidFill>
                <a:latin typeface="Georgia" panose="02040502050405020303" pitchFamily="18" charset="0"/>
              </a:rPr>
              <a:t>ntropológiai jellegű </a:t>
            </a:r>
            <a:r>
              <a:rPr lang="hu-HU" dirty="0">
                <a:solidFill>
                  <a:srgbClr val="002060"/>
                </a:solidFill>
                <a:latin typeface="Georgia" panose="02040502050405020303" pitchFamily="18" charset="0"/>
              </a:rPr>
              <a:t>megfigyelést lehetővé </a:t>
            </a:r>
            <a:r>
              <a:rPr lang="hu-HU" dirty="0" smtClean="0">
                <a:solidFill>
                  <a:srgbClr val="002060"/>
                </a:solidFill>
                <a:latin typeface="Georgia" panose="02040502050405020303" pitchFamily="18" charset="0"/>
              </a:rPr>
              <a:t>tevő folyamatok </a:t>
            </a:r>
            <a:r>
              <a:rPr lang="hu-HU" dirty="0" smtClean="0">
                <a:solidFill>
                  <a:schemeClr val="accent6">
                    <a:lumMod val="75000"/>
                  </a:schemeClr>
                </a:solidFill>
                <a:latin typeface="Georgia" panose="02040502050405020303" pitchFamily="18" charset="0"/>
              </a:rPr>
              <a:t>(</a:t>
            </a:r>
            <a:r>
              <a:rPr lang="hu-HU" dirty="0">
                <a:solidFill>
                  <a:schemeClr val="accent6">
                    <a:lumMod val="75000"/>
                  </a:schemeClr>
                </a:solidFill>
                <a:latin typeface="Georgia" panose="02040502050405020303" pitchFamily="18" charset="0"/>
              </a:rPr>
              <a:t>pl. </a:t>
            </a:r>
            <a:r>
              <a:rPr lang="hu-HU" dirty="0" smtClean="0">
                <a:solidFill>
                  <a:schemeClr val="accent6">
                    <a:lumMod val="75000"/>
                  </a:schemeClr>
                </a:solidFill>
                <a:latin typeface="Georgia" panose="02040502050405020303" pitchFamily="18" charset="0"/>
              </a:rPr>
              <a:t>Stewart 1994, Ladányi-Szelényi 2004, </a:t>
            </a:r>
            <a:r>
              <a:rPr lang="hu-HU" dirty="0">
                <a:solidFill>
                  <a:schemeClr val="accent6">
                    <a:lumMod val="75000"/>
                  </a:schemeClr>
                </a:solidFill>
                <a:latin typeface="Georgia" panose="02040502050405020303" pitchFamily="18" charset="0"/>
              </a:rPr>
              <a:t>Farkas </a:t>
            </a:r>
            <a:r>
              <a:rPr lang="hu-HU" dirty="0" smtClean="0">
                <a:solidFill>
                  <a:schemeClr val="accent6">
                    <a:lumMod val="75000"/>
                  </a:schemeClr>
                </a:solidFill>
                <a:latin typeface="Georgia" panose="02040502050405020303" pitchFamily="18" charset="0"/>
              </a:rPr>
              <a:t>2009(?), Grill </a:t>
            </a:r>
            <a:r>
              <a:rPr lang="hu-HU" dirty="0">
                <a:solidFill>
                  <a:schemeClr val="accent6">
                    <a:lumMod val="75000"/>
                  </a:schemeClr>
                </a:solidFill>
                <a:latin typeface="Georgia" panose="02040502050405020303" pitchFamily="18" charset="0"/>
              </a:rPr>
              <a:t>2012, </a:t>
            </a:r>
            <a:r>
              <a:rPr lang="hu-HU" dirty="0" err="1">
                <a:solidFill>
                  <a:schemeClr val="accent6">
                    <a:lumMod val="75000"/>
                  </a:schemeClr>
                </a:solidFill>
                <a:latin typeface="Georgia" panose="02040502050405020303" pitchFamily="18" charset="0"/>
              </a:rPr>
              <a:t>Maestri</a:t>
            </a:r>
            <a:r>
              <a:rPr lang="hu-HU" dirty="0">
                <a:solidFill>
                  <a:schemeClr val="accent6">
                    <a:lumMod val="75000"/>
                  </a:schemeClr>
                </a:solidFill>
                <a:latin typeface="Georgia" panose="02040502050405020303" pitchFamily="18" charset="0"/>
              </a:rPr>
              <a:t> 2013, 2015, 2017, </a:t>
            </a:r>
            <a:r>
              <a:rPr lang="hu-HU" dirty="0" err="1">
                <a:solidFill>
                  <a:schemeClr val="accent6">
                    <a:lumMod val="75000"/>
                  </a:schemeClr>
                </a:solidFill>
                <a:latin typeface="Georgia" panose="02040502050405020303" pitchFamily="18" charset="0"/>
              </a:rPr>
              <a:t>Lancione</a:t>
            </a:r>
            <a:r>
              <a:rPr lang="hu-HU" dirty="0">
                <a:solidFill>
                  <a:schemeClr val="accent6">
                    <a:lumMod val="75000"/>
                  </a:schemeClr>
                </a:solidFill>
                <a:latin typeface="Georgia" panose="02040502050405020303" pitchFamily="18" charset="0"/>
              </a:rPr>
              <a:t> </a:t>
            </a:r>
            <a:r>
              <a:rPr lang="hu-HU" dirty="0" err="1" smtClean="0">
                <a:solidFill>
                  <a:schemeClr val="accent6">
                    <a:lumMod val="75000"/>
                  </a:schemeClr>
                </a:solidFill>
                <a:latin typeface="Georgia" panose="02040502050405020303" pitchFamily="18" charset="0"/>
              </a:rPr>
              <a:t>2017</a:t>
            </a:r>
            <a:r>
              <a:rPr lang="hu-HU" dirty="0" smtClean="0">
                <a:solidFill>
                  <a:schemeClr val="accent6">
                    <a:lumMod val="75000"/>
                  </a:schemeClr>
                </a:solidFill>
                <a:latin typeface="Georgia" panose="02040502050405020303" pitchFamily="18" charset="0"/>
              </a:rPr>
              <a:t>)</a:t>
            </a:r>
            <a:endParaRPr lang="hu-HU" dirty="0">
              <a:solidFill>
                <a:srgbClr val="FF0000"/>
              </a:solidFill>
              <a:latin typeface="Georgia" panose="02040502050405020303" pitchFamily="18" charset="0"/>
            </a:endParaRPr>
          </a:p>
          <a:p>
            <a:pPr marL="0" indent="0">
              <a:buNone/>
              <a:defRPr/>
            </a:pPr>
            <a:endParaRPr lang="hu-HU" dirty="0" smtClean="0">
              <a:solidFill>
                <a:srgbClr val="002060"/>
              </a:solidFill>
              <a:latin typeface="Georgia" panose="02040502050405020303" pitchFamily="18" charset="0"/>
            </a:endParaRPr>
          </a:p>
          <a:p>
            <a:pPr marL="0" indent="0">
              <a:buNone/>
              <a:defRPr/>
            </a:pPr>
            <a:endParaRPr lang="hu-HU" dirty="0" smtClean="0">
              <a:solidFill>
                <a:srgbClr val="002060"/>
              </a:solidFill>
              <a:latin typeface="Georgia" panose="02040502050405020303" pitchFamily="18" charset="0"/>
            </a:endParaRPr>
          </a:p>
          <a:p>
            <a:pPr>
              <a:buFont typeface="Wingdings" panose="05000000000000000000" pitchFamily="2" charset="2"/>
              <a:buChar char="à"/>
              <a:defRPr/>
            </a:pPr>
            <a:r>
              <a:rPr lang="hu-HU" b="1" dirty="0" smtClean="0">
                <a:solidFill>
                  <a:srgbClr val="002060"/>
                </a:solidFill>
                <a:latin typeface="Georgia" panose="02040502050405020303" pitchFamily="18" charset="0"/>
                <a:sym typeface="Wingdings" panose="05000000000000000000" pitchFamily="2" charset="2"/>
              </a:rPr>
              <a:t>Közvetlen megfigyelés: kutatási napló (és interjúk)</a:t>
            </a:r>
          </a:p>
          <a:p>
            <a:pPr>
              <a:buFont typeface="Wingdings" panose="05000000000000000000" pitchFamily="2" charset="2"/>
              <a:buChar char="à"/>
              <a:defRPr/>
            </a:pPr>
            <a:endParaRPr lang="hu-HU" b="1" dirty="0">
              <a:solidFill>
                <a:srgbClr val="002060"/>
              </a:solidFill>
              <a:latin typeface="Georgia" panose="02040502050405020303" pitchFamily="18" charset="0"/>
              <a:sym typeface="Wingdings" panose="05000000000000000000" pitchFamily="2" charset="2"/>
            </a:endParaRPr>
          </a:p>
          <a:p>
            <a:pPr>
              <a:buFont typeface="Wingdings" panose="05000000000000000000" pitchFamily="2" charset="2"/>
              <a:buChar char="à"/>
              <a:defRPr/>
            </a:pPr>
            <a:r>
              <a:rPr lang="hu-HU" b="1" dirty="0" smtClean="0">
                <a:solidFill>
                  <a:srgbClr val="002060"/>
                </a:solidFill>
                <a:latin typeface="Georgia" panose="02040502050405020303" pitchFamily="18" charset="0"/>
                <a:sym typeface="Wingdings" panose="05000000000000000000" pitchFamily="2" charset="2"/>
              </a:rPr>
              <a:t>Esettanulmány-jelleg, kvalitatív módszerek – érvényesség vs. megbízhatóság</a:t>
            </a:r>
          </a:p>
          <a:p>
            <a:pPr>
              <a:buFont typeface="Wingdings" panose="05000000000000000000" pitchFamily="2" charset="2"/>
              <a:buChar char="à"/>
              <a:defRPr/>
            </a:pPr>
            <a:endParaRPr lang="hu-HU" b="1" dirty="0">
              <a:solidFill>
                <a:srgbClr val="002060"/>
              </a:solidFill>
              <a:latin typeface="Georgia" panose="02040502050405020303" pitchFamily="18" charset="0"/>
              <a:sym typeface="Wingdings" panose="05000000000000000000" pitchFamily="2" charset="2"/>
            </a:endParaRPr>
          </a:p>
          <a:p>
            <a:pPr>
              <a:buFont typeface="Wingdings" panose="05000000000000000000" pitchFamily="2" charset="2"/>
              <a:buChar char="à"/>
              <a:defRPr/>
            </a:pPr>
            <a:r>
              <a:rPr lang="hu-HU" b="1" dirty="0">
                <a:solidFill>
                  <a:srgbClr val="002060"/>
                </a:solidFill>
                <a:latin typeface="Georgia" panose="02040502050405020303" pitchFamily="18" charset="0"/>
                <a:sym typeface="Wingdings" panose="05000000000000000000" pitchFamily="2" charset="2"/>
              </a:rPr>
              <a:t>Akciók </a:t>
            </a:r>
            <a:r>
              <a:rPr lang="hu-HU" b="1" dirty="0" smtClean="0">
                <a:solidFill>
                  <a:srgbClr val="002060"/>
                </a:solidFill>
                <a:latin typeface="Georgia" panose="02040502050405020303" pitchFamily="18" charset="0"/>
                <a:sym typeface="Wingdings" panose="05000000000000000000" pitchFamily="2" charset="2"/>
              </a:rPr>
              <a:t>és érvényesség – </a:t>
            </a:r>
            <a:r>
              <a:rPr lang="hu-HU" b="1" dirty="0">
                <a:solidFill>
                  <a:srgbClr val="002060"/>
                </a:solidFill>
                <a:latin typeface="Georgia" panose="02040502050405020303" pitchFamily="18" charset="0"/>
                <a:sym typeface="Wingdings" panose="05000000000000000000" pitchFamily="2" charset="2"/>
              </a:rPr>
              <a:t>„</a:t>
            </a:r>
            <a:r>
              <a:rPr lang="hu-HU" b="1" dirty="0" err="1">
                <a:solidFill>
                  <a:srgbClr val="002060"/>
                </a:solidFill>
                <a:latin typeface="Georgia" panose="02040502050405020303" pitchFamily="18" charset="0"/>
                <a:sym typeface="Wingdings" panose="05000000000000000000" pitchFamily="2" charset="2"/>
              </a:rPr>
              <a:t>espoused</a:t>
            </a:r>
            <a:r>
              <a:rPr lang="hu-HU" b="1" dirty="0">
                <a:solidFill>
                  <a:srgbClr val="002060"/>
                </a:solidFill>
                <a:latin typeface="Georgia" panose="02040502050405020303" pitchFamily="18" charset="0"/>
                <a:sym typeface="Wingdings" panose="05000000000000000000" pitchFamily="2" charset="2"/>
              </a:rPr>
              <a:t> </a:t>
            </a:r>
            <a:r>
              <a:rPr lang="hu-HU" b="1" dirty="0" err="1">
                <a:solidFill>
                  <a:srgbClr val="002060"/>
                </a:solidFill>
                <a:latin typeface="Georgia" panose="02040502050405020303" pitchFamily="18" charset="0"/>
                <a:sym typeface="Wingdings" panose="05000000000000000000" pitchFamily="2" charset="2"/>
              </a:rPr>
              <a:t>theories</a:t>
            </a:r>
            <a:r>
              <a:rPr lang="hu-HU" b="1" dirty="0">
                <a:solidFill>
                  <a:srgbClr val="002060"/>
                </a:solidFill>
                <a:latin typeface="Georgia" panose="02040502050405020303" pitchFamily="18" charset="0"/>
                <a:sym typeface="Wingdings" panose="05000000000000000000" pitchFamily="2" charset="2"/>
              </a:rPr>
              <a:t>” vs. „</a:t>
            </a:r>
            <a:r>
              <a:rPr lang="hu-HU" b="1" dirty="0" err="1">
                <a:solidFill>
                  <a:srgbClr val="002060"/>
                </a:solidFill>
                <a:latin typeface="Georgia" panose="02040502050405020303" pitchFamily="18" charset="0"/>
                <a:sym typeface="Wingdings" panose="05000000000000000000" pitchFamily="2" charset="2"/>
              </a:rPr>
              <a:t>theories-in-use</a:t>
            </a:r>
            <a:r>
              <a:rPr lang="hu-HU" b="1" dirty="0" smtClean="0">
                <a:solidFill>
                  <a:srgbClr val="002060"/>
                </a:solidFill>
                <a:latin typeface="Georgia" panose="02040502050405020303" pitchFamily="18" charset="0"/>
                <a:sym typeface="Wingdings" panose="05000000000000000000" pitchFamily="2" charset="2"/>
              </a:rPr>
              <a:t>”, „</a:t>
            </a:r>
            <a:r>
              <a:rPr lang="hu-HU" b="1" dirty="0">
                <a:solidFill>
                  <a:srgbClr val="002060"/>
                </a:solidFill>
                <a:latin typeface="Georgia" panose="02040502050405020303" pitchFamily="18" charset="0"/>
                <a:sym typeface="Wingdings" panose="05000000000000000000" pitchFamily="2" charset="2"/>
              </a:rPr>
              <a:t>a létrejövő tudás működőképességi tesztje</a:t>
            </a:r>
            <a:r>
              <a:rPr lang="hu-HU" b="1" dirty="0" smtClean="0">
                <a:solidFill>
                  <a:srgbClr val="002060"/>
                </a:solidFill>
                <a:latin typeface="Georgia" panose="02040502050405020303" pitchFamily="18" charset="0"/>
                <a:sym typeface="Wingdings" panose="05000000000000000000" pitchFamily="2" charset="2"/>
              </a:rPr>
              <a:t>”</a:t>
            </a:r>
            <a:endParaRPr lang="hu-HU" b="1" dirty="0">
              <a:solidFill>
                <a:srgbClr val="002060"/>
              </a:solidFill>
              <a:latin typeface="Georgia" panose="02040502050405020303" pitchFamily="18" charset="0"/>
              <a:sym typeface="Wingdings" panose="05000000000000000000" pitchFamily="2" charset="2"/>
            </a:endParaRPr>
          </a:p>
          <a:p>
            <a:pPr>
              <a:buFont typeface="Wingdings" panose="05000000000000000000" pitchFamily="2" charset="2"/>
              <a:buChar char="à"/>
              <a:defRPr/>
            </a:pPr>
            <a:endParaRPr lang="hu-HU" b="1" dirty="0" smtClean="0">
              <a:solidFill>
                <a:srgbClr val="002060"/>
              </a:solidFill>
              <a:latin typeface="Georgia" panose="02040502050405020303" pitchFamily="18" charset="0"/>
              <a:sym typeface="Wingdings" panose="05000000000000000000" pitchFamily="2" charset="2"/>
            </a:endParaRPr>
          </a:p>
          <a:p>
            <a:pPr>
              <a:buFont typeface="Wingdings" panose="05000000000000000000" pitchFamily="2" charset="2"/>
              <a:buChar char="à"/>
              <a:defRPr/>
            </a:pPr>
            <a:r>
              <a:rPr lang="hu-HU" b="1" dirty="0" smtClean="0">
                <a:solidFill>
                  <a:srgbClr val="002060"/>
                </a:solidFill>
                <a:latin typeface="Georgia" panose="02040502050405020303" pitchFamily="18" charset="0"/>
                <a:sym typeface="Wingdings" panose="05000000000000000000" pitchFamily="2" charset="2"/>
              </a:rPr>
              <a:t>Akciók és elköteleződés  vs. „értéksemlegesség”, k</a:t>
            </a:r>
            <a:r>
              <a:rPr lang="hu-HU" b="1" dirty="0" smtClean="0">
                <a:solidFill>
                  <a:srgbClr val="002060"/>
                </a:solidFill>
                <a:latin typeface="Georgia" panose="02040502050405020303" pitchFamily="18" charset="0"/>
              </a:rPr>
              <a:t>iegyensúlyozottság</a:t>
            </a:r>
            <a:r>
              <a:rPr lang="hu-HU" b="1" dirty="0">
                <a:solidFill>
                  <a:srgbClr val="002060"/>
                </a:solidFill>
                <a:latin typeface="Georgia" panose="02040502050405020303" pitchFamily="18" charset="0"/>
              </a:rPr>
              <a:t>, távolságtartás, </a:t>
            </a:r>
            <a:r>
              <a:rPr lang="hu-HU" b="1" dirty="0" smtClean="0">
                <a:solidFill>
                  <a:srgbClr val="002060"/>
                </a:solidFill>
                <a:latin typeface="Georgia" panose="02040502050405020303" pitchFamily="18" charset="0"/>
              </a:rPr>
              <a:t>„objektivitás”</a:t>
            </a:r>
            <a:endParaRPr lang="hu-HU" b="1" dirty="0" smtClean="0">
              <a:solidFill>
                <a:srgbClr val="002060"/>
              </a:solidFill>
              <a:latin typeface="Georgia" panose="02040502050405020303" pitchFamily="18" charset="0"/>
              <a:sym typeface="Wingdings" panose="05000000000000000000" pitchFamily="2" charset="2"/>
            </a:endParaRPr>
          </a:p>
          <a:p>
            <a:pPr>
              <a:buFont typeface="Wingdings" panose="05000000000000000000" pitchFamily="2" charset="2"/>
              <a:buChar char="à"/>
              <a:defRPr/>
            </a:pPr>
            <a:endParaRPr lang="hu-HU" b="1" dirty="0">
              <a:solidFill>
                <a:srgbClr val="002060"/>
              </a:solidFill>
              <a:latin typeface="Georgia" panose="02040502050405020303" pitchFamily="18" charset="0"/>
              <a:sym typeface="Wingdings" panose="05000000000000000000" pitchFamily="2" charset="2"/>
            </a:endParaRPr>
          </a:p>
          <a:p>
            <a:pPr>
              <a:buFont typeface="Wingdings" panose="05000000000000000000" pitchFamily="2" charset="2"/>
              <a:buChar char="à"/>
              <a:defRPr/>
            </a:pPr>
            <a:r>
              <a:rPr lang="hu-HU" b="1" dirty="0" smtClean="0">
                <a:solidFill>
                  <a:srgbClr val="002060"/>
                </a:solidFill>
                <a:latin typeface="Georgia" panose="02040502050405020303" pitchFamily="18" charset="0"/>
              </a:rPr>
              <a:t>Publikációk </a:t>
            </a:r>
            <a:r>
              <a:rPr lang="hu-HU" b="1" dirty="0" smtClean="0">
                <a:solidFill>
                  <a:srgbClr val="002060"/>
                </a:solidFill>
                <a:latin typeface="Georgia" panose="02040502050405020303" pitchFamily="18" charset="0"/>
                <a:sym typeface="Wingdings" panose="05000000000000000000" pitchFamily="2" charset="2"/>
              </a:rPr>
              <a:t></a:t>
            </a:r>
            <a:endParaRPr lang="hu-HU" b="1" dirty="0">
              <a:solidFill>
                <a:srgbClr val="002060"/>
              </a:solidFill>
              <a:latin typeface="Georgia" panose="02040502050405020303" pitchFamily="18" charset="0"/>
            </a:endParaRPr>
          </a:p>
        </p:txBody>
      </p:sp>
      <p:pic>
        <p:nvPicPr>
          <p:cNvPr id="5" name="Kép 4"/>
          <p:cNvPicPr>
            <a:picLocks noChangeAspect="1"/>
          </p:cNvPicPr>
          <p:nvPr/>
        </p:nvPicPr>
        <p:blipFill>
          <a:blip r:embed="rId2" cstate="print"/>
          <a:stretch>
            <a:fillRect/>
          </a:stretch>
        </p:blipFill>
        <p:spPr>
          <a:xfrm>
            <a:off x="7320136" y="1143000"/>
            <a:ext cx="4320480" cy="2592287"/>
          </a:xfrm>
          <a:prstGeom prst="rect">
            <a:avLst/>
          </a:prstGeom>
        </p:spPr>
      </p:pic>
      <p:pic>
        <p:nvPicPr>
          <p:cNvPr id="15" name="Picture 2" descr="lmp_sajtotajekoztato01kf"/>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r="51324"/>
          <a:stretch/>
        </p:blipFill>
        <p:spPr bwMode="auto">
          <a:xfrm>
            <a:off x="8508268" y="4005845"/>
            <a:ext cx="1944216" cy="2667235"/>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425664914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Társadalmi hatásosság – akciók, </a:t>
            </a:r>
            <a:r>
              <a:rPr lang="hu-HU" dirty="0" err="1"/>
              <a:t>empowerment</a:t>
            </a:r>
            <a:r>
              <a:rPr lang="hu-HU" dirty="0"/>
              <a:t>, </a:t>
            </a:r>
            <a:r>
              <a:rPr lang="hu-HU" dirty="0" err="1" smtClean="0"/>
              <a:t>agency</a:t>
            </a:r>
            <a:endParaRPr lang="hu-HU" dirty="0"/>
          </a:p>
        </p:txBody>
      </p:sp>
      <p:sp>
        <p:nvSpPr>
          <p:cNvPr id="3" name="Tartalom helye 2"/>
          <p:cNvSpPr>
            <a:spLocks noGrp="1"/>
          </p:cNvSpPr>
          <p:nvPr>
            <p:ph sz="half" idx="1"/>
          </p:nvPr>
        </p:nvSpPr>
        <p:spPr>
          <a:xfrm>
            <a:off x="609600" y="1600201"/>
            <a:ext cx="2678088" cy="4565103"/>
          </a:xfrm>
        </p:spPr>
        <p:txBody>
          <a:bodyPr>
            <a:normAutofit fontScale="85000" lnSpcReduction="20000"/>
          </a:bodyPr>
          <a:lstStyle/>
          <a:p>
            <a:pPr marL="0" indent="0">
              <a:buNone/>
            </a:pPr>
            <a:r>
              <a:rPr lang="hu-HU" b="1" dirty="0" smtClean="0"/>
              <a:t>Képessé tétel</a:t>
            </a:r>
            <a:r>
              <a:rPr lang="hu-HU" dirty="0" smtClean="0"/>
              <a:t>: emberek</a:t>
            </a:r>
            <a:r>
              <a:rPr lang="hu-HU" dirty="0"/>
              <a:t>, szervezetek és közösségek </a:t>
            </a:r>
            <a:r>
              <a:rPr lang="hu-HU" i="1" dirty="0"/>
              <a:t>„képessé válnak ügyeik irányítására”</a:t>
            </a:r>
            <a:r>
              <a:rPr lang="hu-HU" dirty="0"/>
              <a:t> </a:t>
            </a:r>
            <a:r>
              <a:rPr lang="hu-HU" dirty="0" smtClean="0"/>
              <a:t>(</a:t>
            </a:r>
            <a:r>
              <a:rPr lang="hu-HU" dirty="0"/>
              <a:t>O’Neill Johnson </a:t>
            </a:r>
            <a:r>
              <a:rPr lang="hu-HU" dirty="0" smtClean="0"/>
              <a:t>2011, </a:t>
            </a:r>
            <a:r>
              <a:rPr lang="hu-HU" dirty="0"/>
              <a:t>265</a:t>
            </a:r>
            <a:r>
              <a:rPr lang="hu-HU" dirty="0" smtClean="0"/>
              <a:t>) </a:t>
            </a:r>
          </a:p>
          <a:p>
            <a:endParaRPr lang="hu-HU" dirty="0" smtClean="0"/>
          </a:p>
          <a:p>
            <a:endParaRPr lang="hu-HU" dirty="0"/>
          </a:p>
          <a:p>
            <a:pPr marL="0" indent="0">
              <a:buNone/>
            </a:pPr>
            <a:r>
              <a:rPr lang="hu-HU" b="1" dirty="0" err="1" smtClean="0"/>
              <a:t>Agency</a:t>
            </a:r>
            <a:r>
              <a:rPr lang="hu-HU" dirty="0" smtClean="0"/>
              <a:t>: cselekvőképesség</a:t>
            </a:r>
            <a:endParaRPr lang="hu-HU" dirty="0"/>
          </a:p>
        </p:txBody>
      </p:sp>
      <p:sp>
        <p:nvSpPr>
          <p:cNvPr id="5" name="Tartalom helye 2"/>
          <p:cNvSpPr>
            <a:spLocks noGrp="1"/>
          </p:cNvSpPr>
          <p:nvPr>
            <p:ph sz="half" idx="1"/>
          </p:nvPr>
        </p:nvSpPr>
        <p:spPr>
          <a:xfrm>
            <a:off x="4104284" y="1600201"/>
            <a:ext cx="4766320" cy="4565103"/>
          </a:xfrm>
        </p:spPr>
        <p:txBody>
          <a:bodyPr>
            <a:normAutofit fontScale="92500" lnSpcReduction="10000"/>
          </a:bodyPr>
          <a:lstStyle/>
          <a:p>
            <a:r>
              <a:rPr lang="hu-HU" dirty="0" smtClean="0"/>
              <a:t>Képessé tétel szintjei</a:t>
            </a:r>
          </a:p>
          <a:p>
            <a:pPr lvl="1"/>
            <a:r>
              <a:rPr lang="hu-HU" dirty="0" smtClean="0"/>
              <a:t>Egyéni… közösségi</a:t>
            </a:r>
          </a:p>
          <a:p>
            <a:pPr lvl="1"/>
            <a:endParaRPr lang="hu-HU" dirty="0"/>
          </a:p>
          <a:p>
            <a:r>
              <a:rPr lang="hu-HU" dirty="0" smtClean="0"/>
              <a:t>Ki értékel?</a:t>
            </a:r>
          </a:p>
          <a:p>
            <a:pPr lvl="1"/>
            <a:r>
              <a:rPr lang="hu-HU" dirty="0" smtClean="0"/>
              <a:t>Külső/belső értékelés</a:t>
            </a:r>
          </a:p>
          <a:p>
            <a:pPr lvl="1"/>
            <a:r>
              <a:rPr lang="hu-HU" dirty="0" smtClean="0"/>
              <a:t>Eltérő „belső” szereplők eltérő értékelése</a:t>
            </a:r>
          </a:p>
          <a:p>
            <a:pPr lvl="1"/>
            <a:endParaRPr lang="hu-HU" dirty="0"/>
          </a:p>
          <a:p>
            <a:r>
              <a:rPr lang="hu-HU" dirty="0" smtClean="0"/>
              <a:t>Milyen időtávon?</a:t>
            </a:r>
          </a:p>
          <a:p>
            <a:pPr lvl="1"/>
            <a:r>
              <a:rPr lang="hu-HU" dirty="0" smtClean="0"/>
              <a:t>Mi a realitás … idő alatt?</a:t>
            </a:r>
          </a:p>
          <a:p>
            <a:pPr lvl="1"/>
            <a:r>
              <a:rPr lang="hu-HU" dirty="0" smtClean="0"/>
              <a:t>Mi van, ha holnap… 10 év múlva másképpen értékelem</a:t>
            </a:r>
            <a:r>
              <a:rPr lang="hu-HU" sz="2000" dirty="0" smtClean="0"/>
              <a:t>?</a:t>
            </a:r>
            <a:endParaRPr lang="hu-HU" dirty="0"/>
          </a:p>
        </p:txBody>
      </p:sp>
      <p:sp>
        <p:nvSpPr>
          <p:cNvPr id="6" name="Téglalap 5"/>
          <p:cNvSpPr/>
          <p:nvPr/>
        </p:nvSpPr>
        <p:spPr>
          <a:xfrm>
            <a:off x="3414249" y="2800117"/>
            <a:ext cx="864096" cy="1569660"/>
          </a:xfrm>
          <a:prstGeom prst="rect">
            <a:avLst/>
          </a:prstGeom>
        </p:spPr>
        <p:txBody>
          <a:bodyPr wrap="square">
            <a:spAutoFit/>
          </a:bodyPr>
          <a:lstStyle/>
          <a:p>
            <a:r>
              <a:rPr lang="hu-HU" sz="9600" dirty="0"/>
              <a:t>?</a:t>
            </a:r>
          </a:p>
        </p:txBody>
      </p:sp>
      <p:pic>
        <p:nvPicPr>
          <p:cNvPr id="7" name="Picture 3" descr="C:\képek\roma\egészséghét_Dorozsma_2014_július_10_12\DSCN2348.JPG"/>
          <p:cNvPicPr>
            <a:picLocks noChangeAspect="1" noChangeArrowheads="1"/>
          </p:cNvPicPr>
          <p:nvPr/>
        </p:nvPicPr>
        <p:blipFill rotWithShape="1">
          <a:blip r:embed="rId2" cstate="print">
            <a:extLst>
              <a:ext uri="{28A0092B-C50C-407E-A947-70E740481C1C}">
                <a14:useLocalDpi xmlns:a14="http://schemas.microsoft.com/office/drawing/2010/main" xmlns="" val="0"/>
              </a:ext>
            </a:extLst>
          </a:blip>
          <a:srcRect l="40643" t="50000" r="15987"/>
          <a:stretch/>
        </p:blipFill>
        <p:spPr bwMode="auto">
          <a:xfrm>
            <a:off x="8690182" y="861214"/>
            <a:ext cx="1709336" cy="1477973"/>
          </a:xfrm>
          <a:prstGeom prst="rect">
            <a:avLst/>
          </a:prstGeom>
          <a:noFill/>
          <a:extLst>
            <a:ext uri="{909E8E84-426E-40DD-AFC4-6F175D3DCCD1}">
              <a14:hiddenFill xmlns:a14="http://schemas.microsoft.com/office/drawing/2010/main" xmlns="">
                <a:solidFill>
                  <a:srgbClr val="FFFFFF"/>
                </a:solidFill>
              </a14:hiddenFill>
            </a:ext>
          </a:extLst>
        </p:spPr>
      </p:pic>
      <p:pic>
        <p:nvPicPr>
          <p:cNvPr id="8" name="Picture 3" descr="C:\képek\roma\egészséghét_Dorozsma_2014_július_10_12\DSCN2348.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9731" t="18717" r="43838" b="61725"/>
          <a:stretch/>
        </p:blipFill>
        <p:spPr bwMode="auto">
          <a:xfrm>
            <a:off x="10522857" y="1149246"/>
            <a:ext cx="1655467" cy="1477973"/>
          </a:xfrm>
          <a:prstGeom prst="rect">
            <a:avLst/>
          </a:prstGeom>
          <a:noFill/>
          <a:extLst>
            <a:ext uri="{909E8E84-426E-40DD-AFC4-6F175D3DCCD1}">
              <a14:hiddenFill xmlns:a14="http://schemas.microsoft.com/office/drawing/2010/main" xmlns="">
                <a:solidFill>
                  <a:srgbClr val="FFFFFF"/>
                </a:solidFill>
              </a14:hiddenFill>
            </a:ext>
          </a:extLst>
        </p:spPr>
      </p:pic>
      <p:pic>
        <p:nvPicPr>
          <p:cNvPr id="9" name="Picture 2" descr="C:\képek\roma\egészséghét_Dorozsma_2014_július_10_12\DSCN227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0522543" y="2733422"/>
            <a:ext cx="1655467" cy="1241600"/>
          </a:xfrm>
          <a:prstGeom prst="rect">
            <a:avLst/>
          </a:prstGeom>
          <a:noFill/>
          <a:extLst>
            <a:ext uri="{909E8E84-426E-40DD-AFC4-6F175D3DCCD1}">
              <a14:hiddenFill xmlns:a14="http://schemas.microsoft.com/office/drawing/2010/main" xmlns="">
                <a:solidFill>
                  <a:srgbClr val="FFFFFF"/>
                </a:solidFill>
              </a14:hiddenFill>
            </a:ext>
          </a:extLst>
        </p:spPr>
      </p:pic>
      <p:pic>
        <p:nvPicPr>
          <p:cNvPr id="10" name="Picture 2" descr="http://www.kalandozoo.hu/utazas/kepek/magyarorszag/szeged/75_1202021755_n362_szeged-dom1.jpg"/>
          <p:cNvPicPr>
            <a:picLocks noChangeAspect="1" noChangeArrowheads="1"/>
          </p:cNvPicPr>
          <p:nvPr/>
        </p:nvPicPr>
        <p:blipFill>
          <a:blip r:embed="rId5" cstate="print">
            <a:extLst>
              <a:ext uri="{28A0092B-C50C-407E-A947-70E740481C1C}">
                <a14:useLocalDpi xmlns:a14="http://schemas.microsoft.com/office/drawing/2010/main" xmlns="" val="0"/>
              </a:ext>
            </a:extLst>
          </a:blip>
          <a:srcRect/>
          <a:stretch>
            <a:fillRect/>
          </a:stretch>
        </p:blipFill>
        <p:spPr bwMode="auto">
          <a:xfrm>
            <a:off x="8669191" y="2445390"/>
            <a:ext cx="1709336" cy="2279115"/>
          </a:xfrm>
          <a:prstGeom prst="rect">
            <a:avLst/>
          </a:prstGeom>
          <a:noFill/>
          <a:extLst>
            <a:ext uri="{909E8E84-426E-40DD-AFC4-6F175D3DCCD1}">
              <a14:hiddenFill xmlns:a14="http://schemas.microsoft.com/office/drawing/2010/main" xmlns="">
                <a:solidFill>
                  <a:srgbClr val="FFFFFF"/>
                </a:solidFill>
              </a14:hiddenFill>
            </a:ext>
          </a:extLst>
        </p:spPr>
      </p:pic>
      <p:pic>
        <p:nvPicPr>
          <p:cNvPr id="11" name="Picture 4" descr="http://www.flagmagazin.hu/userfiles/text/360__550x1500_kapitalizmus.jp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t="10716"/>
          <a:stretch/>
        </p:blipFill>
        <p:spPr bwMode="auto">
          <a:xfrm>
            <a:off x="10494016" y="4320095"/>
            <a:ext cx="1683994" cy="210496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34399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5">
                                            <p:txEl>
                                              <p:pRg st="0" end="0"/>
                                            </p:txEl>
                                          </p:spTgt>
                                        </p:tgtEl>
                                        <p:attrNameLst>
                                          <p:attrName>style.visibility</p:attrName>
                                        </p:attrNameLst>
                                      </p:cBhvr>
                                      <p:to>
                                        <p:strVal val="visible"/>
                                      </p:to>
                                    </p:set>
                                    <p:animEffect transition="in" filter="barn(inVertical)">
                                      <p:cBhvr>
                                        <p:cTn id="22" dur="500"/>
                                        <p:tgtEl>
                                          <p:spTgt spid="5">
                                            <p:txEl>
                                              <p:pRg st="0" end="0"/>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1" end="1"/>
                                            </p:txEl>
                                          </p:spTgt>
                                        </p:tgtEl>
                                        <p:attrNameLst>
                                          <p:attrName>style.visibility</p:attrName>
                                        </p:attrNameLst>
                                      </p:cBhvr>
                                      <p:to>
                                        <p:strVal val="visible"/>
                                      </p:to>
                                    </p:set>
                                    <p:animEffect transition="in" filter="barn(inVertical)">
                                      <p:cBhvr>
                                        <p:cTn id="25" dur="5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barn(inVertical)">
                                      <p:cBhvr>
                                        <p:cTn id="30" dur="500"/>
                                        <p:tgtEl>
                                          <p:spTgt spid="7"/>
                                        </p:tgtEl>
                                      </p:cBhvr>
                                    </p:animEffect>
                                  </p:childTnLst>
                                </p:cTn>
                              </p:par>
                              <p:par>
                                <p:cTn id="31" presetID="16" presetClass="entr" presetSubtype="21" fill="hold" nodeType="with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par>
                                <p:cTn id="34" presetID="16" presetClass="entr" presetSubtype="21"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barn(inVertical)">
                                      <p:cBhvr>
                                        <p:cTn id="36" dur="500"/>
                                        <p:tgtEl>
                                          <p:spTgt spid="9"/>
                                        </p:tgtEl>
                                      </p:cBhvr>
                                    </p:animEffect>
                                  </p:childTnLst>
                                </p:cTn>
                              </p:par>
                              <p:par>
                                <p:cTn id="37" presetID="16" presetClass="entr" presetSubtype="21" fill="hold" nodeType="with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barn(inVertical)">
                                      <p:cBhvr>
                                        <p:cTn id="39" dur="500"/>
                                        <p:tgtEl>
                                          <p:spTgt spid="10"/>
                                        </p:tgtEl>
                                      </p:cBhvr>
                                    </p:animEffect>
                                  </p:childTnLst>
                                </p:cTn>
                              </p:par>
                              <p:par>
                                <p:cTn id="40" presetID="16" presetClass="entr" presetSubtype="21" fill="hold" nodeType="with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5">
                                            <p:txEl>
                                              <p:pRg st="3" end="3"/>
                                            </p:txEl>
                                          </p:spTgt>
                                        </p:tgtEl>
                                        <p:attrNameLst>
                                          <p:attrName>style.visibility</p:attrName>
                                        </p:attrNameLst>
                                      </p:cBhvr>
                                      <p:to>
                                        <p:strVal val="visible"/>
                                      </p:to>
                                    </p:set>
                                    <p:animEffect transition="in" filter="barn(inVertical)">
                                      <p:cBhvr>
                                        <p:cTn id="47" dur="500"/>
                                        <p:tgtEl>
                                          <p:spTgt spid="5">
                                            <p:txEl>
                                              <p:pRg st="3" end="3"/>
                                            </p:txEl>
                                          </p:spTgt>
                                        </p:tgtEl>
                                      </p:cBhvr>
                                    </p:animEffect>
                                  </p:childTnLst>
                                </p:cTn>
                              </p:par>
                              <p:par>
                                <p:cTn id="48" presetID="16" presetClass="entr" presetSubtype="21" fill="hold" nodeType="withEffect">
                                  <p:stCondLst>
                                    <p:cond delay="0"/>
                                  </p:stCondLst>
                                  <p:childTnLst>
                                    <p:set>
                                      <p:cBhvr>
                                        <p:cTn id="49" dur="1" fill="hold">
                                          <p:stCondLst>
                                            <p:cond delay="0"/>
                                          </p:stCondLst>
                                        </p:cTn>
                                        <p:tgtEl>
                                          <p:spTgt spid="5">
                                            <p:txEl>
                                              <p:pRg st="4" end="4"/>
                                            </p:txEl>
                                          </p:spTgt>
                                        </p:tgtEl>
                                        <p:attrNameLst>
                                          <p:attrName>style.visibility</p:attrName>
                                        </p:attrNameLst>
                                      </p:cBhvr>
                                      <p:to>
                                        <p:strVal val="visible"/>
                                      </p:to>
                                    </p:set>
                                    <p:animEffect transition="in" filter="barn(inVertical)">
                                      <p:cBhvr>
                                        <p:cTn id="50" dur="500"/>
                                        <p:tgtEl>
                                          <p:spTgt spid="5">
                                            <p:txEl>
                                              <p:pRg st="4" end="4"/>
                                            </p:txEl>
                                          </p:spTgt>
                                        </p:tgtEl>
                                      </p:cBhvr>
                                    </p:animEffect>
                                  </p:childTnLst>
                                </p:cTn>
                              </p:par>
                              <p:par>
                                <p:cTn id="51" presetID="16" presetClass="entr" presetSubtype="21" fill="hold" nodeType="withEffect">
                                  <p:stCondLst>
                                    <p:cond delay="0"/>
                                  </p:stCondLst>
                                  <p:childTnLst>
                                    <p:set>
                                      <p:cBhvr>
                                        <p:cTn id="52" dur="1" fill="hold">
                                          <p:stCondLst>
                                            <p:cond delay="0"/>
                                          </p:stCondLst>
                                        </p:cTn>
                                        <p:tgtEl>
                                          <p:spTgt spid="5">
                                            <p:txEl>
                                              <p:pRg st="5" end="5"/>
                                            </p:txEl>
                                          </p:spTgt>
                                        </p:tgtEl>
                                        <p:attrNameLst>
                                          <p:attrName>style.visibility</p:attrName>
                                        </p:attrNameLst>
                                      </p:cBhvr>
                                      <p:to>
                                        <p:strVal val="visible"/>
                                      </p:to>
                                    </p:set>
                                    <p:animEffect transition="in" filter="barn(inVertical)">
                                      <p:cBhvr>
                                        <p:cTn id="53" dur="500"/>
                                        <p:tgtEl>
                                          <p:spTgt spid="5">
                                            <p:txEl>
                                              <p:pRg st="5" end="5"/>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6" presetClass="entr" presetSubtype="21" fill="hold" nodeType="clickEffect">
                                  <p:stCondLst>
                                    <p:cond delay="0"/>
                                  </p:stCondLst>
                                  <p:childTnLst>
                                    <p:set>
                                      <p:cBhvr>
                                        <p:cTn id="57" dur="1" fill="hold">
                                          <p:stCondLst>
                                            <p:cond delay="0"/>
                                          </p:stCondLst>
                                        </p:cTn>
                                        <p:tgtEl>
                                          <p:spTgt spid="5">
                                            <p:txEl>
                                              <p:pRg st="7" end="7"/>
                                            </p:txEl>
                                          </p:spTgt>
                                        </p:tgtEl>
                                        <p:attrNameLst>
                                          <p:attrName>style.visibility</p:attrName>
                                        </p:attrNameLst>
                                      </p:cBhvr>
                                      <p:to>
                                        <p:strVal val="visible"/>
                                      </p:to>
                                    </p:set>
                                    <p:animEffect transition="in" filter="barn(inVertical)">
                                      <p:cBhvr>
                                        <p:cTn id="58" dur="500"/>
                                        <p:tgtEl>
                                          <p:spTgt spid="5">
                                            <p:txEl>
                                              <p:pRg st="7" end="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8" end="8"/>
                                            </p:txEl>
                                          </p:spTgt>
                                        </p:tgtEl>
                                        <p:attrNameLst>
                                          <p:attrName>style.visibility</p:attrName>
                                        </p:attrNameLst>
                                      </p:cBhvr>
                                      <p:to>
                                        <p:strVal val="visible"/>
                                      </p:to>
                                    </p:set>
                                    <p:animEffect transition="in" filter="barn(inVertical)">
                                      <p:cBhvr>
                                        <p:cTn id="61" dur="500"/>
                                        <p:tgtEl>
                                          <p:spTgt spid="5">
                                            <p:txEl>
                                              <p:pRg st="8" end="8"/>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5">
                                            <p:txEl>
                                              <p:pRg st="9" end="9"/>
                                            </p:txEl>
                                          </p:spTgt>
                                        </p:tgtEl>
                                        <p:attrNameLst>
                                          <p:attrName>style.visibility</p:attrName>
                                        </p:attrNameLst>
                                      </p:cBhvr>
                                      <p:to>
                                        <p:strVal val="visible"/>
                                      </p:to>
                                    </p:set>
                                    <p:animEffect transition="in" filter="barn(inVertical)">
                                      <p:cBhvr>
                                        <p:cTn id="64"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Társadalmi hatásosság – akciók, </a:t>
            </a:r>
            <a:r>
              <a:rPr lang="hu-HU" dirty="0" err="1"/>
              <a:t>empowerment</a:t>
            </a:r>
            <a:r>
              <a:rPr lang="hu-HU" dirty="0"/>
              <a:t>, </a:t>
            </a:r>
            <a:r>
              <a:rPr lang="hu-HU" dirty="0" err="1"/>
              <a:t>agency</a:t>
            </a:r>
            <a:endParaRPr lang="hu-HU" dirty="0"/>
          </a:p>
        </p:txBody>
      </p:sp>
      <p:sp>
        <p:nvSpPr>
          <p:cNvPr id="3" name="Tartalom helye 2"/>
          <p:cNvSpPr>
            <a:spLocks noGrp="1"/>
          </p:cNvSpPr>
          <p:nvPr>
            <p:ph sz="half" idx="1"/>
          </p:nvPr>
        </p:nvSpPr>
        <p:spPr>
          <a:xfrm>
            <a:off x="479376" y="1700808"/>
            <a:ext cx="6480720" cy="4525963"/>
          </a:xfrm>
        </p:spPr>
        <p:txBody>
          <a:bodyPr/>
          <a:lstStyle/>
          <a:p>
            <a:r>
              <a:rPr lang="hu-HU" dirty="0" smtClean="0"/>
              <a:t>Tapasztalataink</a:t>
            </a:r>
          </a:p>
          <a:p>
            <a:pPr lvl="1"/>
            <a:r>
              <a:rPr lang="hu-HU" dirty="0" smtClean="0"/>
              <a:t>Külső korlátozó tényezők</a:t>
            </a:r>
          </a:p>
          <a:p>
            <a:pPr lvl="1"/>
            <a:endParaRPr lang="hu-HU" dirty="0"/>
          </a:p>
          <a:p>
            <a:pPr lvl="1"/>
            <a:r>
              <a:rPr lang="hu-HU" dirty="0" smtClean="0"/>
              <a:t>„Társadalmi távolság”</a:t>
            </a:r>
          </a:p>
          <a:p>
            <a:pPr lvl="1"/>
            <a:endParaRPr lang="hu-HU" dirty="0"/>
          </a:p>
          <a:p>
            <a:pPr lvl="1"/>
            <a:r>
              <a:rPr lang="hu-HU" dirty="0" smtClean="0"/>
              <a:t>Szereplők száma</a:t>
            </a:r>
          </a:p>
          <a:p>
            <a:pPr lvl="1"/>
            <a:endParaRPr lang="hu-HU" dirty="0"/>
          </a:p>
          <a:p>
            <a:pPr lvl="1"/>
            <a:r>
              <a:rPr lang="hu-HU" dirty="0" smtClean="0"/>
              <a:t>Választott közösség vs. sorsközösség</a:t>
            </a:r>
          </a:p>
          <a:p>
            <a:pPr lvl="2"/>
            <a:r>
              <a:rPr lang="hu-HU" dirty="0" smtClean="0"/>
              <a:t>Közösségi folyamatok (dinamikák)</a:t>
            </a:r>
          </a:p>
          <a:p>
            <a:pPr lvl="2"/>
            <a:r>
              <a:rPr lang="hu-HU" dirty="0" smtClean="0"/>
              <a:t>Van közös valóságértelmezés?</a:t>
            </a:r>
            <a:endParaRPr lang="hu-HU" dirty="0"/>
          </a:p>
        </p:txBody>
      </p:sp>
      <p:sp>
        <p:nvSpPr>
          <p:cNvPr id="5" name="Téglalap 4"/>
          <p:cNvSpPr/>
          <p:nvPr/>
        </p:nvSpPr>
        <p:spPr>
          <a:xfrm>
            <a:off x="9062120" y="1196752"/>
            <a:ext cx="2520280" cy="4708981"/>
          </a:xfrm>
          <a:prstGeom prst="rect">
            <a:avLst/>
          </a:prstGeom>
        </p:spPr>
        <p:txBody>
          <a:bodyPr wrap="square">
            <a:spAutoFit/>
          </a:bodyPr>
          <a:lstStyle/>
          <a:p>
            <a:r>
              <a:rPr lang="hu-HU" sz="30000" dirty="0">
                <a:solidFill>
                  <a:srgbClr val="0070C0"/>
                </a:solidFill>
              </a:rPr>
              <a:t>?</a:t>
            </a:r>
          </a:p>
        </p:txBody>
      </p:sp>
    </p:spTree>
    <p:extLst>
      <p:ext uri="{BB962C8B-B14F-4D97-AF65-F5344CB8AC3E}">
        <p14:creationId xmlns:p14="http://schemas.microsoft.com/office/powerpoint/2010/main" xmlns="" val="1861377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a:t>A szegregáció „jó elmélete” a RAK </a:t>
            </a:r>
            <a:r>
              <a:rPr lang="hu-HU" dirty="0" smtClean="0"/>
              <a:t>megközelítésében</a:t>
            </a:r>
            <a:endParaRPr lang="hu-HU" dirty="0"/>
          </a:p>
        </p:txBody>
      </p:sp>
      <p:sp>
        <p:nvSpPr>
          <p:cNvPr id="3" name="Tartalom helye 2"/>
          <p:cNvSpPr>
            <a:spLocks noGrp="1"/>
          </p:cNvSpPr>
          <p:nvPr>
            <p:ph sz="half" idx="1"/>
          </p:nvPr>
        </p:nvSpPr>
        <p:spPr>
          <a:xfrm>
            <a:off x="609600" y="1600201"/>
            <a:ext cx="10310936" cy="4525963"/>
          </a:xfrm>
        </p:spPr>
        <p:txBody>
          <a:bodyPr>
            <a:normAutofit fontScale="92500" lnSpcReduction="20000"/>
          </a:bodyPr>
          <a:lstStyle/>
          <a:p>
            <a:pPr marL="0" indent="0">
              <a:buNone/>
            </a:pPr>
            <a:r>
              <a:rPr lang="hu-HU" dirty="0" smtClean="0"/>
              <a:t>Jó elmélet az akciókutatásban segít a résztvevőknek, hogy (1) kritikusan szemlélve saját valóságukat képesek legyenek az arra való kritikai reflexióra, (2) esetleges tévedéseik, rossz beidegződéseik felismerésére és (3) eszközt ad arra, hogy képesek legyenek azon saját szándékaiknak megfelelően változtatni (Friedman-Rogers 2009)</a:t>
            </a:r>
          </a:p>
          <a:p>
            <a:pPr marL="0" indent="0">
              <a:buNone/>
            </a:pPr>
            <a:endParaRPr lang="hu-HU" dirty="0"/>
          </a:p>
          <a:p>
            <a:pPr marL="0" indent="0">
              <a:buNone/>
            </a:pPr>
            <a:r>
              <a:rPr lang="hu-HU" dirty="0" smtClean="0"/>
              <a:t>Mi lenne esetünkben a jó RAK elmélet?</a:t>
            </a:r>
          </a:p>
          <a:p>
            <a:r>
              <a:rPr lang="hu-HU" dirty="0" smtClean="0"/>
              <a:t>Az érintettek egyre inkább képesek arra, hogy felismerjék az őket a céljaik elérésében gátló tényezőket és olyan irányba változtassanak életükön, amilyen irányba szeretnének</a:t>
            </a:r>
          </a:p>
          <a:p>
            <a:pPr lvl="1"/>
            <a:r>
              <a:rPr lang="hu-HU" dirty="0" smtClean="0"/>
              <a:t>Emancipáció, igazságosság, transzparencia stb. – „jó okkal” (</a:t>
            </a:r>
            <a:r>
              <a:rPr lang="hu-HU" dirty="0" err="1" smtClean="0"/>
              <a:t>Sen</a:t>
            </a:r>
            <a:r>
              <a:rPr lang="hu-HU" dirty="0" smtClean="0"/>
              <a:t> 1999)</a:t>
            </a:r>
            <a:endParaRPr lang="hu-HU" dirty="0"/>
          </a:p>
          <a:p>
            <a:pPr marL="0" indent="0">
              <a:buNone/>
            </a:pPr>
            <a:endParaRPr lang="hu-HU" dirty="0" smtClean="0"/>
          </a:p>
        </p:txBody>
      </p:sp>
    </p:spTree>
    <p:extLst>
      <p:ext uri="{BB962C8B-B14F-4D97-AF65-F5344CB8AC3E}">
        <p14:creationId xmlns:p14="http://schemas.microsoft.com/office/powerpoint/2010/main" xmlns="" val="1556047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Alapértelmezett terv">
  <a:themeElements>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Alapértelmezett terv">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lapértelmezett terv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lapértelmezett terv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lapértelmezett terv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lapértelmezett terv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lapértelmezett terv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lapértelmezett terv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lapértelmezett terv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lapértelmezett terv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lapértelmezett terv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lapértelmezett terv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lapértelmezett terv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lapértelmezett terv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té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ém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9643</TotalTime>
  <Words>809</Words>
  <Application>Microsoft Office PowerPoint</Application>
  <PresentationFormat>Egyéni</PresentationFormat>
  <Paragraphs>144</Paragraphs>
  <Slides>11</Slides>
  <Notes>0</Notes>
  <HiddenSlides>0</HiddenSlides>
  <MMClips>0</MMClips>
  <ScaleCrop>false</ScaleCrop>
  <HeadingPairs>
    <vt:vector size="4" baseType="variant">
      <vt:variant>
        <vt:lpstr>Téma</vt:lpstr>
      </vt:variant>
      <vt:variant>
        <vt:i4>1</vt:i4>
      </vt:variant>
      <vt:variant>
        <vt:lpstr>Diacímek</vt:lpstr>
      </vt:variant>
      <vt:variant>
        <vt:i4>11</vt:i4>
      </vt:variant>
    </vt:vector>
  </HeadingPairs>
  <TitlesOfParts>
    <vt:vector size="12" baseType="lpstr">
      <vt:lpstr>Alapértelmezett terv</vt:lpstr>
      <vt:lpstr>A részvételi akciókutatás, mint a marginalitás kutatásának és megváltoztatásának eszköze - lehetőségek és korlátok</vt:lpstr>
      <vt:lpstr>Az előadás célja, felépítése</vt:lpstr>
      <vt:lpstr>RAK „alapvetés”</vt:lpstr>
      <vt:lpstr>RAK értékelés a szegregáció kutatása kapcsán egy szegedi esetpélda alapján</vt:lpstr>
      <vt:lpstr>5. dia</vt:lpstr>
      <vt:lpstr>A RAK tudományos minősége „konvencionális” megközelítésben</vt:lpstr>
      <vt:lpstr>Társadalmi hatásosság – akciók, empowerment, agency</vt:lpstr>
      <vt:lpstr>Társadalmi hatásosság – akciók, empowerment, agency</vt:lpstr>
      <vt:lpstr>A szegregáció „jó elmélete” a RAK megközelítésében</vt:lpstr>
      <vt:lpstr>Jó elmélet – telepfelszámolás Szegeden</vt:lpstr>
      <vt:lpstr>Köszönöm a figyelmet!</vt:lpstr>
    </vt:vector>
  </TitlesOfParts>
  <Company>SZTE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University of Szeged</dc:title>
  <dc:creator>GTK</dc:creator>
  <cp:lastModifiedBy>Kenéz Anikó</cp:lastModifiedBy>
  <cp:revision>390</cp:revision>
  <cp:lastPrinted>2012-05-08T09:09:47Z</cp:lastPrinted>
  <dcterms:created xsi:type="dcterms:W3CDTF">2004-11-03T13:38:10Z</dcterms:created>
  <dcterms:modified xsi:type="dcterms:W3CDTF">2017-11-10T07:33:46Z</dcterms:modified>
</cp:coreProperties>
</file>