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1" r:id="rId9"/>
    <p:sldId id="262" r:id="rId10"/>
    <p:sldId id="263" r:id="rId11"/>
    <p:sldId id="264" r:id="rId12"/>
    <p:sldId id="267" r:id="rId13"/>
    <p:sldId id="268" r:id="rId1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747B4-7752-4C40-88C6-091297F194C2}" type="datetimeFigureOut">
              <a:rPr lang="hu-HU" smtClean="0"/>
              <a:pPr/>
              <a:t>2012.11.09.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FD13E-EEE2-4780-A348-6FFD3DEB943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747B4-7752-4C40-88C6-091297F194C2}" type="datetimeFigureOut">
              <a:rPr lang="hu-HU" smtClean="0"/>
              <a:pPr/>
              <a:t>2012.11.09.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FD13E-EEE2-4780-A348-6FFD3DEB943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747B4-7752-4C40-88C6-091297F194C2}" type="datetimeFigureOut">
              <a:rPr lang="hu-HU" smtClean="0"/>
              <a:pPr/>
              <a:t>2012.11.09.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FD13E-EEE2-4780-A348-6FFD3DEB943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747B4-7752-4C40-88C6-091297F194C2}" type="datetimeFigureOut">
              <a:rPr lang="hu-HU" smtClean="0"/>
              <a:pPr/>
              <a:t>2012.11.09.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FD13E-EEE2-4780-A348-6FFD3DEB943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747B4-7752-4C40-88C6-091297F194C2}" type="datetimeFigureOut">
              <a:rPr lang="hu-HU" smtClean="0"/>
              <a:pPr/>
              <a:t>2012.11.09.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FD13E-EEE2-4780-A348-6FFD3DEB943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747B4-7752-4C40-88C6-091297F194C2}" type="datetimeFigureOut">
              <a:rPr lang="hu-HU" smtClean="0"/>
              <a:pPr/>
              <a:t>2012.11.09.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FD13E-EEE2-4780-A348-6FFD3DEB943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747B4-7752-4C40-88C6-091297F194C2}" type="datetimeFigureOut">
              <a:rPr lang="hu-HU" smtClean="0"/>
              <a:pPr/>
              <a:t>2012.11.09.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FD13E-EEE2-4780-A348-6FFD3DEB943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747B4-7752-4C40-88C6-091297F194C2}" type="datetimeFigureOut">
              <a:rPr lang="hu-HU" smtClean="0"/>
              <a:pPr/>
              <a:t>2012.11.09.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FD13E-EEE2-4780-A348-6FFD3DEB943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747B4-7752-4C40-88C6-091297F194C2}" type="datetimeFigureOut">
              <a:rPr lang="hu-HU" smtClean="0"/>
              <a:pPr/>
              <a:t>2012.11.09.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FD13E-EEE2-4780-A348-6FFD3DEB943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747B4-7752-4C40-88C6-091297F194C2}" type="datetimeFigureOut">
              <a:rPr lang="hu-HU" smtClean="0"/>
              <a:pPr/>
              <a:t>2012.11.09.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FD13E-EEE2-4780-A348-6FFD3DEB943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747B4-7752-4C40-88C6-091297F194C2}" type="datetimeFigureOut">
              <a:rPr lang="hu-HU" smtClean="0"/>
              <a:pPr/>
              <a:t>2012.11.09.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FD13E-EEE2-4780-A348-6FFD3DEB943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747B4-7752-4C40-88C6-091297F194C2}" type="datetimeFigureOut">
              <a:rPr lang="hu-HU" smtClean="0"/>
              <a:pPr/>
              <a:t>2012.11.09.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FD13E-EEE2-4780-A348-6FFD3DEB943E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b="1"/>
              <a:t>Határokon átnyúló munkaerő-piaci és jövedelemszerző mozgások a végeken </a:t>
            </a:r>
            <a:br>
              <a:rPr lang="hu-HU" b="1"/>
            </a:b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smtClean="0"/>
              <a:t>Koltai Júlia ELTE – Sik Endre ELTE/TÁRKI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3"/>
          <p:cNvGraphicFramePr>
            <a:graphicFrameLocks noGrp="1"/>
          </p:cNvGraphicFramePr>
          <p:nvPr/>
        </p:nvGraphicFramePr>
        <p:xfrm>
          <a:off x="0" y="692696"/>
          <a:ext cx="9144000" cy="6096000"/>
        </p:xfrm>
        <a:graphic>
          <a:graphicData uri="http://schemas.openxmlformats.org/drawingml/2006/table">
            <a:tbl>
              <a:tblPr/>
              <a:tblGrid>
                <a:gridCol w="4139952"/>
                <a:gridCol w="2115891"/>
                <a:gridCol w="1600425"/>
                <a:gridCol w="1287732"/>
              </a:tblGrid>
              <a:tr h="1367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u-HU" sz="160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Külföldi jövedelemszerzés</a:t>
                      </a:r>
                    </a:p>
                  </a:txBody>
                  <a:tcPr marL="31907" marR="3190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Munkavállalás</a:t>
                      </a:r>
                    </a:p>
                  </a:txBody>
                  <a:tcPr marL="31907" marR="3190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Vállalkozás</a:t>
                      </a:r>
                    </a:p>
                  </a:txBody>
                  <a:tcPr marL="31907" marR="3190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7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Megmagyarázott hányad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22%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19%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22%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7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u-HU" sz="160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Exp(B)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Exp(B)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Exp(B)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7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aktívak aránya a háztartásban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1,003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1,005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1,001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6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háztartásfő legmagasabb iskolai végzettsége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8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szakma (vs. alapfok)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1,530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1,297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2,652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8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középfok (vs. alapfok)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1,474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1,171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2,381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743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felsőfok (vs. alapfok)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1,213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1,119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1,683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6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háztartásfő dolgozik (vs. Nem dolgozik)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1,970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2,604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1,477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7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vagyon-index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,977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,968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1,000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6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kommunikációs-mobilitási lehetőségek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1,085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1,047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1,148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Ország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8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Szlovákia (vs. Magyarország)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2,753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4,760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,993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8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Ukrajna (vs. Magyarország)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2,393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3,276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1,630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szlovák nemzetiségű (vs. Nem szlovák nemzetiségű) - minta alapján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,910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,820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1,456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6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ukrán nemzetiségű (vs. nem ukrán nemzetiségű) - minta alapján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1,508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1,232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1,325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6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mennyire távolodott el otthonától utazásai során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1,734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1,734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1,723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6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hány rokona/barátja él a határ túloldalán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,998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,999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1,004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6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a háztartás bármely tagja szokott-e külföldön vásárolni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3,238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1,764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5,148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7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határtól való távolság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1,017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1,020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1,013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907" marR="3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églalap 4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b="1"/>
              <a:t>A külföldi </a:t>
            </a:r>
            <a:r>
              <a:rPr lang="hu-HU" b="1" smtClean="0"/>
              <a:t>jövedelemszerzés, </a:t>
            </a:r>
            <a:r>
              <a:rPr lang="hu-HU" b="1"/>
              <a:t>munkavállalás és vállalkozás esélyének mechanizmusa a háztartások </a:t>
            </a:r>
            <a:r>
              <a:rPr lang="hu-HU" b="1" smtClean="0"/>
              <a:t>(</a:t>
            </a:r>
            <a:r>
              <a:rPr lang="hu-HU" b="1"/>
              <a:t>logisztikus regresszió, N=1127</a:t>
            </a:r>
            <a:r>
              <a:rPr lang="hu-HU" b="1" smtClean="0"/>
              <a:t>) körében</a:t>
            </a:r>
            <a:endParaRPr lang="hu-HU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áblázat 1"/>
          <p:cNvGraphicFramePr>
            <a:graphicFrameLocks noGrp="1"/>
          </p:cNvGraphicFramePr>
          <p:nvPr/>
        </p:nvGraphicFramePr>
        <p:xfrm>
          <a:off x="0" y="1061040"/>
          <a:ext cx="9144000" cy="5608320"/>
        </p:xfrm>
        <a:graphic>
          <a:graphicData uri="http://schemas.openxmlformats.org/drawingml/2006/table">
            <a:tbl>
              <a:tblPr/>
              <a:tblGrid>
                <a:gridCol w="3779912"/>
                <a:gridCol w="1872208"/>
                <a:gridCol w="1656184"/>
                <a:gridCol w="1709186"/>
                <a:gridCol w="126510"/>
              </a:tblGrid>
              <a:tr h="1345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u-HU" sz="160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Magyarország</a:t>
                      </a:r>
                    </a:p>
                  </a:txBody>
                  <a:tcPr marL="31400" marR="314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Szlovákia</a:t>
                      </a:r>
                    </a:p>
                  </a:txBody>
                  <a:tcPr marL="31400" marR="314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Ukrajna</a:t>
                      </a:r>
                    </a:p>
                  </a:txBody>
                  <a:tcPr marL="31400" marR="314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345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Megmagyarázott hányad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23%</a:t>
                      </a:r>
                    </a:p>
                  </a:txBody>
                  <a:tcPr marL="31400" marR="314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15%</a:t>
                      </a:r>
                    </a:p>
                  </a:txBody>
                  <a:tcPr marL="31400" marR="314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20%</a:t>
                      </a:r>
                    </a:p>
                  </a:txBody>
                  <a:tcPr marL="31400" marR="314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345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N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596</a:t>
                      </a:r>
                    </a:p>
                  </a:txBody>
                  <a:tcPr marL="31400" marR="314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255</a:t>
                      </a:r>
                    </a:p>
                  </a:txBody>
                  <a:tcPr marL="31400" marR="314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276</a:t>
                      </a:r>
                    </a:p>
                  </a:txBody>
                  <a:tcPr marL="31400" marR="314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345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u-HU" sz="160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Exp(B)</a:t>
                      </a:r>
                    </a:p>
                  </a:txBody>
                  <a:tcPr marL="31400" marR="314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Exp(B)</a:t>
                      </a:r>
                    </a:p>
                  </a:txBody>
                  <a:tcPr marL="31400" marR="314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Exp(B)</a:t>
                      </a:r>
                    </a:p>
                  </a:txBody>
                  <a:tcPr marL="31400" marR="314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345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aktívak aránya a háztartásban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1,000</a:t>
                      </a: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1,000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1,007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345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Vagyon-index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1,042</a:t>
                      </a: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,971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1,001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15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kommunikációs-mobilitási lehetőségek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,998</a:t>
                      </a: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1,123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1,046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15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háztartásfő legmagasabb iskolai végzettsége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1531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szakma (vs. Alapfok)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2,486</a:t>
                      </a: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411,7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,362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3457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középfok (vs. Alapfok)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1,432</a:t>
                      </a: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241,8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,655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1531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felsőfok (vs. Alapfok)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1,848</a:t>
                      </a: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230,5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,172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15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háztartásfő dolgozik (vs. nem dolgozik)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1,498</a:t>
                      </a: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3,345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3,031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15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ukrán határon él (vs. szlovák határon él)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,879</a:t>
                      </a: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X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X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15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szlovákiai szlovák (vs. szlovákiai magyar)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1,013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X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15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ukrajnai ukrán (vs. ukrajnai magyar)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X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2,084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15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mennyire távolodott el otthonától utazásai során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1,305</a:t>
                      </a: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1,822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1,658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15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hány rokona/barátja él a határ túloldalán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1,017</a:t>
                      </a: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1,021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,988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3229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a háztartás bármely tagja szokott-e külföldön vásárolni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latin typeface="+mj-lt"/>
                          <a:ea typeface="Times New Roman"/>
                          <a:cs typeface="Times New Roman"/>
                        </a:rPr>
                        <a:t>8,191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1,438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6,828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15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határtól való távolság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,942</a:t>
                      </a: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1,104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1,008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15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három városból a legközelebbi elérhetősége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latin typeface="+mj-lt"/>
                          <a:ea typeface="Times New Roman"/>
                          <a:cs typeface="Times New Roman"/>
                        </a:rPr>
                        <a:t>,933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,999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31400" marR="31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15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busszal való elérhetőség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,830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X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>
                          <a:latin typeface="+mj-lt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Téglalap 2"/>
          <p:cNvSpPr/>
          <p:nvPr/>
        </p:nvSpPr>
        <p:spPr>
          <a:xfrm>
            <a:off x="0" y="116632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b="1"/>
              <a:t>A külföldi jövedelemszerzés (munkavállalás+vállalkozás) esélyének mechanizmusa a háztartások körében a három határ menti országrészben (logisztikus regresszió)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hu-HU" smtClean="0"/>
              <a:t>Összefoglalás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Autofit/>
          </a:bodyPr>
          <a:lstStyle/>
          <a:p>
            <a:r>
              <a:rPr lang="hu-HU" sz="2800" smtClean="0"/>
              <a:t>a jó munkaerő-piaci helyzetű demográfiai csoportok (fiatalok </a:t>
            </a:r>
            <a:r>
              <a:rPr lang="hu-HU" sz="2800" smtClean="0"/>
              <a:t>és </a:t>
            </a:r>
            <a:r>
              <a:rPr lang="hu-HU" sz="2800" smtClean="0"/>
              <a:t>férfiak + szakképzettség) </a:t>
            </a:r>
            <a:r>
              <a:rPr lang="hu-HU" sz="2800" smtClean="0"/>
              <a:t>körében </a:t>
            </a:r>
            <a:r>
              <a:rPr lang="hu-HU" sz="2800" smtClean="0"/>
              <a:t>magas</a:t>
            </a:r>
          </a:p>
          <a:p>
            <a:r>
              <a:rPr lang="hu-HU" sz="2800" smtClean="0"/>
              <a:t>beágyazódik a háztartás és az egyén egyéb külföldi </a:t>
            </a:r>
            <a:r>
              <a:rPr lang="hu-HU" sz="2800" smtClean="0"/>
              <a:t>tevékenységeinek </a:t>
            </a:r>
            <a:r>
              <a:rPr lang="hu-HU" sz="2800" smtClean="0"/>
              <a:t>gyakorlatába (emberi + kapcsolati tőke)</a:t>
            </a:r>
          </a:p>
          <a:p>
            <a:r>
              <a:rPr lang="hu-HU" sz="2800" smtClean="0"/>
              <a:t>külföldi munkavállalás: a </a:t>
            </a:r>
            <a:r>
              <a:rPr lang="hu-HU" sz="2800" smtClean="0"/>
              <a:t>megfelelő emberi tőkéjű és demográfiai profilú </a:t>
            </a:r>
            <a:r>
              <a:rPr lang="hu-HU" sz="2800" smtClean="0"/>
              <a:t>elégedetlen </a:t>
            </a:r>
            <a:r>
              <a:rPr lang="hu-HU" sz="2800" smtClean="0"/>
              <a:t>munkavállalók körében</a:t>
            </a:r>
          </a:p>
          <a:p>
            <a:r>
              <a:rPr lang="hu-HU" sz="2800" smtClean="0"/>
              <a:t>külföldi </a:t>
            </a:r>
            <a:r>
              <a:rPr lang="hu-HU" sz="2800" smtClean="0"/>
              <a:t>vállalkozás: </a:t>
            </a:r>
            <a:r>
              <a:rPr lang="hu-HU" sz="2800" smtClean="0"/>
              <a:t>határon való gyakori átkelés hercehurcái miatt rosszkedvű, családi körben végzett csempészek </a:t>
            </a:r>
            <a:r>
              <a:rPr lang="hu-HU" sz="2800" smtClean="0"/>
              <a:t>körében </a:t>
            </a:r>
            <a:r>
              <a:rPr lang="hu-HU" sz="2800" smtClean="0"/>
              <a:t>gyakori</a:t>
            </a:r>
            <a:endParaRPr lang="hu-H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853952"/>
            <a:ext cx="8229600" cy="1143000"/>
          </a:xfrm>
        </p:spPr>
        <p:txBody>
          <a:bodyPr>
            <a:normAutofit/>
          </a:bodyPr>
          <a:lstStyle/>
          <a:p>
            <a:r>
              <a:rPr lang="hu-HU" smtClean="0"/>
              <a:t>Köszönöm a figyelmet!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A kutatás keretei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smtClean="0"/>
              <a:t>adatfelvétel: 2011 május – július</a:t>
            </a:r>
          </a:p>
          <a:p>
            <a:r>
              <a:rPr lang="hu-HU" smtClean="0"/>
              <a:t>magyar – szlovák – ukrán hármashatár térsége</a:t>
            </a:r>
          </a:p>
          <a:p>
            <a:r>
              <a:rPr lang="hu-HU" smtClean="0"/>
              <a:t>alminták:</a:t>
            </a:r>
          </a:p>
          <a:p>
            <a:pPr lvl="1"/>
            <a:r>
              <a:rPr lang="hu-HU" smtClean="0"/>
              <a:t>szlovák-magyar határon Magyarország magyarok</a:t>
            </a:r>
          </a:p>
          <a:p>
            <a:pPr lvl="1"/>
            <a:r>
              <a:rPr lang="hu-HU" smtClean="0"/>
              <a:t>szlovák-magyar határon Szlovákia  magyarok</a:t>
            </a:r>
          </a:p>
          <a:p>
            <a:pPr lvl="1"/>
            <a:r>
              <a:rPr lang="hu-HU" smtClean="0"/>
              <a:t>szlovák-magyar határon Szlovákia szlovákok</a:t>
            </a:r>
          </a:p>
          <a:p>
            <a:pPr lvl="1"/>
            <a:r>
              <a:rPr lang="hu-HU" smtClean="0"/>
              <a:t>ukrán-magyar határon Magyarország magyarok</a:t>
            </a:r>
          </a:p>
          <a:p>
            <a:pPr lvl="1"/>
            <a:r>
              <a:rPr lang="hu-HU" smtClean="0"/>
              <a:t>ukrán-magyar határon Ukrajna magyarok</a:t>
            </a:r>
          </a:p>
          <a:p>
            <a:pPr lvl="1"/>
            <a:r>
              <a:rPr lang="hu-HU" smtClean="0"/>
              <a:t>ukrán-magyar határon Ukrajna ukránok</a:t>
            </a:r>
          </a:p>
          <a:p>
            <a:pPr lvl="1"/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000"/>
              <a:t>A külföldi jövedelemszerző tevékenység, s ezen belül a munkavállalás és a vállalkozás elterjedtsége határszakasz, ország és származás szerint (%)</a:t>
            </a:r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/>
        </p:nvGraphicFramePr>
        <p:xfrm>
          <a:off x="539552" y="1772816"/>
          <a:ext cx="8208911" cy="4248471"/>
        </p:xfrm>
        <a:graphic>
          <a:graphicData uri="http://schemas.openxmlformats.org/drawingml/2006/table">
            <a:tbl>
              <a:tblPr/>
              <a:tblGrid>
                <a:gridCol w="1392583"/>
                <a:gridCol w="1026114"/>
                <a:gridCol w="1026114"/>
                <a:gridCol w="1026114"/>
                <a:gridCol w="1001683"/>
                <a:gridCol w="1050545"/>
                <a:gridCol w="732939"/>
                <a:gridCol w="952819"/>
              </a:tblGrid>
              <a:tr h="35403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hu-HU" sz="17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Magyar-szlovák határszakasz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Magyar-ukrán határszakasz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7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1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hu-HU" sz="17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Magyarországi magyarok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Szlovákiai magyarok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Szlovákok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Magyarországi magyarok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Ukrajnai magyarok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ukránok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Összesen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03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300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200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302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200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1202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21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Külföldi </a:t>
                      </a:r>
                      <a:r>
                        <a:rPr lang="hu-HU" sz="1700" smtClean="0">
                          <a:latin typeface="+mj-lt"/>
                          <a:ea typeface="Times New Roman"/>
                          <a:cs typeface="Times New Roman"/>
                        </a:rPr>
                        <a:t>jövedelem-szerző </a:t>
                      </a: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tevékenység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807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Ebből munkavállalás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03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vállalkozás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700">
                          <a:latin typeface="+mj-lt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000"/>
              <a:t>A külföldi munkavállalás iránya határszakasz, ország és származás szerint (%)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383473"/>
            <a:ext cx="7848872" cy="5141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églalap 4"/>
          <p:cNvSpPr/>
          <p:nvPr/>
        </p:nvSpPr>
        <p:spPr>
          <a:xfrm>
            <a:off x="0" y="6488668"/>
            <a:ext cx="2079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/>
              <a:t>Forrás: Szalkai,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000"/>
              <a:t>A külföldi vállalkozások iránya határszakasz, ország és származás szerint (%)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390438"/>
            <a:ext cx="7344816" cy="4918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églalap 4"/>
          <p:cNvSpPr/>
          <p:nvPr/>
        </p:nvSpPr>
        <p:spPr>
          <a:xfrm>
            <a:off x="0" y="6488668"/>
            <a:ext cx="2079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/>
              <a:t>Forrás: Szalkai,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0" y="1772816"/>
          <a:ext cx="9025415" cy="4464496"/>
        </p:xfrm>
        <a:graphic>
          <a:graphicData uri="http://schemas.openxmlformats.org/presentationml/2006/ole">
            <p:oleObj spid="_x0000_s22529" name="Diagram" r:id="rId3" imgW="5676833" imgH="2219257" progId="MSGraph.Chart.8">
              <p:embed/>
            </p:oleObj>
          </a:graphicData>
        </a:graphic>
      </p:graphicFrame>
      <p:sp>
        <p:nvSpPr>
          <p:cNvPr id="4" name="Téglalap 3"/>
          <p:cNvSpPr/>
          <p:nvPr/>
        </p:nvSpPr>
        <p:spPr>
          <a:xfrm>
            <a:off x="539552" y="188640"/>
            <a:ext cx="81369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000"/>
              <a:t>A külföldi munkavállalás átlagtól (6%) szignifikáns eltérést mutató értékei társadalmi csoportonként (%)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-1" y="1844824"/>
          <a:ext cx="9209607" cy="4248472"/>
        </p:xfrm>
        <a:graphic>
          <a:graphicData uri="http://schemas.openxmlformats.org/presentationml/2006/ole">
            <p:oleObj spid="_x0000_s23553" name="Diagram" r:id="rId3" imgW="5676833" imgH="2219257" progId="MSGraph.Chart.8">
              <p:embed/>
            </p:oleObj>
          </a:graphicData>
        </a:graphic>
      </p:graphicFrame>
      <p:sp>
        <p:nvSpPr>
          <p:cNvPr id="4" name="Téglalap 3"/>
          <p:cNvSpPr/>
          <p:nvPr/>
        </p:nvSpPr>
        <p:spPr>
          <a:xfrm>
            <a:off x="323528" y="476672"/>
            <a:ext cx="849694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000"/>
              <a:t>A külföldi jövedelemszerzés átlagtól (13%) szignifikáns eltérést mutató értékei társadalmi csoportonként (%)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3"/>
          <p:cNvGraphicFramePr>
            <a:graphicFrameLocks noGrp="1"/>
          </p:cNvGraphicFramePr>
          <p:nvPr/>
        </p:nvGraphicFramePr>
        <p:xfrm>
          <a:off x="0" y="593117"/>
          <a:ext cx="9144000" cy="6292267"/>
        </p:xfrm>
        <a:graphic>
          <a:graphicData uri="http://schemas.openxmlformats.org/drawingml/2006/table">
            <a:tbl>
              <a:tblPr/>
              <a:tblGrid>
                <a:gridCol w="5220072"/>
                <a:gridCol w="1440160"/>
                <a:gridCol w="1224136"/>
                <a:gridCol w="1259632"/>
              </a:tblGrid>
              <a:tr h="1083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u-HU" sz="150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latin typeface="+mj-lt"/>
                          <a:ea typeface="Times New Roman"/>
                          <a:cs typeface="Times New Roman"/>
                        </a:rPr>
                        <a:t>Jövedelemszerzés</a:t>
                      </a:r>
                    </a:p>
                  </a:txBody>
                  <a:tcPr marL="25274" marR="252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latin typeface="+mj-lt"/>
                          <a:ea typeface="Times New Roman"/>
                          <a:cs typeface="Times New Roman"/>
                        </a:rPr>
                        <a:t>Munkavállalás</a:t>
                      </a:r>
                    </a:p>
                  </a:txBody>
                  <a:tcPr marL="25274" marR="252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latin typeface="+mj-lt"/>
                          <a:ea typeface="Times New Roman"/>
                          <a:cs typeface="Times New Roman"/>
                        </a:rPr>
                        <a:t>Vállalkozás</a:t>
                      </a:r>
                    </a:p>
                  </a:txBody>
                  <a:tcPr marL="25274" marR="252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Megmagyarázott hányad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34%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25%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50%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latin typeface="+mj-lt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25274" marR="252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Exp(B)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Exp(B)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Exp(B)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Nő (vs. férfi)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,438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,516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,556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Életkor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,982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,965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1,002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Iskolázottság 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16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szakma (vs. alapfok)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2,625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6,020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1,224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16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középfok (vs. alapfok)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1,894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4,479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,864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16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felsőfok (vs. alapfok)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3,282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6,672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1,398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Ország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16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Szlovákia (vs. Magyarország)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,968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2,056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,340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16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Ukrajna (vs. Magyarország)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1,044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1,497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,650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9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szlovák nemzetiségű (vs. nem szlovák nemzetiségű) 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2,475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3,748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,811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9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ukrán nemzetiségű (vs. nem ukrán nemzetiségű) 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1,642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1,710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,733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6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mennyire fontos a magyar állampolgárság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1,100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1,503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,920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kulturális kötődés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1,166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1,356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,788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Elégedettség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,769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,630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1,272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6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előnynek vagy hátránynak érzi a határmentiséget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6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csak hátránynak (vs. vegyes érzelműek)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1,135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,273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3,079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6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csak előnynek (vs. vegyes érzelműek)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1,005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,812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1,219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Szegénység (vs. nem szegény)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,917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1,217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,719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6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hány rokona/barátja él a határ túloldalán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1,004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1,002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1,008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6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Milyen messzire jutott el otthonából utazásai során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1,603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1,693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1,483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6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szokott-e külföldön vásárolni, ügyeket intézni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2,982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,847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9,712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6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dolgoznak vagy vállalkoznak családtagjai külföldön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10,215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4,736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12,116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9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családjának tagjai szoktak-e külföldön vásárolni, ügyeket intézni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,666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,724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,621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3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5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határtól való távolság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1,019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1,029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5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1,014</a:t>
                      </a:r>
                      <a:endParaRPr lang="hu-HU" sz="15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25274" marR="252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églalap 4"/>
          <p:cNvSpPr/>
          <p:nvPr/>
        </p:nvSpPr>
        <p:spPr>
          <a:xfrm>
            <a:off x="0" y="-25643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b="1"/>
              <a:t>A külföldi </a:t>
            </a:r>
            <a:r>
              <a:rPr lang="hu-HU" b="1" smtClean="0"/>
              <a:t>jövedelemszerzés, </a:t>
            </a:r>
            <a:r>
              <a:rPr lang="hu-HU" b="1"/>
              <a:t>a munkavállalás és a vállalkozás esélyének mechanizmusa a magyar-szlovák-ukrán hármashatár térségében élők körében (logisztikus regresszió, N=1029)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3"/>
          <p:cNvGraphicFramePr>
            <a:graphicFrameLocks noGrp="1"/>
          </p:cNvGraphicFramePr>
          <p:nvPr/>
        </p:nvGraphicFramePr>
        <p:xfrm>
          <a:off x="0" y="836712"/>
          <a:ext cx="9143999" cy="5984803"/>
        </p:xfrm>
        <a:graphic>
          <a:graphicData uri="http://schemas.openxmlformats.org/drawingml/2006/table">
            <a:tbl>
              <a:tblPr/>
              <a:tblGrid>
                <a:gridCol w="3779912"/>
                <a:gridCol w="1728192"/>
                <a:gridCol w="1728192"/>
                <a:gridCol w="1907703"/>
              </a:tblGrid>
              <a:tr h="2615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 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Teljes minta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Magyarország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Szlovákia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5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 Megmagyarázott hányad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12%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13%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12%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5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N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3471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1610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945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5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u-HU" sz="160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Exp(B)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Exp(B)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Exp(B)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5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nő (vs. férfi)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,531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,226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,565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5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Életkor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,978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,979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,957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5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Iskolázottság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59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szakma (vs. alapfok)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2,695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7,426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5,932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59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középfok (vs. alapfok)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2,511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2,542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4,827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59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felsőfok (vs. alapfok)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3,467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7,216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8,961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6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hány nyelven beszél az anyanyelvén kívül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,935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2,418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1,168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5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a háztartás vagyoni helyzete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1,011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,977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1,031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7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Ország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60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60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20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Szlovákia (vs. Magyarország)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6,001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X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X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04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Ukrajna (vs. Magyarország)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5,664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X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X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5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szlovák nemzetiségű (vs. nem szlovák nemzetiségű) - minta alapján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,798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X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X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4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ukrán nemzetiségű (vs. nem ukrán nemzetiségű) - minta alapján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,890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X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X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4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szlovákiai szlovák (vs. szlovákiai magyar)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160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X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1,096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4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ukrán határon élő magyarországi (vs. szlovák határon élő)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X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,905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X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4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határtól való távolság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X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1,024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1,076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b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három városból a legközelebbi elérhetősége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1,016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,984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6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1,008</a:t>
                      </a:r>
                      <a:endParaRPr lang="hu-HU" sz="160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4672" marR="34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églalap 4"/>
          <p:cNvSpPr/>
          <p:nvPr/>
        </p:nvSpPr>
        <p:spPr>
          <a:xfrm>
            <a:off x="0" y="116632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b="1"/>
              <a:t>A külföldi jövedelemszerzés </a:t>
            </a:r>
            <a:r>
              <a:rPr lang="hu-HU" b="1" smtClean="0"/>
              <a:t>esélyének </a:t>
            </a:r>
            <a:r>
              <a:rPr lang="hu-HU" b="1"/>
              <a:t>mechanizmusa a magyar-szlovák-ukrán hármashatár térségében élő összes háztartástag körében (logisztikus regresszió, esélyhányados)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1081</Words>
  <Application>Microsoft Office PowerPoint</Application>
  <PresentationFormat>Diavetítés a képernyőre (4:3 oldalarány)</PresentationFormat>
  <Paragraphs>396</Paragraphs>
  <Slides>13</Slides>
  <Notes>0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5" baseType="lpstr">
      <vt:lpstr>Office-téma</vt:lpstr>
      <vt:lpstr>Diagram</vt:lpstr>
      <vt:lpstr>Határokon átnyúló munkaerő-piaci és jövedelemszerző mozgások a végeken  </vt:lpstr>
      <vt:lpstr>A kutatás keretei</vt:lpstr>
      <vt:lpstr>A külföldi jövedelemszerző tevékenység, s ezen belül a munkavállalás és a vállalkozás elterjedtsége határszakasz, ország és származás szerint (%)</vt:lpstr>
      <vt:lpstr>A külföldi munkavállalás iránya határszakasz, ország és származás szerint (%)</vt:lpstr>
      <vt:lpstr>A külföldi vállalkozások iránya határszakasz, ország és származás szerint (%)</vt:lpstr>
      <vt:lpstr>6. dia</vt:lpstr>
      <vt:lpstr>7. dia</vt:lpstr>
      <vt:lpstr>8. dia</vt:lpstr>
      <vt:lpstr>9. dia</vt:lpstr>
      <vt:lpstr>10. dia</vt:lpstr>
      <vt:lpstr>11. dia</vt:lpstr>
      <vt:lpstr>Összefoglalás</vt:lpstr>
      <vt:lpstr>Köszönöm a figyelmet!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Koltai Juli</dc:creator>
  <cp:lastModifiedBy>Koltai Juli</cp:lastModifiedBy>
  <cp:revision>17</cp:revision>
  <dcterms:created xsi:type="dcterms:W3CDTF">2012-11-09T18:47:37Z</dcterms:created>
  <dcterms:modified xsi:type="dcterms:W3CDTF">2012-11-09T20:06:40Z</dcterms:modified>
</cp:coreProperties>
</file>