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9" r:id="rId3"/>
    <p:sldId id="320" r:id="rId4"/>
    <p:sldId id="307" r:id="rId5"/>
    <p:sldId id="322" r:id="rId6"/>
    <p:sldId id="311" r:id="rId7"/>
    <p:sldId id="337" r:id="rId8"/>
    <p:sldId id="323" r:id="rId9"/>
    <p:sldId id="324" r:id="rId10"/>
    <p:sldId id="325" r:id="rId11"/>
    <p:sldId id="326" r:id="rId12"/>
    <p:sldId id="330" r:id="rId13"/>
    <p:sldId id="338" r:id="rId14"/>
    <p:sldId id="327" r:id="rId15"/>
    <p:sldId id="328" r:id="rId16"/>
    <p:sldId id="329" r:id="rId17"/>
    <p:sldId id="341" r:id="rId18"/>
    <p:sldId id="315" r:id="rId19"/>
    <p:sldId id="316" r:id="rId20"/>
    <p:sldId id="317" r:id="rId21"/>
    <p:sldId id="318" r:id="rId22"/>
    <p:sldId id="332" r:id="rId23"/>
    <p:sldId id="334" r:id="rId24"/>
    <p:sldId id="340" r:id="rId25"/>
    <p:sldId id="335" r:id="rId26"/>
    <p:sldId id="314" r:id="rId27"/>
    <p:sldId id="336" r:id="rId28"/>
    <p:sldId id="306"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munkalap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munkalap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munkalap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munkalap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munkalap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munkalap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munkalap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hu-HU" sz="2400" dirty="0" err="1"/>
              <a:t>In</a:t>
            </a:r>
            <a:r>
              <a:rPr lang="hu-HU" sz="2400" dirty="0"/>
              <a:t> </a:t>
            </a:r>
            <a:r>
              <a:rPr lang="hu-HU" sz="2400" dirty="0" err="1"/>
              <a:t>your</a:t>
            </a:r>
            <a:r>
              <a:rPr lang="hu-HU" sz="2400" dirty="0"/>
              <a:t> </a:t>
            </a:r>
            <a:r>
              <a:rPr lang="hu-HU" sz="2400" dirty="0" err="1"/>
              <a:t>opinion</a:t>
            </a:r>
            <a:r>
              <a:rPr lang="hu-HU" sz="2400" dirty="0"/>
              <a:t> </a:t>
            </a:r>
            <a:r>
              <a:rPr lang="hu-HU" sz="2400" dirty="0" err="1"/>
              <a:t>the</a:t>
            </a:r>
            <a:r>
              <a:rPr lang="hu-HU" sz="2400" dirty="0"/>
              <a:t> </a:t>
            </a:r>
            <a:r>
              <a:rPr lang="hu-HU" sz="2400" dirty="0" err="1"/>
              <a:t>number</a:t>
            </a:r>
            <a:r>
              <a:rPr lang="hu-HU" sz="2400" dirty="0"/>
              <a:t> of </a:t>
            </a:r>
            <a:r>
              <a:rPr lang="hu-HU" sz="2400" dirty="0" err="1"/>
              <a:t>immigrants</a:t>
            </a:r>
            <a:r>
              <a:rPr lang="hu-HU" sz="2400" dirty="0"/>
              <a:t>  ....? </a:t>
            </a:r>
          </a:p>
          <a:p>
            <a:pPr>
              <a:defRPr/>
            </a:pPr>
            <a:r>
              <a:rPr lang="hu-HU" sz="2400" dirty="0"/>
              <a:t>2016, </a:t>
            </a:r>
          </a:p>
          <a:p>
            <a:pPr>
              <a:defRPr/>
            </a:pPr>
            <a:r>
              <a:rPr lang="hu-HU" sz="1800" b="1" i="0" u="none" strike="noStrike" baseline="0" dirty="0"/>
              <a:t> </a:t>
            </a:r>
            <a:r>
              <a:rPr lang="hu-HU" sz="1200" b="1" i="0" u="none" strike="noStrike" baseline="0" dirty="0"/>
              <a:t>Institute of </a:t>
            </a:r>
            <a:r>
              <a:rPr lang="hu-HU" sz="1200" b="1" i="0" u="none" strike="noStrike" baseline="0" dirty="0" err="1"/>
              <a:t>Minorities</a:t>
            </a:r>
            <a:r>
              <a:rPr lang="hu-HU" sz="1200" b="1" i="0" u="none" strike="noStrike" baseline="0" dirty="0"/>
              <a:t>, </a:t>
            </a:r>
            <a:r>
              <a:rPr lang="hu-HU" sz="1200" b="1" i="0" u="none" strike="noStrike" baseline="0" dirty="0" err="1"/>
              <a:t>Cluj</a:t>
            </a:r>
            <a:r>
              <a:rPr lang="hu-HU" sz="1200" b="1" i="0" u="none" strike="noStrike" baseline="0" dirty="0"/>
              <a:t> and Századvég, Budapest</a:t>
            </a:r>
            <a:endParaRPr lang="hu-HU" sz="12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hu-HU"/>
        </a:p>
      </c:txPr>
    </c:title>
    <c:autoTitleDeleted val="0"/>
    <c:plotArea>
      <c:layout/>
      <c:barChart>
        <c:barDir val="bar"/>
        <c:grouping val="clustered"/>
        <c:varyColors val="0"/>
        <c:ser>
          <c:idx val="0"/>
          <c:order val="0"/>
          <c:tx>
            <c:strRef>
              <c:f>'7'!$J$3</c:f>
              <c:strCache>
                <c:ptCount val="1"/>
                <c:pt idx="0">
                  <c:v>Hungary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'7'!$I$4:$I$9</c:f>
              <c:strCache>
                <c:ptCount val="6"/>
                <c:pt idx="0">
                  <c:v>should be reduced substantially</c:v>
                </c:pt>
                <c:pt idx="1">
                  <c:v>should be reduced somewhat</c:v>
                </c:pt>
                <c:pt idx="2">
                  <c:v>should remain the same</c:v>
                </c:pt>
                <c:pt idx="3">
                  <c:v>should be increased somewhat</c:v>
                </c:pt>
                <c:pt idx="4">
                  <c:v>should be increased substantially</c:v>
                </c:pt>
                <c:pt idx="5">
                  <c:v>Do not know and no answer</c:v>
                </c:pt>
              </c:strCache>
            </c:strRef>
          </c:cat>
          <c:val>
            <c:numRef>
              <c:f>'7'!$J$4:$J$9</c:f>
              <c:numCache>
                <c:formatCode>General</c:formatCode>
                <c:ptCount val="6"/>
                <c:pt idx="0">
                  <c:v>50.3</c:v>
                </c:pt>
                <c:pt idx="1">
                  <c:v>12.4</c:v>
                </c:pt>
                <c:pt idx="2">
                  <c:v>24.2</c:v>
                </c:pt>
                <c:pt idx="3">
                  <c:v>4.3</c:v>
                </c:pt>
                <c:pt idx="4">
                  <c:v>1.3</c:v>
                </c:pt>
                <c:pt idx="5">
                  <c:v>7.5</c:v>
                </c:pt>
              </c:numCache>
            </c:numRef>
          </c:val>
          <c:extLst xmlns:c16r2="http://schemas.microsoft.com/office/drawing/2015/06/chart">
            <c:ext xmlns:c16="http://schemas.microsoft.com/office/drawing/2014/chart" uri="{C3380CC4-5D6E-409C-BE32-E72D297353CC}">
              <c16:uniqueId val="{00000000-A200-4601-B897-F7042990CE44}"/>
            </c:ext>
          </c:extLst>
        </c:ser>
        <c:ser>
          <c:idx val="1"/>
          <c:order val="1"/>
          <c:tx>
            <c:strRef>
              <c:f>'7'!$K$3</c:f>
              <c:strCache>
                <c:ptCount val="1"/>
                <c:pt idx="0">
                  <c:v>Transylvania</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'7'!$I$4:$I$9</c:f>
              <c:strCache>
                <c:ptCount val="6"/>
                <c:pt idx="0">
                  <c:v>should be reduced substantially</c:v>
                </c:pt>
                <c:pt idx="1">
                  <c:v>should be reduced somewhat</c:v>
                </c:pt>
                <c:pt idx="2">
                  <c:v>should remain the same</c:v>
                </c:pt>
                <c:pt idx="3">
                  <c:v>should be increased somewhat</c:v>
                </c:pt>
                <c:pt idx="4">
                  <c:v>should be increased substantially</c:v>
                </c:pt>
                <c:pt idx="5">
                  <c:v>Do not know and no answer</c:v>
                </c:pt>
              </c:strCache>
            </c:strRef>
          </c:cat>
          <c:val>
            <c:numRef>
              <c:f>'7'!$K$4:$K$9</c:f>
              <c:numCache>
                <c:formatCode>General</c:formatCode>
                <c:ptCount val="6"/>
                <c:pt idx="0">
                  <c:v>60.6</c:v>
                </c:pt>
                <c:pt idx="1">
                  <c:v>13.1</c:v>
                </c:pt>
                <c:pt idx="2">
                  <c:v>16.600000000000001</c:v>
                </c:pt>
                <c:pt idx="3">
                  <c:v>1.3</c:v>
                </c:pt>
                <c:pt idx="4">
                  <c:v>0.5</c:v>
                </c:pt>
                <c:pt idx="5">
                  <c:v>7.9</c:v>
                </c:pt>
              </c:numCache>
            </c:numRef>
          </c:val>
          <c:extLst xmlns:c16r2="http://schemas.microsoft.com/office/drawing/2015/06/chart">
            <c:ext xmlns:c16="http://schemas.microsoft.com/office/drawing/2014/chart" uri="{C3380CC4-5D6E-409C-BE32-E72D297353CC}">
              <c16:uniqueId val="{00000001-A200-4601-B897-F7042990CE44}"/>
            </c:ext>
          </c:extLst>
        </c:ser>
        <c:ser>
          <c:idx val="2"/>
          <c:order val="2"/>
          <c:tx>
            <c:strRef>
              <c:f>'7'!$L$3</c:f>
              <c:strCache>
                <c:ptCount val="1"/>
                <c:pt idx="0">
                  <c:v>Romania</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'7'!$I$4:$I$9</c:f>
              <c:strCache>
                <c:ptCount val="6"/>
                <c:pt idx="0">
                  <c:v>should be reduced substantially</c:v>
                </c:pt>
                <c:pt idx="1">
                  <c:v>should be reduced somewhat</c:v>
                </c:pt>
                <c:pt idx="2">
                  <c:v>should remain the same</c:v>
                </c:pt>
                <c:pt idx="3">
                  <c:v>should be increased somewhat</c:v>
                </c:pt>
                <c:pt idx="4">
                  <c:v>should be increased substantially</c:v>
                </c:pt>
                <c:pt idx="5">
                  <c:v>Do not know and no answer</c:v>
                </c:pt>
              </c:strCache>
            </c:strRef>
          </c:cat>
          <c:val>
            <c:numRef>
              <c:f>'7'!$L$4:$L$9</c:f>
              <c:numCache>
                <c:formatCode>General</c:formatCode>
                <c:ptCount val="6"/>
                <c:pt idx="0">
                  <c:v>30.8</c:v>
                </c:pt>
                <c:pt idx="1">
                  <c:v>21.4</c:v>
                </c:pt>
                <c:pt idx="2">
                  <c:v>36.6</c:v>
                </c:pt>
                <c:pt idx="3">
                  <c:v>2.2000000000000002</c:v>
                </c:pt>
                <c:pt idx="4">
                  <c:v>0.8</c:v>
                </c:pt>
                <c:pt idx="5">
                  <c:v>8.1999999999999993</c:v>
                </c:pt>
              </c:numCache>
            </c:numRef>
          </c:val>
          <c:extLst xmlns:c16r2="http://schemas.microsoft.com/office/drawing/2015/06/chart">
            <c:ext xmlns:c16="http://schemas.microsoft.com/office/drawing/2014/chart" uri="{C3380CC4-5D6E-409C-BE32-E72D297353CC}">
              <c16:uniqueId val="{00000002-A200-4601-B897-F7042990CE44}"/>
            </c:ext>
          </c:extLst>
        </c:ser>
        <c:dLbls>
          <c:dLblPos val="inEnd"/>
          <c:showLegendKey val="0"/>
          <c:showVal val="1"/>
          <c:showCatName val="0"/>
          <c:showSerName val="0"/>
          <c:showPercent val="0"/>
          <c:showBubbleSize val="0"/>
        </c:dLbls>
        <c:gapWidth val="65"/>
        <c:axId val="503706216"/>
        <c:axId val="503699552"/>
      </c:barChart>
      <c:catAx>
        <c:axId val="5037062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hu-HU"/>
          </a:p>
        </c:txPr>
        <c:crossAx val="503699552"/>
        <c:crosses val="autoZero"/>
        <c:auto val="1"/>
        <c:lblAlgn val="ctr"/>
        <c:lblOffset val="100"/>
        <c:noMultiLvlLbl val="0"/>
      </c:catAx>
      <c:valAx>
        <c:axId val="50369955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hu-HU"/>
          </a:p>
        </c:txPr>
        <c:crossAx val="5037062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hu-H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smtClean="0"/>
              <a:t>Menedékkérők</a:t>
            </a:r>
            <a:endParaRPr lang="hu-HU" dirty="0"/>
          </a:p>
          <a:p>
            <a:pPr>
              <a:defRPr/>
            </a:pPr>
            <a:r>
              <a:rPr lang="en-US" dirty="0" err="1" smtClean="0"/>
              <a:t>Eur</a:t>
            </a:r>
            <a:r>
              <a:rPr lang="hu-HU" dirty="0" err="1" smtClean="0"/>
              <a:t>ópai</a:t>
            </a:r>
            <a:r>
              <a:rPr lang="hu-HU" baseline="0" dirty="0" smtClean="0"/>
              <a:t> Unió</a:t>
            </a:r>
            <a:r>
              <a:rPr lang="en-US" dirty="0" smtClean="0"/>
              <a:t> </a:t>
            </a:r>
            <a:r>
              <a:rPr lang="en-US" dirty="0"/>
              <a:t>(28 </a:t>
            </a:r>
            <a:r>
              <a:rPr lang="hu-HU" dirty="0" smtClean="0"/>
              <a:t>ország</a:t>
            </a:r>
            <a:r>
              <a:rPr lang="en-US" dirty="0" smtClean="0"/>
              <a:t>)</a:t>
            </a:r>
            <a:r>
              <a:rPr lang="hu-HU" dirty="0" smtClean="0"/>
              <a:t>, </a:t>
            </a:r>
            <a:r>
              <a:rPr lang="hu-HU" dirty="0" err="1" smtClean="0"/>
              <a:t>Eurostat</a:t>
            </a:r>
            <a:r>
              <a:rPr lang="hu-HU" dirty="0" smtClean="0"/>
              <a:t> 2018</a:t>
            </a:r>
            <a:endParaRPr lang="en-US" dirty="0"/>
          </a:p>
        </c:rich>
      </c:tx>
      <c:overlay val="0"/>
    </c:title>
    <c:autoTitleDeleted val="0"/>
    <c:plotArea>
      <c:layout/>
      <c:barChart>
        <c:barDir val="col"/>
        <c:grouping val="clustered"/>
        <c:varyColors val="0"/>
        <c:ser>
          <c:idx val="0"/>
          <c:order val="0"/>
          <c:tx>
            <c:strRef>
              <c:f>Data!$A$14</c:f>
              <c:strCache>
                <c:ptCount val="1"/>
                <c:pt idx="0">
                  <c:v>European Union (28 countries)</c:v>
                </c:pt>
              </c:strCache>
            </c:strRef>
          </c:tx>
          <c:invertIfNegative val="0"/>
          <c:cat>
            <c:strRef>
              <c:f>Data!$B$13:$K$13</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Data!$B$14:$K$14</c:f>
              <c:numCache>
                <c:formatCode>#,##0</c:formatCode>
                <c:ptCount val="10"/>
                <c:pt idx="0">
                  <c:v>225150</c:v>
                </c:pt>
                <c:pt idx="1">
                  <c:v>263835</c:v>
                </c:pt>
                <c:pt idx="2">
                  <c:v>259400</c:v>
                </c:pt>
                <c:pt idx="3">
                  <c:v>309040</c:v>
                </c:pt>
                <c:pt idx="4">
                  <c:v>335290</c:v>
                </c:pt>
                <c:pt idx="5">
                  <c:v>431090</c:v>
                </c:pt>
                <c:pt idx="6">
                  <c:v>626960</c:v>
                </c:pt>
                <c:pt idx="7">
                  <c:v>1078530</c:v>
                </c:pt>
                <c:pt idx="8">
                  <c:v>1258850</c:v>
                </c:pt>
                <c:pt idx="9">
                  <c:v>705705</c:v>
                </c:pt>
              </c:numCache>
            </c:numRef>
          </c:val>
          <c:extLst xmlns:c16r2="http://schemas.microsoft.com/office/drawing/2015/06/chart">
            <c:ext xmlns:c16="http://schemas.microsoft.com/office/drawing/2014/chart" uri="{C3380CC4-5D6E-409C-BE32-E72D297353CC}">
              <c16:uniqueId val="{00000000-59AA-4D2C-9C8D-5848E400DC7F}"/>
            </c:ext>
          </c:extLst>
        </c:ser>
        <c:dLbls>
          <c:showLegendKey val="0"/>
          <c:showVal val="0"/>
          <c:showCatName val="0"/>
          <c:showSerName val="0"/>
          <c:showPercent val="0"/>
          <c:showBubbleSize val="0"/>
        </c:dLbls>
        <c:gapWidth val="150"/>
        <c:axId val="503700336"/>
        <c:axId val="503705040"/>
      </c:barChart>
      <c:catAx>
        <c:axId val="503700336"/>
        <c:scaling>
          <c:orientation val="minMax"/>
        </c:scaling>
        <c:delete val="0"/>
        <c:axPos val="b"/>
        <c:numFmt formatCode="General" sourceLinked="0"/>
        <c:majorTickMark val="out"/>
        <c:minorTickMark val="none"/>
        <c:tickLblPos val="nextTo"/>
        <c:crossAx val="503705040"/>
        <c:crosses val="autoZero"/>
        <c:auto val="1"/>
        <c:lblAlgn val="ctr"/>
        <c:lblOffset val="100"/>
        <c:noMultiLvlLbl val="0"/>
      </c:catAx>
      <c:valAx>
        <c:axId val="503705040"/>
        <c:scaling>
          <c:orientation val="minMax"/>
        </c:scaling>
        <c:delete val="0"/>
        <c:axPos val="l"/>
        <c:majorGridlines/>
        <c:numFmt formatCode="#,##0" sourceLinked="1"/>
        <c:majorTickMark val="out"/>
        <c:minorTickMark val="none"/>
        <c:tickLblPos val="nextTo"/>
        <c:crossAx val="50370033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sz="3200" b="0" i="0" u="none" strike="noStrike" baseline="0" dirty="0" err="1">
                <a:effectLst/>
              </a:rPr>
              <a:t>Allow</a:t>
            </a:r>
            <a:r>
              <a:rPr lang="hu-HU" sz="3200" b="0" i="0" u="none" strike="noStrike" baseline="0" dirty="0">
                <a:effectLst/>
              </a:rPr>
              <a:t> </a:t>
            </a:r>
            <a:r>
              <a:rPr lang="hu-HU" sz="3200" b="0" i="0" u="none" strike="noStrike" baseline="0" dirty="0" err="1">
                <a:effectLst/>
              </a:rPr>
              <a:t>few</a:t>
            </a:r>
            <a:r>
              <a:rPr lang="hu-HU" sz="3200" b="0" i="0" u="none" strike="noStrike" baseline="0" dirty="0">
                <a:effectLst/>
              </a:rPr>
              <a:t> </a:t>
            </a:r>
            <a:r>
              <a:rPr lang="hu-HU" sz="3200" b="0" i="0" u="none" strike="noStrike" baseline="0" dirty="0" err="1">
                <a:effectLst/>
              </a:rPr>
              <a:t>or</a:t>
            </a:r>
            <a:r>
              <a:rPr lang="hu-HU" sz="3200" b="0" i="0" u="none" strike="noStrike" baseline="0" dirty="0">
                <a:effectLst/>
              </a:rPr>
              <a:t> no </a:t>
            </a:r>
            <a:r>
              <a:rPr lang="hu-HU" sz="3200" b="0" i="0" u="none" strike="noStrike" baseline="0" dirty="0" err="1">
                <a:effectLst/>
              </a:rPr>
              <a:t>immigrants</a:t>
            </a:r>
            <a:r>
              <a:rPr lang="hu-HU" sz="3200" b="0" i="0" u="none" strike="noStrike" baseline="0" dirty="0">
                <a:effectLst/>
              </a:rPr>
              <a:t> </a:t>
            </a:r>
            <a:r>
              <a:rPr lang="hu-HU" sz="3200" b="0" i="0" u="none" strike="noStrike" baseline="0" dirty="0" err="1">
                <a:effectLst/>
              </a:rPr>
              <a:t>from</a:t>
            </a:r>
            <a:r>
              <a:rPr lang="hu-HU" sz="3200" b="0" i="0" u="none" strike="noStrike" baseline="0" dirty="0">
                <a:effectLst/>
              </a:rPr>
              <a:t> </a:t>
            </a:r>
            <a:r>
              <a:rPr lang="hu-HU" sz="3200" b="0" i="0" u="none" strike="noStrike" baseline="0" dirty="0" err="1">
                <a:effectLst/>
              </a:rPr>
              <a:t>poorer</a:t>
            </a:r>
            <a:r>
              <a:rPr lang="hu-HU" sz="3200" b="0" i="0" u="none" strike="noStrike" baseline="0" dirty="0">
                <a:effectLst/>
              </a:rPr>
              <a:t> </a:t>
            </a:r>
            <a:r>
              <a:rPr lang="hu-HU" sz="3200" b="0" i="0" u="none" strike="noStrike" baseline="0" dirty="0" err="1">
                <a:effectLst/>
              </a:rPr>
              <a:t>countries</a:t>
            </a:r>
            <a:r>
              <a:rPr lang="hu-HU" sz="3200" b="0" i="0" u="none" strike="noStrike" baseline="0" dirty="0">
                <a:effectLst/>
              </a:rPr>
              <a:t> </a:t>
            </a:r>
            <a:r>
              <a:rPr lang="hu-HU" sz="3200" b="0" i="0" u="none" strike="noStrike" baseline="0" dirty="0" err="1">
                <a:effectLst/>
              </a:rPr>
              <a:t>outside</a:t>
            </a:r>
            <a:r>
              <a:rPr lang="hu-HU" sz="3200" b="0" i="0" u="none" strike="noStrike" baseline="0" dirty="0">
                <a:effectLst/>
              </a:rPr>
              <a:t> Europe,  ESS 2002</a:t>
            </a:r>
            <a:endParaRPr lang="hu-HU" sz="3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spPr>
            <a:solidFill>
              <a:schemeClr val="accent1"/>
            </a:solidFill>
            <a:ln>
              <a:noFill/>
            </a:ln>
            <a:effectLst/>
          </c:spPr>
          <c:invertIfNegative val="0"/>
          <c:cat>
            <c:strRef>
              <c:f>'2002'!$O$26:$O$48</c:f>
              <c:strCache>
                <c:ptCount val="23"/>
                <c:pt idx="0">
                  <c:v>Hungary</c:v>
                </c:pt>
                <c:pt idx="1">
                  <c:v>greece</c:v>
                </c:pt>
                <c:pt idx="2">
                  <c:v>Austria</c:v>
                </c:pt>
                <c:pt idx="3">
                  <c:v>Portugal</c:v>
                </c:pt>
                <c:pt idx="4">
                  <c:v>Finland</c:v>
                </c:pt>
                <c:pt idx="5">
                  <c:v>Luxembourg</c:v>
                </c:pt>
                <c:pt idx="6">
                  <c:v>Denmark</c:v>
                </c:pt>
                <c:pt idx="7">
                  <c:v>United Kingdom</c:v>
                </c:pt>
                <c:pt idx="8">
                  <c:v>Spain</c:v>
                </c:pt>
                <c:pt idx="9">
                  <c:v>France</c:v>
                </c:pt>
                <c:pt idx="10">
                  <c:v>Czech Republic</c:v>
                </c:pt>
                <c:pt idx="11">
                  <c:v>total</c:v>
                </c:pt>
                <c:pt idx="12">
                  <c:v>Israel</c:v>
                </c:pt>
                <c:pt idx="13">
                  <c:v>Netherlands</c:v>
                </c:pt>
                <c:pt idx="14">
                  <c:v>Belgium</c:v>
                </c:pt>
                <c:pt idx="15">
                  <c:v>Slovenia</c:v>
                </c:pt>
                <c:pt idx="16">
                  <c:v>Poland</c:v>
                </c:pt>
                <c:pt idx="17">
                  <c:v>Germany</c:v>
                </c:pt>
                <c:pt idx="18">
                  <c:v>Norway</c:v>
                </c:pt>
                <c:pt idx="19">
                  <c:v>Italy</c:v>
                </c:pt>
                <c:pt idx="20">
                  <c:v>ireland</c:v>
                </c:pt>
                <c:pt idx="21">
                  <c:v>Switzerland</c:v>
                </c:pt>
                <c:pt idx="22">
                  <c:v>Sweden</c:v>
                </c:pt>
              </c:strCache>
            </c:strRef>
          </c:cat>
          <c:val>
            <c:numRef>
              <c:f>'2002'!$U$26:$U$48</c:f>
              <c:numCache>
                <c:formatCode>0.00%</c:formatCode>
                <c:ptCount val="23"/>
                <c:pt idx="0">
                  <c:v>0.88100000000000001</c:v>
                </c:pt>
                <c:pt idx="1">
                  <c:v>0.85499999999999998</c:v>
                </c:pt>
                <c:pt idx="2">
                  <c:v>0.65700000000000003</c:v>
                </c:pt>
                <c:pt idx="3">
                  <c:v>0.61699999999999999</c:v>
                </c:pt>
                <c:pt idx="4">
                  <c:v>0.60099999999999998</c:v>
                </c:pt>
                <c:pt idx="5">
                  <c:v>0.54800000000000004</c:v>
                </c:pt>
                <c:pt idx="6">
                  <c:v>0.53800000000000003</c:v>
                </c:pt>
                <c:pt idx="7">
                  <c:v>0.51700000000000002</c:v>
                </c:pt>
                <c:pt idx="8">
                  <c:v>0.51600000000000001</c:v>
                </c:pt>
                <c:pt idx="9">
                  <c:v>0.51200000000000001</c:v>
                </c:pt>
                <c:pt idx="10">
                  <c:v>0.498</c:v>
                </c:pt>
                <c:pt idx="11">
                  <c:v>0.498</c:v>
                </c:pt>
                <c:pt idx="12">
                  <c:v>0.48199999999999998</c:v>
                </c:pt>
                <c:pt idx="13">
                  <c:v>0.43899999999999995</c:v>
                </c:pt>
                <c:pt idx="14">
                  <c:v>0.437</c:v>
                </c:pt>
                <c:pt idx="15">
                  <c:v>0.435</c:v>
                </c:pt>
                <c:pt idx="16">
                  <c:v>0.42399999999999999</c:v>
                </c:pt>
                <c:pt idx="17">
                  <c:v>0.42299999999999999</c:v>
                </c:pt>
                <c:pt idx="18">
                  <c:v>0.38200000000000001</c:v>
                </c:pt>
                <c:pt idx="19">
                  <c:v>0.38100000000000001</c:v>
                </c:pt>
                <c:pt idx="20">
                  <c:v>0.36399999999999999</c:v>
                </c:pt>
                <c:pt idx="21">
                  <c:v>0.30599999999999999</c:v>
                </c:pt>
                <c:pt idx="22">
                  <c:v>0.154</c:v>
                </c:pt>
              </c:numCache>
            </c:numRef>
          </c:val>
          <c:extLst xmlns:c16r2="http://schemas.microsoft.com/office/drawing/2015/06/chart">
            <c:ext xmlns:c16="http://schemas.microsoft.com/office/drawing/2014/chart" uri="{C3380CC4-5D6E-409C-BE32-E72D297353CC}">
              <c16:uniqueId val="{00000000-978C-482E-9832-9D8972B8375A}"/>
            </c:ext>
          </c:extLst>
        </c:ser>
        <c:dLbls>
          <c:showLegendKey val="0"/>
          <c:showVal val="0"/>
          <c:showCatName val="0"/>
          <c:showSerName val="0"/>
          <c:showPercent val="0"/>
          <c:showBubbleSize val="0"/>
        </c:dLbls>
        <c:gapWidth val="219"/>
        <c:overlap val="-27"/>
        <c:axId val="503701120"/>
        <c:axId val="503701512"/>
      </c:barChart>
      <c:catAx>
        <c:axId val="50370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u-HU"/>
          </a:p>
        </c:txPr>
        <c:crossAx val="503701512"/>
        <c:crosses val="autoZero"/>
        <c:auto val="1"/>
        <c:lblAlgn val="ctr"/>
        <c:lblOffset val="100"/>
        <c:noMultiLvlLbl val="0"/>
      </c:catAx>
      <c:valAx>
        <c:axId val="503701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50370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sz="3200" b="0" i="0" u="none" strike="noStrike" baseline="0" dirty="0" err="1">
                <a:effectLst/>
              </a:rPr>
              <a:t>Allow</a:t>
            </a:r>
            <a:r>
              <a:rPr lang="hu-HU" sz="3200" b="0" i="0" u="none" strike="noStrike" baseline="0" dirty="0">
                <a:effectLst/>
              </a:rPr>
              <a:t> </a:t>
            </a:r>
            <a:r>
              <a:rPr lang="hu-HU" sz="3200" b="0" i="0" u="none" strike="noStrike" baseline="0" dirty="0" err="1">
                <a:effectLst/>
              </a:rPr>
              <a:t>few</a:t>
            </a:r>
            <a:r>
              <a:rPr lang="hu-HU" sz="3200" b="0" i="0" u="none" strike="noStrike" baseline="0" dirty="0">
                <a:effectLst/>
              </a:rPr>
              <a:t> </a:t>
            </a:r>
            <a:r>
              <a:rPr lang="hu-HU" sz="3200" b="0" i="0" u="none" strike="noStrike" baseline="0" dirty="0" err="1">
                <a:effectLst/>
              </a:rPr>
              <a:t>or</a:t>
            </a:r>
            <a:r>
              <a:rPr lang="hu-HU" sz="3200" b="0" i="0" u="none" strike="noStrike" baseline="0" dirty="0">
                <a:effectLst/>
              </a:rPr>
              <a:t> no </a:t>
            </a:r>
            <a:r>
              <a:rPr lang="hu-HU" sz="3200" b="0" i="0" u="none" strike="noStrike" baseline="0" dirty="0" err="1">
                <a:effectLst/>
              </a:rPr>
              <a:t>immigrants</a:t>
            </a:r>
            <a:r>
              <a:rPr lang="hu-HU" sz="3200" b="0" i="0" u="none" strike="noStrike" baseline="0" dirty="0">
                <a:effectLst/>
              </a:rPr>
              <a:t> </a:t>
            </a:r>
            <a:r>
              <a:rPr lang="hu-HU" sz="3200" b="0" i="0" u="none" strike="noStrike" baseline="0" dirty="0" err="1">
                <a:effectLst/>
              </a:rPr>
              <a:t>from</a:t>
            </a:r>
            <a:r>
              <a:rPr lang="hu-HU" sz="3200" b="0" i="0" u="none" strike="noStrike" baseline="0" dirty="0">
                <a:effectLst/>
              </a:rPr>
              <a:t> </a:t>
            </a:r>
            <a:r>
              <a:rPr lang="hu-HU" sz="3200" b="0" i="0" u="none" strike="noStrike" baseline="0" dirty="0" err="1">
                <a:effectLst/>
              </a:rPr>
              <a:t>poorer</a:t>
            </a:r>
            <a:r>
              <a:rPr lang="hu-HU" sz="3200" b="0" i="0" u="none" strike="noStrike" baseline="0" dirty="0">
                <a:effectLst/>
              </a:rPr>
              <a:t> </a:t>
            </a:r>
            <a:r>
              <a:rPr lang="hu-HU" sz="3200" b="0" i="0" u="none" strike="noStrike" baseline="0" dirty="0" err="1">
                <a:effectLst/>
              </a:rPr>
              <a:t>countries</a:t>
            </a:r>
            <a:r>
              <a:rPr lang="hu-HU" sz="3200" b="0" i="0" u="none" strike="noStrike" baseline="0" dirty="0">
                <a:effectLst/>
              </a:rPr>
              <a:t> </a:t>
            </a:r>
            <a:r>
              <a:rPr lang="hu-HU" sz="3200" b="0" i="0" u="none" strike="noStrike" baseline="0" dirty="0" err="1">
                <a:effectLst/>
              </a:rPr>
              <a:t>outside</a:t>
            </a:r>
            <a:r>
              <a:rPr lang="hu-HU" sz="3200" b="0" i="0" u="none" strike="noStrike" baseline="0" dirty="0">
                <a:effectLst/>
              </a:rPr>
              <a:t> Europe,  ESS 2006</a:t>
            </a:r>
            <a:endParaRPr lang="hu-HU" sz="3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spPr>
            <a:solidFill>
              <a:schemeClr val="accent1"/>
            </a:solidFill>
            <a:ln>
              <a:noFill/>
            </a:ln>
            <a:effectLst/>
          </c:spPr>
          <c:invertIfNegative val="0"/>
          <c:cat>
            <c:strRef>
              <c:f>'2006'!$B$26:$B$49</c:f>
              <c:strCache>
                <c:ptCount val="24"/>
                <c:pt idx="0">
                  <c:v>Cyprus</c:v>
                </c:pt>
                <c:pt idx="1">
                  <c:v>Hungary</c:v>
                </c:pt>
                <c:pt idx="2">
                  <c:v>Estonia</c:v>
                </c:pt>
                <c:pt idx="3">
                  <c:v>Russian Federation</c:v>
                </c:pt>
                <c:pt idx="4">
                  <c:v>Finland</c:v>
                </c:pt>
                <c:pt idx="5">
                  <c:v>Portugal</c:v>
                </c:pt>
                <c:pt idx="6">
                  <c:v>Austria</c:v>
                </c:pt>
                <c:pt idx="7">
                  <c:v>United Kingdom</c:v>
                </c:pt>
                <c:pt idx="8">
                  <c:v>Ukraine</c:v>
                </c:pt>
                <c:pt idx="9">
                  <c:v>Germany</c:v>
                </c:pt>
                <c:pt idx="10">
                  <c:v>Denmark</c:v>
                </c:pt>
                <c:pt idx="11">
                  <c:v>France</c:v>
                </c:pt>
                <c:pt idx="12">
                  <c:v>Netherlands</c:v>
                </c:pt>
                <c:pt idx="13">
                  <c:v>Total</c:v>
                </c:pt>
                <c:pt idx="14">
                  <c:v>Spain</c:v>
                </c:pt>
                <c:pt idx="15">
                  <c:v>Slovenia</c:v>
                </c:pt>
                <c:pt idx="16">
                  <c:v>Bulgaria</c:v>
                </c:pt>
                <c:pt idx="17">
                  <c:v>Belgium</c:v>
                </c:pt>
                <c:pt idx="18">
                  <c:v>Switzerland</c:v>
                </c:pt>
                <c:pt idx="19">
                  <c:v>Norway</c:v>
                </c:pt>
                <c:pt idx="20">
                  <c:v>Slovakia</c:v>
                </c:pt>
                <c:pt idx="21">
                  <c:v>Ireland</c:v>
                </c:pt>
                <c:pt idx="22">
                  <c:v>Poland</c:v>
                </c:pt>
                <c:pt idx="23">
                  <c:v>Sweden</c:v>
                </c:pt>
              </c:strCache>
            </c:strRef>
          </c:cat>
          <c:val>
            <c:numRef>
              <c:f>'2006'!$H$26:$H$49</c:f>
              <c:numCache>
                <c:formatCode>0.00%</c:formatCode>
                <c:ptCount val="24"/>
                <c:pt idx="0">
                  <c:v>0.91699999999999993</c:v>
                </c:pt>
                <c:pt idx="1">
                  <c:v>0.876</c:v>
                </c:pt>
                <c:pt idx="2">
                  <c:v>0.72899999999999998</c:v>
                </c:pt>
                <c:pt idx="3">
                  <c:v>0.69700000000000006</c:v>
                </c:pt>
                <c:pt idx="4">
                  <c:v>0.65900000000000003</c:v>
                </c:pt>
                <c:pt idx="5">
                  <c:v>0.64399999999999991</c:v>
                </c:pt>
                <c:pt idx="6">
                  <c:v>0.56499999999999995</c:v>
                </c:pt>
                <c:pt idx="7">
                  <c:v>0.56099999999999994</c:v>
                </c:pt>
                <c:pt idx="8">
                  <c:v>0.55800000000000005</c:v>
                </c:pt>
                <c:pt idx="9">
                  <c:v>0.55600000000000005</c:v>
                </c:pt>
                <c:pt idx="10">
                  <c:v>0.55200000000000005</c:v>
                </c:pt>
                <c:pt idx="11">
                  <c:v>0.54300000000000004</c:v>
                </c:pt>
                <c:pt idx="12">
                  <c:v>0.54200000000000004</c:v>
                </c:pt>
                <c:pt idx="13">
                  <c:v>0.53</c:v>
                </c:pt>
                <c:pt idx="14">
                  <c:v>0.502</c:v>
                </c:pt>
                <c:pt idx="15">
                  <c:v>0.501</c:v>
                </c:pt>
                <c:pt idx="16">
                  <c:v>0.499</c:v>
                </c:pt>
                <c:pt idx="17">
                  <c:v>0.44699999999999995</c:v>
                </c:pt>
                <c:pt idx="18">
                  <c:v>0.41</c:v>
                </c:pt>
                <c:pt idx="19">
                  <c:v>0.40199999999999997</c:v>
                </c:pt>
                <c:pt idx="20">
                  <c:v>0.38800000000000001</c:v>
                </c:pt>
                <c:pt idx="21">
                  <c:v>0.35200000000000004</c:v>
                </c:pt>
                <c:pt idx="22">
                  <c:v>0.28900000000000003</c:v>
                </c:pt>
                <c:pt idx="23">
                  <c:v>0.154</c:v>
                </c:pt>
              </c:numCache>
            </c:numRef>
          </c:val>
          <c:extLst xmlns:c16r2="http://schemas.microsoft.com/office/drawing/2015/06/chart">
            <c:ext xmlns:c16="http://schemas.microsoft.com/office/drawing/2014/chart" uri="{C3380CC4-5D6E-409C-BE32-E72D297353CC}">
              <c16:uniqueId val="{00000000-864D-42D0-BAA4-4D988FE8F1EA}"/>
            </c:ext>
          </c:extLst>
        </c:ser>
        <c:dLbls>
          <c:showLegendKey val="0"/>
          <c:showVal val="0"/>
          <c:showCatName val="0"/>
          <c:showSerName val="0"/>
          <c:showPercent val="0"/>
          <c:showBubbleSize val="0"/>
        </c:dLbls>
        <c:gapWidth val="219"/>
        <c:overlap val="-27"/>
        <c:axId val="390243368"/>
        <c:axId val="390248464"/>
      </c:barChart>
      <c:catAx>
        <c:axId val="39024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u-HU"/>
          </a:p>
        </c:txPr>
        <c:crossAx val="390248464"/>
        <c:crosses val="autoZero"/>
        <c:auto val="1"/>
        <c:lblAlgn val="ctr"/>
        <c:lblOffset val="100"/>
        <c:noMultiLvlLbl val="0"/>
      </c:catAx>
      <c:valAx>
        <c:axId val="3902484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90243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sz="3200" b="0" i="0" baseline="0" dirty="0" err="1">
                <a:effectLst/>
              </a:rPr>
              <a:t>Allow</a:t>
            </a:r>
            <a:r>
              <a:rPr lang="hu-HU" sz="3200" b="0" i="0" baseline="0" dirty="0">
                <a:effectLst/>
              </a:rPr>
              <a:t> </a:t>
            </a:r>
            <a:r>
              <a:rPr lang="hu-HU" sz="3200" b="0" i="0" baseline="0" dirty="0" err="1">
                <a:effectLst/>
              </a:rPr>
              <a:t>few</a:t>
            </a:r>
            <a:r>
              <a:rPr lang="hu-HU" sz="3200" b="0" i="0" baseline="0" dirty="0">
                <a:effectLst/>
              </a:rPr>
              <a:t> </a:t>
            </a:r>
            <a:r>
              <a:rPr lang="hu-HU" sz="3200" b="0" i="0" baseline="0" dirty="0" err="1">
                <a:effectLst/>
              </a:rPr>
              <a:t>or</a:t>
            </a:r>
            <a:r>
              <a:rPr lang="hu-HU" sz="3200" b="0" i="0" baseline="0" dirty="0">
                <a:effectLst/>
              </a:rPr>
              <a:t> no </a:t>
            </a:r>
            <a:r>
              <a:rPr lang="hu-HU" sz="3200" b="0" i="0" baseline="0" dirty="0" err="1">
                <a:effectLst/>
              </a:rPr>
              <a:t>immigrants</a:t>
            </a:r>
            <a:r>
              <a:rPr lang="hu-HU" sz="3200" b="0" i="0" baseline="0" dirty="0">
                <a:effectLst/>
              </a:rPr>
              <a:t> </a:t>
            </a:r>
            <a:r>
              <a:rPr lang="hu-HU" sz="3200" b="0" i="0" baseline="0" dirty="0" err="1">
                <a:effectLst/>
              </a:rPr>
              <a:t>from</a:t>
            </a:r>
            <a:r>
              <a:rPr lang="hu-HU" sz="3200" b="0" i="0" baseline="0" dirty="0">
                <a:effectLst/>
              </a:rPr>
              <a:t> </a:t>
            </a:r>
            <a:r>
              <a:rPr lang="hu-HU" sz="3200" b="0" i="0" baseline="0" dirty="0" err="1">
                <a:effectLst/>
              </a:rPr>
              <a:t>poorer</a:t>
            </a:r>
            <a:r>
              <a:rPr lang="hu-HU" sz="3200" b="0" i="0" baseline="0" dirty="0">
                <a:effectLst/>
              </a:rPr>
              <a:t> </a:t>
            </a:r>
            <a:r>
              <a:rPr lang="hu-HU" sz="3200" b="0" i="0" baseline="0" dirty="0" err="1">
                <a:effectLst/>
              </a:rPr>
              <a:t>countries</a:t>
            </a:r>
            <a:r>
              <a:rPr lang="hu-HU" sz="3200" b="0" i="0" baseline="0" dirty="0">
                <a:effectLst/>
              </a:rPr>
              <a:t> </a:t>
            </a:r>
            <a:r>
              <a:rPr lang="hu-HU" sz="3200" b="0" i="0" baseline="0" dirty="0" err="1">
                <a:effectLst/>
              </a:rPr>
              <a:t>outside</a:t>
            </a:r>
            <a:r>
              <a:rPr lang="hu-HU" sz="3200" b="0" i="0" baseline="0" dirty="0">
                <a:effectLst/>
              </a:rPr>
              <a:t> Europe,  ESS 2014</a:t>
            </a:r>
            <a:endParaRPr lang="hu-HU" sz="3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spPr>
            <a:solidFill>
              <a:schemeClr val="accent1"/>
            </a:solidFill>
            <a:ln>
              <a:noFill/>
            </a:ln>
            <a:effectLst/>
          </c:spPr>
          <c:invertIfNegative val="0"/>
          <c:cat>
            <c:strRef>
              <c:f>Munka2!$B$24:$B$45</c:f>
              <c:strCache>
                <c:ptCount val="22"/>
                <c:pt idx="0">
                  <c:v>Hungary</c:v>
                </c:pt>
                <c:pt idx="1">
                  <c:v>Israel</c:v>
                </c:pt>
                <c:pt idx="2">
                  <c:v>Czech Republic</c:v>
                </c:pt>
                <c:pt idx="3">
                  <c:v>Estonia</c:v>
                </c:pt>
                <c:pt idx="4">
                  <c:v>Finland</c:v>
                </c:pt>
                <c:pt idx="5">
                  <c:v>Lithuania</c:v>
                </c:pt>
                <c:pt idx="6">
                  <c:v>Ireland</c:v>
                </c:pt>
                <c:pt idx="7">
                  <c:v>United Kingdom</c:v>
                </c:pt>
                <c:pt idx="8">
                  <c:v>Austria</c:v>
                </c:pt>
                <c:pt idx="9">
                  <c:v>Denmark</c:v>
                </c:pt>
                <c:pt idx="10">
                  <c:v>Total</c:v>
                </c:pt>
                <c:pt idx="11">
                  <c:v>Portugal</c:v>
                </c:pt>
                <c:pt idx="12">
                  <c:v>France</c:v>
                </c:pt>
                <c:pt idx="13">
                  <c:v>Slovenia</c:v>
                </c:pt>
                <c:pt idx="14">
                  <c:v>Poland</c:v>
                </c:pt>
                <c:pt idx="15">
                  <c:v>Belgium</c:v>
                </c:pt>
                <c:pt idx="16">
                  <c:v>Spain</c:v>
                </c:pt>
                <c:pt idx="17">
                  <c:v>Netherlands</c:v>
                </c:pt>
                <c:pt idx="18">
                  <c:v>Switzerland</c:v>
                </c:pt>
                <c:pt idx="19">
                  <c:v>Germany</c:v>
                </c:pt>
                <c:pt idx="20">
                  <c:v>Norway</c:v>
                </c:pt>
                <c:pt idx="21">
                  <c:v>Sweden</c:v>
                </c:pt>
              </c:strCache>
            </c:strRef>
          </c:cat>
          <c:val>
            <c:numRef>
              <c:f>Munka2!$H$24:$H$45</c:f>
              <c:numCache>
                <c:formatCode>0.00%</c:formatCode>
                <c:ptCount val="22"/>
                <c:pt idx="0">
                  <c:v>0.873</c:v>
                </c:pt>
                <c:pt idx="1">
                  <c:v>0.746</c:v>
                </c:pt>
                <c:pt idx="2">
                  <c:v>0.73199999999999998</c:v>
                </c:pt>
                <c:pt idx="3">
                  <c:v>0.69100000000000006</c:v>
                </c:pt>
                <c:pt idx="4">
                  <c:v>0.64800000000000002</c:v>
                </c:pt>
                <c:pt idx="5">
                  <c:v>0.62</c:v>
                </c:pt>
                <c:pt idx="6">
                  <c:v>0.58899999999999997</c:v>
                </c:pt>
                <c:pt idx="7">
                  <c:v>0.58199999999999996</c:v>
                </c:pt>
                <c:pt idx="8">
                  <c:v>0.57400000000000007</c:v>
                </c:pt>
                <c:pt idx="9">
                  <c:v>0.55200000000000005</c:v>
                </c:pt>
                <c:pt idx="10">
                  <c:v>0.54</c:v>
                </c:pt>
                <c:pt idx="11">
                  <c:v>0.504</c:v>
                </c:pt>
                <c:pt idx="12">
                  <c:v>0.48299999999999998</c:v>
                </c:pt>
                <c:pt idx="13">
                  <c:v>0.47799999999999998</c:v>
                </c:pt>
                <c:pt idx="14">
                  <c:v>0.47699999999999998</c:v>
                </c:pt>
                <c:pt idx="15">
                  <c:v>0.47599999999999998</c:v>
                </c:pt>
                <c:pt idx="16">
                  <c:v>0.47399999999999998</c:v>
                </c:pt>
                <c:pt idx="17">
                  <c:v>0.46500000000000002</c:v>
                </c:pt>
                <c:pt idx="18">
                  <c:v>0.44500000000000001</c:v>
                </c:pt>
                <c:pt idx="19">
                  <c:v>0.36000000000000004</c:v>
                </c:pt>
                <c:pt idx="20">
                  <c:v>0.31999999999999995</c:v>
                </c:pt>
                <c:pt idx="21">
                  <c:v>0.126</c:v>
                </c:pt>
              </c:numCache>
            </c:numRef>
          </c:val>
          <c:extLst xmlns:c16r2="http://schemas.microsoft.com/office/drawing/2015/06/chart">
            <c:ext xmlns:c16="http://schemas.microsoft.com/office/drawing/2014/chart" uri="{C3380CC4-5D6E-409C-BE32-E72D297353CC}">
              <c16:uniqueId val="{00000000-5079-4C84-87E2-C81949B38855}"/>
            </c:ext>
          </c:extLst>
        </c:ser>
        <c:dLbls>
          <c:showLegendKey val="0"/>
          <c:showVal val="0"/>
          <c:showCatName val="0"/>
          <c:showSerName val="0"/>
          <c:showPercent val="0"/>
          <c:showBubbleSize val="0"/>
        </c:dLbls>
        <c:gapWidth val="219"/>
        <c:overlap val="-27"/>
        <c:axId val="390242192"/>
        <c:axId val="390248072"/>
      </c:barChart>
      <c:catAx>
        <c:axId val="39024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u-HU"/>
          </a:p>
        </c:txPr>
        <c:crossAx val="390248072"/>
        <c:crosses val="autoZero"/>
        <c:auto val="1"/>
        <c:lblAlgn val="ctr"/>
        <c:lblOffset val="100"/>
        <c:noMultiLvlLbl val="0"/>
      </c:catAx>
      <c:valAx>
        <c:axId val="3902480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9024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82" b="1" i="0" u="none" strike="noStrike" baseline="0">
                <a:solidFill>
                  <a:srgbClr val="000000"/>
                </a:solidFill>
                <a:latin typeface="Arial"/>
                <a:ea typeface="Arial"/>
                <a:cs typeface="Arial"/>
              </a:defRPr>
            </a:pPr>
            <a:r>
              <a:rPr lang="hu-HU" dirty="0" smtClean="0"/>
              <a:t>Protekcionista</a:t>
            </a:r>
            <a:r>
              <a:rPr lang="hu-HU" baseline="0" dirty="0" smtClean="0"/>
              <a:t> munkaerőpiac történeti hagyománya és a biztonság elvesztése</a:t>
            </a:r>
            <a:endParaRPr lang="hu-HU" dirty="0" smtClean="0"/>
          </a:p>
          <a:p>
            <a:pPr>
              <a:defRPr sz="1882" b="1" i="0" u="none" strike="noStrike" baseline="0">
                <a:solidFill>
                  <a:srgbClr val="000000"/>
                </a:solidFill>
                <a:latin typeface="Arial"/>
                <a:ea typeface="Arial"/>
                <a:cs typeface="Arial"/>
              </a:defRPr>
            </a:pPr>
            <a:r>
              <a:rPr lang="hu-HU" dirty="0" smtClean="0"/>
              <a:t>Elveszik a munkát a magyaroktól (% egyetértő,), versus munkavállalási engedély Romániából érkezőknek</a:t>
            </a:r>
            <a:endParaRPr lang="hu-HU" dirty="0"/>
          </a:p>
        </c:rich>
      </c:tx>
      <c:overlay val="0"/>
      <c:spPr>
        <a:noFill/>
        <a:ln w="34138">
          <a:noFill/>
        </a:ln>
      </c:spPr>
    </c:title>
    <c:autoTitleDeleted val="0"/>
    <c:plotArea>
      <c:layout/>
      <c:lineChart>
        <c:grouping val="standard"/>
        <c:varyColors val="0"/>
        <c:ser>
          <c:idx val="0"/>
          <c:order val="0"/>
          <c:tx>
            <c:strRef>
              <c:f>Munka2!$A$3</c:f>
              <c:strCache>
                <c:ptCount val="1"/>
                <c:pt idx="0">
                  <c:v>Romania/labor permit</c:v>
                </c:pt>
              </c:strCache>
            </c:strRef>
          </c:tx>
          <c:spPr>
            <a:ln w="17069">
              <a:solidFill>
                <a:srgbClr val="000080"/>
              </a:solidFill>
              <a:prstDash val="solid"/>
            </a:ln>
          </c:spPr>
          <c:marker>
            <c:symbol val="diamond"/>
            <c:size val="6"/>
            <c:spPr>
              <a:solidFill>
                <a:srgbClr val="000080"/>
              </a:solidFill>
              <a:ln>
                <a:solidFill>
                  <a:srgbClr val="000080"/>
                </a:solidFill>
                <a:prstDash val="solid"/>
              </a:ln>
            </c:spPr>
          </c:marker>
          <c:trendline>
            <c:spPr>
              <a:ln>
                <a:solidFill>
                  <a:srgbClr val="FF0000"/>
                </a:solidFill>
              </a:ln>
            </c:spPr>
            <c:trendlineType val="log"/>
            <c:dispRSqr val="0"/>
            <c:dispEq val="0"/>
          </c:trendline>
          <c:cat>
            <c:numRef>
              <c:f>Munka2!$B$1:$N$1</c:f>
              <c:numCache>
                <c:formatCode>General</c:formatCode>
                <c:ptCount val="1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numCache>
            </c:numRef>
          </c:cat>
          <c:val>
            <c:numRef>
              <c:f>Munka2!$B$3:$N$3</c:f>
              <c:numCache>
                <c:formatCode>General</c:formatCode>
                <c:ptCount val="13"/>
                <c:pt idx="5" formatCode="#\ ##0____;">
                  <c:v>10803</c:v>
                </c:pt>
                <c:pt idx="6" formatCode="#\ ##0____;">
                  <c:v>13171</c:v>
                </c:pt>
                <c:pt idx="7" formatCode="#\ ##0____;">
                  <c:v>9218</c:v>
                </c:pt>
                <c:pt idx="8" formatCode="#\ ##0____;">
                  <c:v>10909</c:v>
                </c:pt>
                <c:pt idx="9" formatCode="#\ ##0____;">
                  <c:v>11862</c:v>
                </c:pt>
                <c:pt idx="10" formatCode="#\ ##0____;">
                  <c:v>16982</c:v>
                </c:pt>
                <c:pt idx="11" formatCode="#\ ##0____;">
                  <c:v>19774</c:v>
                </c:pt>
              </c:numCache>
            </c:numRef>
          </c:val>
          <c:smooth val="0"/>
        </c:ser>
        <c:dLbls>
          <c:showLegendKey val="0"/>
          <c:showVal val="0"/>
          <c:showCatName val="0"/>
          <c:showSerName val="0"/>
          <c:showPercent val="0"/>
          <c:showBubbleSize val="0"/>
        </c:dLbls>
        <c:marker val="1"/>
        <c:smooth val="0"/>
        <c:axId val="384453216"/>
        <c:axId val="384452040"/>
      </c:lineChart>
      <c:lineChart>
        <c:grouping val="standard"/>
        <c:varyColors val="0"/>
        <c:ser>
          <c:idx val="3"/>
          <c:order val="1"/>
          <c:tx>
            <c:strRef>
              <c:f>Munka2!$A$6</c:f>
              <c:strCache>
                <c:ptCount val="1"/>
                <c:pt idx="0">
                  <c:v>They take the jobs from the Hungarians from here (% agreeing with the statement) </c:v>
                </c:pt>
              </c:strCache>
            </c:strRef>
          </c:tx>
          <c:spPr>
            <a:ln w="17069">
              <a:solidFill>
                <a:srgbClr val="FF0000"/>
              </a:solidFill>
              <a:prstDash val="solid"/>
            </a:ln>
          </c:spPr>
          <c:marker>
            <c:symbol val="x"/>
            <c:size val="6"/>
            <c:spPr>
              <a:noFill/>
              <a:ln>
                <a:solidFill>
                  <a:srgbClr val="FF0000"/>
                </a:solidFill>
                <a:prstDash val="solid"/>
              </a:ln>
            </c:spPr>
          </c:marker>
          <c:trendline>
            <c:spPr>
              <a:ln>
                <a:solidFill>
                  <a:srgbClr val="0070C0"/>
                </a:solidFill>
              </a:ln>
            </c:spPr>
            <c:trendlineType val="log"/>
            <c:dispRSqr val="0"/>
            <c:dispEq val="0"/>
          </c:trendline>
          <c:val>
            <c:numRef>
              <c:f>Munka2!$B$6:$N$6</c:f>
              <c:numCache>
                <c:formatCode>General</c:formatCode>
                <c:ptCount val="13"/>
                <c:pt idx="0">
                  <c:v>26</c:v>
                </c:pt>
                <c:pt idx="1">
                  <c:v>38</c:v>
                </c:pt>
                <c:pt idx="3">
                  <c:v>41</c:v>
                </c:pt>
                <c:pt idx="4">
                  <c:v>51</c:v>
                </c:pt>
                <c:pt idx="10">
                  <c:v>41</c:v>
                </c:pt>
              </c:numCache>
            </c:numRef>
          </c:val>
          <c:smooth val="0"/>
        </c:ser>
        <c:dLbls>
          <c:showLegendKey val="0"/>
          <c:showVal val="0"/>
          <c:showCatName val="0"/>
          <c:showSerName val="0"/>
          <c:showPercent val="0"/>
          <c:showBubbleSize val="0"/>
        </c:dLbls>
        <c:marker val="1"/>
        <c:smooth val="0"/>
        <c:axId val="383921080"/>
        <c:axId val="383923040"/>
      </c:lineChart>
      <c:catAx>
        <c:axId val="384453216"/>
        <c:scaling>
          <c:orientation val="minMax"/>
        </c:scaling>
        <c:delete val="0"/>
        <c:axPos val="b"/>
        <c:numFmt formatCode="General" sourceLinked="1"/>
        <c:majorTickMark val="none"/>
        <c:minorTickMark val="none"/>
        <c:tickLblPos val="nextTo"/>
        <c:spPr>
          <a:ln w="4267">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u-HU"/>
          </a:p>
        </c:txPr>
        <c:crossAx val="384452040"/>
        <c:crosses val="autoZero"/>
        <c:auto val="1"/>
        <c:lblAlgn val="ctr"/>
        <c:lblOffset val="100"/>
        <c:tickLblSkip val="1"/>
        <c:tickMarkSkip val="1"/>
        <c:noMultiLvlLbl val="0"/>
      </c:catAx>
      <c:valAx>
        <c:axId val="384452040"/>
        <c:scaling>
          <c:logBase val="10"/>
          <c:orientation val="minMax"/>
        </c:scaling>
        <c:delete val="0"/>
        <c:axPos val="l"/>
        <c:majorGridlines>
          <c:spPr>
            <a:ln w="4267">
              <a:solidFill>
                <a:srgbClr val="000000"/>
              </a:solidFill>
              <a:prstDash val="solid"/>
            </a:ln>
          </c:spPr>
        </c:majorGridlines>
        <c:numFmt formatCode="General" sourceLinked="1"/>
        <c:majorTickMark val="none"/>
        <c:minorTickMark val="none"/>
        <c:tickLblPos val="nextTo"/>
        <c:spPr>
          <a:ln w="25400">
            <a:noFill/>
          </a:ln>
        </c:spPr>
        <c:txPr>
          <a:bodyPr rot="0" vert="horz"/>
          <a:lstStyle/>
          <a:p>
            <a:pPr>
              <a:defRPr sz="739" b="0" i="0" u="none" strike="noStrike" baseline="0">
                <a:solidFill>
                  <a:srgbClr val="000000"/>
                </a:solidFill>
                <a:latin typeface="Arial"/>
                <a:ea typeface="Arial"/>
                <a:cs typeface="Arial"/>
              </a:defRPr>
            </a:pPr>
            <a:endParaRPr lang="hu-HU"/>
          </a:p>
        </c:txPr>
        <c:crossAx val="384453216"/>
        <c:crosses val="autoZero"/>
        <c:crossBetween val="between"/>
      </c:valAx>
      <c:catAx>
        <c:axId val="383921080"/>
        <c:scaling>
          <c:orientation val="minMax"/>
        </c:scaling>
        <c:delete val="1"/>
        <c:axPos val="b"/>
        <c:majorTickMark val="out"/>
        <c:minorTickMark val="none"/>
        <c:tickLblPos val="nextTo"/>
        <c:crossAx val="383923040"/>
        <c:crosses val="autoZero"/>
        <c:auto val="1"/>
        <c:lblAlgn val="ctr"/>
        <c:lblOffset val="100"/>
        <c:noMultiLvlLbl val="0"/>
      </c:catAx>
      <c:valAx>
        <c:axId val="383923040"/>
        <c:scaling>
          <c:orientation val="minMax"/>
        </c:scaling>
        <c:delete val="0"/>
        <c:axPos val="r"/>
        <c:title>
          <c:tx>
            <c:rich>
              <a:bodyPr/>
              <a:lstStyle/>
              <a:p>
                <a:pPr>
                  <a:defRPr sz="739" b="1" i="0" u="none" strike="noStrike" baseline="0">
                    <a:solidFill>
                      <a:srgbClr val="000000"/>
                    </a:solidFill>
                    <a:latin typeface="Arial"/>
                    <a:ea typeface="Arial"/>
                    <a:cs typeface="Arial"/>
                  </a:defRPr>
                </a:pPr>
                <a:r>
                  <a:rPr lang="hu-HU"/>
                  <a:t>Percentage</a:t>
                </a:r>
              </a:p>
            </c:rich>
          </c:tx>
          <c:overlay val="0"/>
          <c:spPr>
            <a:noFill/>
            <a:ln w="34138">
              <a:noFill/>
            </a:ln>
          </c:spPr>
        </c:title>
        <c:numFmt formatCode="General" sourceLinked="1"/>
        <c:majorTickMark val="cross"/>
        <c:minorTickMark val="none"/>
        <c:tickLblPos val="nextTo"/>
        <c:spPr>
          <a:ln w="4267">
            <a:solidFill>
              <a:srgbClr val="000000"/>
            </a:solidFill>
            <a:prstDash val="solid"/>
          </a:ln>
        </c:spPr>
        <c:txPr>
          <a:bodyPr rot="0" vert="horz"/>
          <a:lstStyle/>
          <a:p>
            <a:pPr>
              <a:defRPr sz="739" b="0" i="0" u="none" strike="noStrike" baseline="0">
                <a:solidFill>
                  <a:srgbClr val="000000"/>
                </a:solidFill>
                <a:latin typeface="Arial"/>
                <a:ea typeface="Arial"/>
                <a:cs typeface="Arial"/>
              </a:defRPr>
            </a:pPr>
            <a:endParaRPr lang="hu-HU"/>
          </a:p>
        </c:txPr>
        <c:crossAx val="383921080"/>
        <c:crosses val="max"/>
        <c:crossBetween val="between"/>
      </c:valAx>
      <c:spPr>
        <a:noFill/>
        <a:ln w="17069">
          <a:solidFill>
            <a:srgbClr val="808080"/>
          </a:solidFill>
          <a:prstDash val="solid"/>
        </a:ln>
      </c:spPr>
    </c:plotArea>
    <c:legend>
      <c:legendPos val="b"/>
      <c:layout>
        <c:manualLayout>
          <c:xMode val="edge"/>
          <c:yMode val="edge"/>
          <c:x val="1.7374302268820165E-2"/>
          <c:y val="0.84126813325733596"/>
          <c:w val="0.76713808179637932"/>
          <c:h val="0.14497434185499458"/>
        </c:manualLayout>
      </c:layout>
      <c:overlay val="0"/>
      <c:spPr>
        <a:solidFill>
          <a:srgbClr val="FFFFFF"/>
        </a:solidFill>
        <a:ln w="4267">
          <a:solidFill>
            <a:srgbClr val="000000"/>
          </a:solidFill>
          <a:prstDash val="solid"/>
        </a:ln>
      </c:spPr>
      <c:txPr>
        <a:bodyPr/>
        <a:lstStyle/>
        <a:p>
          <a:pPr>
            <a:defRPr sz="1237" b="0" i="0" u="none" strike="noStrike" baseline="0">
              <a:solidFill>
                <a:srgbClr val="000000"/>
              </a:solidFill>
              <a:latin typeface="Arial"/>
              <a:ea typeface="Arial"/>
              <a:cs typeface="Arial"/>
            </a:defRPr>
          </a:pPr>
          <a:endParaRPr lang="hu-HU"/>
        </a:p>
      </c:txPr>
    </c:legend>
    <c:plotVisOnly val="1"/>
    <c:dispBlanksAs val="gap"/>
    <c:showDLblsOverMax val="0"/>
  </c:chart>
  <c:spPr>
    <a:noFill/>
    <a:ln>
      <a:noFill/>
    </a:ln>
  </c:spPr>
  <c:txPr>
    <a:bodyPr/>
    <a:lstStyle/>
    <a:p>
      <a:pPr>
        <a:defRPr sz="739" b="0" i="0" u="none" strike="noStrike" baseline="0">
          <a:solidFill>
            <a:srgbClr val="000000"/>
          </a:solidFill>
          <a:latin typeface="Arial"/>
          <a:ea typeface="Arial"/>
          <a:cs typeface="Arial"/>
        </a:defRPr>
      </a:pPr>
      <a:endParaRPr lang="hu-H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Külföldi születésűek</a:t>
            </a:r>
            <a:r>
              <a:rPr lang="hu-HU" baseline="0"/>
              <a:t> népességen belüli aránya, foglalkoztatottak aránya (2016) Külföldi tőkebefektetésű vállalkozások száma (2015)</a:t>
            </a:r>
            <a:endParaRPr lang="hu-H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'2016'!$F$1:$F$2</c:f>
              <c:strCache>
                <c:ptCount val="2"/>
                <c:pt idx="0">
                  <c:v>Foglalkoztatási ráta, %*</c:v>
                </c:pt>
              </c:strCache>
            </c:strRef>
          </c:tx>
          <c:spPr>
            <a:solidFill>
              <a:schemeClr val="accent1"/>
            </a:solidFill>
            <a:ln>
              <a:noFill/>
            </a:ln>
            <a:effectLst/>
          </c:spPr>
          <c:invertIfNegative val="0"/>
          <c:cat>
            <c:strRef>
              <c:f>'2016'!$B$3:$B$22</c:f>
              <c:strCache>
                <c:ptCount val="20"/>
                <c:pt idx="0">
                  <c:v>1  Budapest</c:v>
                </c:pt>
                <c:pt idx="1">
                  <c:v>7  Bács-Kiskun</c:v>
                </c:pt>
                <c:pt idx="2">
                  <c:v>4  Baranya</c:v>
                </c:pt>
                <c:pt idx="3">
                  <c:v>7  Békés</c:v>
                </c:pt>
                <c:pt idx="4">
                  <c:v>5  Borsod-Abaúj-Zemplén</c:v>
                </c:pt>
                <c:pt idx="5">
                  <c:v>7  Csongrád</c:v>
                </c:pt>
                <c:pt idx="6">
                  <c:v>2  Fejér</c:v>
                </c:pt>
                <c:pt idx="7">
                  <c:v>3  Győr-Moson-Sopron</c:v>
                </c:pt>
                <c:pt idx="8">
                  <c:v>6  Hajdú-Bihar</c:v>
                </c:pt>
                <c:pt idx="9">
                  <c:v>5  Heves</c:v>
                </c:pt>
                <c:pt idx="10">
                  <c:v>6  Jász-Nagykun-Szolnok</c:v>
                </c:pt>
                <c:pt idx="11">
                  <c:v>2  Komárom-Esztergom</c:v>
                </c:pt>
                <c:pt idx="12">
                  <c:v>5  Nógrád</c:v>
                </c:pt>
                <c:pt idx="13">
                  <c:v>1  Pest</c:v>
                </c:pt>
                <c:pt idx="14">
                  <c:v>4  Somogy</c:v>
                </c:pt>
                <c:pt idx="15">
                  <c:v>6  Szabolcs-Szatmár-Bereg</c:v>
                </c:pt>
                <c:pt idx="16">
                  <c:v>4  Tolna</c:v>
                </c:pt>
                <c:pt idx="17">
                  <c:v>3  Vas</c:v>
                </c:pt>
                <c:pt idx="18">
                  <c:v>2  Veszprém</c:v>
                </c:pt>
                <c:pt idx="19">
                  <c:v>3  Zala</c:v>
                </c:pt>
              </c:strCache>
            </c:strRef>
          </c:cat>
          <c:val>
            <c:numRef>
              <c:f>'2016'!$F$3:$F$22</c:f>
              <c:numCache>
                <c:formatCode>0.00%</c:formatCode>
                <c:ptCount val="20"/>
                <c:pt idx="0">
                  <c:v>0.737314326261169</c:v>
                </c:pt>
                <c:pt idx="1">
                  <c:v>0.68079069073549159</c:v>
                </c:pt>
                <c:pt idx="2">
                  <c:v>0.64886540605143594</c:v>
                </c:pt>
                <c:pt idx="3">
                  <c:v>0.67072661751044538</c:v>
                </c:pt>
                <c:pt idx="4">
                  <c:v>0.64016804306799158</c:v>
                </c:pt>
                <c:pt idx="5">
                  <c:v>0.67722055705826445</c:v>
                </c:pt>
                <c:pt idx="6">
                  <c:v>0.69957904814196914</c:v>
                </c:pt>
                <c:pt idx="7">
                  <c:v>0.71515324277665859</c:v>
                </c:pt>
                <c:pt idx="8">
                  <c:v>0.64396306133964576</c:v>
                </c:pt>
                <c:pt idx="9">
                  <c:v>0.66541194426969996</c:v>
                </c:pt>
                <c:pt idx="10">
                  <c:v>0.67440874030696496</c:v>
                </c:pt>
                <c:pt idx="11">
                  <c:v>0.71388865240057897</c:v>
                </c:pt>
                <c:pt idx="12">
                  <c:v>0.64290599106191448</c:v>
                </c:pt>
                <c:pt idx="13">
                  <c:v>0.69517997256943731</c:v>
                </c:pt>
                <c:pt idx="14">
                  <c:v>0.64912096693637</c:v>
                </c:pt>
                <c:pt idx="15">
                  <c:v>0.63748277034417145</c:v>
                </c:pt>
                <c:pt idx="16">
                  <c:v>0.64688525040143829</c:v>
                </c:pt>
                <c:pt idx="17">
                  <c:v>0.71664830392379752</c:v>
                </c:pt>
                <c:pt idx="18">
                  <c:v>0.70836063915412795</c:v>
                </c:pt>
                <c:pt idx="19">
                  <c:v>0.69070809713455283</c:v>
                </c:pt>
              </c:numCache>
            </c:numRef>
          </c:val>
          <c:extLst xmlns:c16r2="http://schemas.microsoft.com/office/drawing/2015/06/chart">
            <c:ext xmlns:c16="http://schemas.microsoft.com/office/drawing/2014/chart" uri="{C3380CC4-5D6E-409C-BE32-E72D297353CC}">
              <c16:uniqueId val="{00000000-B155-4C0B-858C-21B7E0B29449}"/>
            </c:ext>
          </c:extLst>
        </c:ser>
        <c:ser>
          <c:idx val="1"/>
          <c:order val="1"/>
          <c:tx>
            <c:strRef>
              <c:f>'2016'!$J$1:$J$2</c:f>
              <c:strCache>
                <c:ptCount val="2"/>
                <c:pt idx="0">
                  <c:v>Külföldön születettek aránya a teljes népességhez képest</c:v>
                </c:pt>
              </c:strCache>
            </c:strRef>
          </c:tx>
          <c:spPr>
            <a:solidFill>
              <a:schemeClr val="accent2"/>
            </a:solidFill>
            <a:ln>
              <a:noFill/>
            </a:ln>
            <a:effectLst/>
          </c:spPr>
          <c:invertIfNegative val="0"/>
          <c:cat>
            <c:strRef>
              <c:f>'2016'!$B$3:$B$22</c:f>
              <c:strCache>
                <c:ptCount val="20"/>
                <c:pt idx="0">
                  <c:v>1  Budapest</c:v>
                </c:pt>
                <c:pt idx="1">
                  <c:v>7  Bács-Kiskun</c:v>
                </c:pt>
                <c:pt idx="2">
                  <c:v>4  Baranya</c:v>
                </c:pt>
                <c:pt idx="3">
                  <c:v>7  Békés</c:v>
                </c:pt>
                <c:pt idx="4">
                  <c:v>5  Borsod-Abaúj-Zemplén</c:v>
                </c:pt>
                <c:pt idx="5">
                  <c:v>7  Csongrád</c:v>
                </c:pt>
                <c:pt idx="6">
                  <c:v>2  Fejér</c:v>
                </c:pt>
                <c:pt idx="7">
                  <c:v>3  Győr-Moson-Sopron</c:v>
                </c:pt>
                <c:pt idx="8">
                  <c:v>6  Hajdú-Bihar</c:v>
                </c:pt>
                <c:pt idx="9">
                  <c:v>5  Heves</c:v>
                </c:pt>
                <c:pt idx="10">
                  <c:v>6  Jász-Nagykun-Szolnok</c:v>
                </c:pt>
                <c:pt idx="11">
                  <c:v>2  Komárom-Esztergom</c:v>
                </c:pt>
                <c:pt idx="12">
                  <c:v>5  Nógrád</c:v>
                </c:pt>
                <c:pt idx="13">
                  <c:v>1  Pest</c:v>
                </c:pt>
                <c:pt idx="14">
                  <c:v>4  Somogy</c:v>
                </c:pt>
                <c:pt idx="15">
                  <c:v>6  Szabolcs-Szatmár-Bereg</c:v>
                </c:pt>
                <c:pt idx="16">
                  <c:v>4  Tolna</c:v>
                </c:pt>
                <c:pt idx="17">
                  <c:v>3  Vas</c:v>
                </c:pt>
                <c:pt idx="18">
                  <c:v>2  Veszprém</c:v>
                </c:pt>
                <c:pt idx="19">
                  <c:v>3  Zala</c:v>
                </c:pt>
              </c:strCache>
            </c:strRef>
          </c:cat>
          <c:val>
            <c:numRef>
              <c:f>'2016'!$J$3:$J$22</c:f>
              <c:numCache>
                <c:formatCode>0.00%</c:formatCode>
                <c:ptCount val="20"/>
                <c:pt idx="0">
                  <c:v>8.1754250925173855E-2</c:v>
                </c:pt>
                <c:pt idx="1">
                  <c:v>2.7752768168822758E-2</c:v>
                </c:pt>
                <c:pt idx="2">
                  <c:v>3.9327343731023853E-2</c:v>
                </c:pt>
                <c:pt idx="3">
                  <c:v>2.3477540723188417E-2</c:v>
                </c:pt>
                <c:pt idx="4">
                  <c:v>1.5564955350971773E-2</c:v>
                </c:pt>
                <c:pt idx="5">
                  <c:v>4.2838091074538079E-2</c:v>
                </c:pt>
                <c:pt idx="6">
                  <c:v>3.0700522308824019E-2</c:v>
                </c:pt>
                <c:pt idx="7">
                  <c:v>3.5088292716940347E-2</c:v>
                </c:pt>
                <c:pt idx="8">
                  <c:v>3.0496720090078481E-2</c:v>
                </c:pt>
                <c:pt idx="9">
                  <c:v>2.0911815935512619E-2</c:v>
                </c:pt>
                <c:pt idx="10">
                  <c:v>1.5274590873668717E-2</c:v>
                </c:pt>
                <c:pt idx="11">
                  <c:v>3.067653895708514E-2</c:v>
                </c:pt>
                <c:pt idx="12">
                  <c:v>1.4743245287743699E-2</c:v>
                </c:pt>
                <c:pt idx="13">
                  <c:v>4.1085317817367482E-2</c:v>
                </c:pt>
                <c:pt idx="14">
                  <c:v>3.1225198821069271E-2</c:v>
                </c:pt>
                <c:pt idx="15">
                  <c:v>3.0709467912566221E-2</c:v>
                </c:pt>
                <c:pt idx="16">
                  <c:v>2.9608469926772314E-2</c:v>
                </c:pt>
                <c:pt idx="17">
                  <c:v>2.2185108852723096E-2</c:v>
                </c:pt>
                <c:pt idx="18">
                  <c:v>2.2312284064035726E-2</c:v>
                </c:pt>
                <c:pt idx="19">
                  <c:v>3.0601294414839674E-2</c:v>
                </c:pt>
              </c:numCache>
            </c:numRef>
          </c:val>
          <c:extLst xmlns:c16r2="http://schemas.microsoft.com/office/drawing/2015/06/chart">
            <c:ext xmlns:c16="http://schemas.microsoft.com/office/drawing/2014/chart" uri="{C3380CC4-5D6E-409C-BE32-E72D297353CC}">
              <c16:uniqueId val="{00000001-B155-4C0B-858C-21B7E0B29449}"/>
            </c:ext>
          </c:extLst>
        </c:ser>
        <c:dLbls>
          <c:showLegendKey val="0"/>
          <c:showVal val="0"/>
          <c:showCatName val="0"/>
          <c:showSerName val="0"/>
          <c:showPercent val="0"/>
          <c:showBubbleSize val="0"/>
        </c:dLbls>
        <c:gapWidth val="75"/>
        <c:axId val="390244544"/>
        <c:axId val="390245328"/>
      </c:barChart>
      <c:lineChart>
        <c:grouping val="standard"/>
        <c:varyColors val="0"/>
        <c:ser>
          <c:idx val="2"/>
          <c:order val="2"/>
          <c:tx>
            <c:strRef>
              <c:f>'2016'!$N$1</c:f>
              <c:strCache>
                <c:ptCount val="1"/>
                <c:pt idx="0">
                  <c:v>FDI Vállalkozás</c:v>
                </c:pt>
              </c:strCache>
            </c:strRef>
          </c:tx>
          <c:spPr>
            <a:ln w="38100" cap="rnd">
              <a:solidFill>
                <a:srgbClr val="C00000"/>
              </a:solidFill>
              <a:round/>
            </a:ln>
            <a:effectLst/>
          </c:spPr>
          <c:marker>
            <c:symbol val="none"/>
          </c:marker>
          <c:val>
            <c:numRef>
              <c:f>'2016'!$N$3:$N$22</c:f>
              <c:numCache>
                <c:formatCode>General</c:formatCode>
                <c:ptCount val="20"/>
                <c:pt idx="0">
                  <c:v>16200</c:v>
                </c:pt>
                <c:pt idx="1">
                  <c:v>503</c:v>
                </c:pt>
                <c:pt idx="2">
                  <c:v>440</c:v>
                </c:pt>
                <c:pt idx="3">
                  <c:v>163</c:v>
                </c:pt>
                <c:pt idx="4">
                  <c:v>335</c:v>
                </c:pt>
                <c:pt idx="5">
                  <c:v>405</c:v>
                </c:pt>
                <c:pt idx="6">
                  <c:v>414</c:v>
                </c:pt>
                <c:pt idx="7">
                  <c:v>1175</c:v>
                </c:pt>
                <c:pt idx="8">
                  <c:v>304</c:v>
                </c:pt>
                <c:pt idx="9">
                  <c:v>208</c:v>
                </c:pt>
                <c:pt idx="10">
                  <c:v>167</c:v>
                </c:pt>
                <c:pt idx="11">
                  <c:v>506</c:v>
                </c:pt>
                <c:pt idx="12">
                  <c:v>119</c:v>
                </c:pt>
                <c:pt idx="13">
                  <c:v>2395</c:v>
                </c:pt>
                <c:pt idx="14">
                  <c:v>321</c:v>
                </c:pt>
                <c:pt idx="15">
                  <c:v>301</c:v>
                </c:pt>
                <c:pt idx="16">
                  <c:v>166</c:v>
                </c:pt>
                <c:pt idx="17">
                  <c:v>574</c:v>
                </c:pt>
                <c:pt idx="18">
                  <c:v>409</c:v>
                </c:pt>
                <c:pt idx="19">
                  <c:v>565</c:v>
                </c:pt>
              </c:numCache>
            </c:numRef>
          </c:val>
          <c:smooth val="0"/>
          <c:extLst xmlns:c16r2="http://schemas.microsoft.com/office/drawing/2015/06/chart">
            <c:ext xmlns:c16="http://schemas.microsoft.com/office/drawing/2014/chart" uri="{C3380CC4-5D6E-409C-BE32-E72D297353CC}">
              <c16:uniqueId val="{00000002-B155-4C0B-858C-21B7E0B29449}"/>
            </c:ext>
          </c:extLst>
        </c:ser>
        <c:dLbls>
          <c:showLegendKey val="0"/>
          <c:showVal val="0"/>
          <c:showCatName val="0"/>
          <c:showSerName val="0"/>
          <c:showPercent val="0"/>
          <c:showBubbleSize val="0"/>
        </c:dLbls>
        <c:marker val="1"/>
        <c:smooth val="0"/>
        <c:axId val="390246112"/>
        <c:axId val="390241800"/>
      </c:lineChart>
      <c:catAx>
        <c:axId val="39024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90245328"/>
        <c:crosses val="autoZero"/>
        <c:auto val="1"/>
        <c:lblAlgn val="ctr"/>
        <c:lblOffset val="100"/>
        <c:noMultiLvlLbl val="0"/>
      </c:catAx>
      <c:valAx>
        <c:axId val="390245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90244544"/>
        <c:crosses val="autoZero"/>
        <c:crossBetween val="between"/>
      </c:valAx>
      <c:valAx>
        <c:axId val="3902418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90246112"/>
        <c:crosses val="max"/>
        <c:crossBetween val="between"/>
      </c:valAx>
      <c:catAx>
        <c:axId val="390246112"/>
        <c:scaling>
          <c:orientation val="minMax"/>
        </c:scaling>
        <c:delete val="1"/>
        <c:axPos val="b"/>
        <c:majorTickMark val="out"/>
        <c:minorTickMark val="none"/>
        <c:tickLblPos val="nextTo"/>
        <c:crossAx val="3902418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0.79518</cdr:x>
      <cdr:y>0.55571</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93332" y="3077950"/>
          <a:ext cx="1930068" cy="246083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82F6A-9FDF-4972-BC31-64F257E6CC02}" type="datetimeFigureOut">
              <a:rPr lang="hu-HU" smtClean="0"/>
              <a:t>2018. 04. 19.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F5169-3A37-483F-A320-1F6D59BFC4B9}" type="slidenum">
              <a:rPr lang="hu-HU" smtClean="0"/>
              <a:t>‹#›</a:t>
            </a:fld>
            <a:endParaRPr lang="hu-HU"/>
          </a:p>
        </p:txBody>
      </p:sp>
    </p:spTree>
    <p:extLst>
      <p:ext uri="{BB962C8B-B14F-4D97-AF65-F5344CB8AC3E}">
        <p14:creationId xmlns:p14="http://schemas.microsoft.com/office/powerpoint/2010/main" val="390233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775A7812-2937-4EC9-8C17-6AE16B097BE2}" type="datetimeFigureOut">
              <a:rPr lang="hu-HU" smtClean="0"/>
              <a:t>2018. 04. 19.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266375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75A7812-2937-4EC9-8C17-6AE16B097BE2}" type="datetimeFigureOut">
              <a:rPr lang="hu-HU" smtClean="0"/>
              <a:t>2018. 04. 19.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404456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75A7812-2937-4EC9-8C17-6AE16B097BE2}" type="datetimeFigureOut">
              <a:rPr lang="hu-HU" smtClean="0"/>
              <a:t>2018. 04. 19.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94501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75A7812-2937-4EC9-8C17-6AE16B097BE2}" type="datetimeFigureOut">
              <a:rPr lang="hu-HU" smtClean="0"/>
              <a:t>2018. 04. 19.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16438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775A7812-2937-4EC9-8C17-6AE16B097BE2}" type="datetimeFigureOut">
              <a:rPr lang="hu-HU" smtClean="0"/>
              <a:t>2018. 04. 19.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126019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775A7812-2937-4EC9-8C17-6AE16B097BE2}" type="datetimeFigureOut">
              <a:rPr lang="hu-HU" smtClean="0"/>
              <a:t>2018. 04. 19.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290157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775A7812-2937-4EC9-8C17-6AE16B097BE2}" type="datetimeFigureOut">
              <a:rPr lang="hu-HU" smtClean="0"/>
              <a:t>2018. 04. 19.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355510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775A7812-2937-4EC9-8C17-6AE16B097BE2}" type="datetimeFigureOut">
              <a:rPr lang="hu-HU" smtClean="0"/>
              <a:t>2018. 04. 19.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22708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75A7812-2937-4EC9-8C17-6AE16B097BE2}" type="datetimeFigureOut">
              <a:rPr lang="hu-HU" smtClean="0"/>
              <a:t>2018. 04. 19.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1845635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775A7812-2937-4EC9-8C17-6AE16B097BE2}" type="datetimeFigureOut">
              <a:rPr lang="hu-HU" smtClean="0"/>
              <a:t>2018. 04. 19.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426354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775A7812-2937-4EC9-8C17-6AE16B097BE2}" type="datetimeFigureOut">
              <a:rPr lang="hu-HU" smtClean="0"/>
              <a:t>2018. 04. 19.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9A0602-DD48-4F8F-8282-BBDF90987750}" type="slidenum">
              <a:rPr lang="hu-HU" smtClean="0"/>
              <a:t>‹#›</a:t>
            </a:fld>
            <a:endParaRPr lang="hu-HU"/>
          </a:p>
        </p:txBody>
      </p:sp>
    </p:spTree>
    <p:extLst>
      <p:ext uri="{BB962C8B-B14F-4D97-AF65-F5344CB8AC3E}">
        <p14:creationId xmlns:p14="http://schemas.microsoft.com/office/powerpoint/2010/main" val="391735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A7812-2937-4EC9-8C17-6AE16B097BE2}" type="datetimeFigureOut">
              <a:rPr lang="hu-HU" smtClean="0"/>
              <a:t>2018. 04. 19.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A0602-DD48-4F8F-8282-BBDF90987750}" type="slidenum">
              <a:rPr lang="hu-HU" smtClean="0"/>
              <a:t>‹#›</a:t>
            </a:fld>
            <a:endParaRPr lang="hu-HU"/>
          </a:p>
        </p:txBody>
      </p:sp>
    </p:spTree>
    <p:extLst>
      <p:ext uri="{BB962C8B-B14F-4D97-AF65-F5344CB8AC3E}">
        <p14:creationId xmlns:p14="http://schemas.microsoft.com/office/powerpoint/2010/main" val="1022828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4000" dirty="0"/>
              <a:t>Migrációs folyamatok és migrációs diskurzusok Európában és Magyarországon az elmúlt 20 évben. Kihívások és paradoxonok.</a:t>
            </a:r>
          </a:p>
        </p:txBody>
      </p:sp>
      <p:sp>
        <p:nvSpPr>
          <p:cNvPr id="3" name="Alcím 2"/>
          <p:cNvSpPr>
            <a:spLocks noGrp="1"/>
          </p:cNvSpPr>
          <p:nvPr>
            <p:ph type="subTitle" idx="1"/>
          </p:nvPr>
        </p:nvSpPr>
        <p:spPr/>
        <p:txBody>
          <a:bodyPr/>
          <a:lstStyle/>
          <a:p>
            <a:r>
              <a:rPr lang="hu-HU" dirty="0"/>
              <a:t>Melegh Attila</a:t>
            </a:r>
          </a:p>
          <a:p>
            <a:r>
              <a:rPr lang="hu-HU" dirty="0"/>
              <a:t>Budapesti </a:t>
            </a:r>
            <a:r>
              <a:rPr lang="hu-HU" dirty="0" err="1"/>
              <a:t>Corvinus</a:t>
            </a:r>
            <a:r>
              <a:rPr lang="hu-HU" dirty="0"/>
              <a:t> Egyetem és KSH Népességtudományi Egyetem</a:t>
            </a:r>
          </a:p>
          <a:p>
            <a:r>
              <a:rPr lang="hu-HU" dirty="0"/>
              <a:t>Karl </a:t>
            </a:r>
            <a:r>
              <a:rPr lang="hu-HU" dirty="0" err="1"/>
              <a:t>Polanyi</a:t>
            </a:r>
            <a:r>
              <a:rPr lang="hu-HU" dirty="0"/>
              <a:t> Center </a:t>
            </a:r>
            <a:r>
              <a:rPr lang="hu-HU" dirty="0" err="1"/>
              <a:t>for</a:t>
            </a:r>
            <a:r>
              <a:rPr lang="hu-HU" dirty="0"/>
              <a:t> Global </a:t>
            </a:r>
            <a:r>
              <a:rPr lang="hu-HU" dirty="0" err="1"/>
              <a:t>Social</a:t>
            </a:r>
            <a:r>
              <a:rPr lang="hu-HU" dirty="0"/>
              <a:t> </a:t>
            </a:r>
            <a:r>
              <a:rPr lang="hu-HU" dirty="0" err="1"/>
              <a:t>Studies</a:t>
            </a:r>
            <a:endParaRPr lang="hu-HU" dirty="0"/>
          </a:p>
        </p:txBody>
      </p:sp>
    </p:spTree>
    <p:extLst>
      <p:ext uri="{BB962C8B-B14F-4D97-AF65-F5344CB8AC3E}">
        <p14:creationId xmlns:p14="http://schemas.microsoft.com/office/powerpoint/2010/main" val="178819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rtalom helye 6"/>
          <p:cNvPicPr>
            <a:picLocks noGrp="1" noChangeAspect="1"/>
          </p:cNvPicPr>
          <p:nvPr>
            <p:ph idx="1"/>
          </p:nvPr>
        </p:nvPicPr>
        <p:blipFill>
          <a:blip r:embed="rId2"/>
          <a:stretch>
            <a:fillRect/>
          </a:stretch>
        </p:blipFill>
        <p:spPr>
          <a:xfrm>
            <a:off x="3215681" y="332657"/>
            <a:ext cx="7084263" cy="5554319"/>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062" y="5589240"/>
            <a:ext cx="1104900" cy="1104900"/>
          </a:xfrm>
          <a:prstGeom prst="rect">
            <a:avLst/>
          </a:prstGeom>
        </p:spPr>
      </p:pic>
      <p:sp>
        <p:nvSpPr>
          <p:cNvPr id="2" name="Szövegdoboz 1"/>
          <p:cNvSpPr txBox="1"/>
          <p:nvPr/>
        </p:nvSpPr>
        <p:spPr>
          <a:xfrm>
            <a:off x="818707" y="325840"/>
            <a:ext cx="2252957" cy="3970318"/>
          </a:xfrm>
          <a:prstGeom prst="rect">
            <a:avLst/>
          </a:prstGeom>
          <a:noFill/>
        </p:spPr>
        <p:txBody>
          <a:bodyPr wrap="square" rtlCol="0">
            <a:spAutoFit/>
          </a:bodyPr>
          <a:lstStyle/>
          <a:p>
            <a:r>
              <a:rPr lang="hu-HU" dirty="0"/>
              <a:t>Európa világon belüli vándorlási súlya igen magas és stabil miközben népesedési és gazdasági súlya csökken</a:t>
            </a:r>
          </a:p>
          <a:p>
            <a:endParaRPr lang="hu-HU" dirty="0"/>
          </a:p>
          <a:p>
            <a:r>
              <a:rPr lang="hu-HU" dirty="0"/>
              <a:t>EU: még emelkedett is: 18%-ról 22%-ra a népesség súlyának csökkenése közben</a:t>
            </a:r>
          </a:p>
          <a:p>
            <a:endParaRPr lang="hu-HU" dirty="0"/>
          </a:p>
          <a:p>
            <a:r>
              <a:rPr lang="hu-HU" dirty="0"/>
              <a:t>Megnőtt a relatív kitettség </a:t>
            </a:r>
          </a:p>
        </p:txBody>
      </p:sp>
      <p:sp>
        <p:nvSpPr>
          <p:cNvPr id="5" name="Jobbra nyíl 4"/>
          <p:cNvSpPr/>
          <p:nvPr/>
        </p:nvSpPr>
        <p:spPr>
          <a:xfrm>
            <a:off x="1935533" y="3853724"/>
            <a:ext cx="2304256" cy="113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Népesedési súly</a:t>
            </a:r>
          </a:p>
        </p:txBody>
      </p:sp>
      <p:sp>
        <p:nvSpPr>
          <p:cNvPr id="6" name="Balra nyíl 5"/>
          <p:cNvSpPr/>
          <p:nvPr/>
        </p:nvSpPr>
        <p:spPr>
          <a:xfrm>
            <a:off x="8256240" y="836712"/>
            <a:ext cx="1930918" cy="9166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Vándorlás súly</a:t>
            </a:r>
          </a:p>
        </p:txBody>
      </p:sp>
    </p:spTree>
    <p:extLst>
      <p:ext uri="{BB962C8B-B14F-4D97-AF65-F5344CB8AC3E}">
        <p14:creationId xmlns:p14="http://schemas.microsoft.com/office/powerpoint/2010/main" val="218909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2711624" y="164669"/>
            <a:ext cx="6768752" cy="5745238"/>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062" y="5589240"/>
            <a:ext cx="1104900" cy="1104900"/>
          </a:xfrm>
          <a:prstGeom prst="rect">
            <a:avLst/>
          </a:prstGeom>
        </p:spPr>
      </p:pic>
      <p:sp>
        <p:nvSpPr>
          <p:cNvPr id="2" name="Szövegdoboz 1"/>
          <p:cNvSpPr txBox="1"/>
          <p:nvPr/>
        </p:nvSpPr>
        <p:spPr>
          <a:xfrm>
            <a:off x="946298" y="1484784"/>
            <a:ext cx="1765326" cy="1477328"/>
          </a:xfrm>
          <a:prstGeom prst="rect">
            <a:avLst/>
          </a:prstGeom>
          <a:noFill/>
        </p:spPr>
        <p:txBody>
          <a:bodyPr wrap="square" rtlCol="0">
            <a:spAutoFit/>
          </a:bodyPr>
          <a:lstStyle/>
          <a:p>
            <a:r>
              <a:rPr lang="hu-HU" dirty="0"/>
              <a:t>Nem a menekültek összsúlya jelenti a fő változást Európában</a:t>
            </a:r>
          </a:p>
        </p:txBody>
      </p:sp>
    </p:spTree>
    <p:extLst>
      <p:ext uri="{BB962C8B-B14F-4D97-AF65-F5344CB8AC3E}">
        <p14:creationId xmlns:p14="http://schemas.microsoft.com/office/powerpoint/2010/main" val="161453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2683777173"/>
              </p:ext>
            </p:extLst>
          </p:nvPr>
        </p:nvGraphicFramePr>
        <p:xfrm>
          <a:off x="1665027" y="259307"/>
          <a:ext cx="9485194" cy="6168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683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Milyen folyamatokat érzékelhetnek az európai társadalmak?</a:t>
            </a:r>
            <a:endParaRPr lang="hu-HU" dirty="0"/>
          </a:p>
        </p:txBody>
      </p:sp>
      <p:sp>
        <p:nvSpPr>
          <p:cNvPr id="3" name="Tartalom helye 2"/>
          <p:cNvSpPr>
            <a:spLocks noGrp="1"/>
          </p:cNvSpPr>
          <p:nvPr>
            <p:ph idx="1"/>
          </p:nvPr>
        </p:nvSpPr>
        <p:spPr/>
        <p:txBody>
          <a:bodyPr/>
          <a:lstStyle/>
          <a:p>
            <a:r>
              <a:rPr lang="hu-HU" dirty="0"/>
              <a:t>Európa súlya csökken, </a:t>
            </a:r>
            <a:endParaRPr lang="hu-HU" dirty="0" smtClean="0"/>
          </a:p>
          <a:p>
            <a:r>
              <a:rPr lang="hu-HU" dirty="0" smtClean="0"/>
              <a:t>A migrációs súly és a gazdasági súly egy szintre kerül</a:t>
            </a:r>
          </a:p>
          <a:p>
            <a:r>
              <a:rPr lang="hu-HU" dirty="0" smtClean="0"/>
              <a:t>relatív </a:t>
            </a:r>
            <a:r>
              <a:rPr lang="hu-HU" dirty="0"/>
              <a:t>jóléte marad, </a:t>
            </a:r>
            <a:endParaRPr lang="hu-HU" dirty="0" smtClean="0"/>
          </a:p>
          <a:p>
            <a:r>
              <a:rPr lang="hu-HU" dirty="0" smtClean="0"/>
              <a:t>migrációs </a:t>
            </a:r>
            <a:r>
              <a:rPr lang="hu-HU" dirty="0"/>
              <a:t>kitettsége nő </a:t>
            </a:r>
            <a:endParaRPr lang="hu-HU" dirty="0" smtClean="0"/>
          </a:p>
          <a:p>
            <a:r>
              <a:rPr lang="hu-HU" dirty="0" smtClean="0"/>
              <a:t>miközben </a:t>
            </a:r>
            <a:r>
              <a:rPr lang="hu-HU" dirty="0"/>
              <a:t>menekülthullám éri el</a:t>
            </a:r>
            <a:r>
              <a:rPr lang="hu-HU" dirty="0" smtClean="0"/>
              <a:t>.</a:t>
            </a:r>
          </a:p>
          <a:p>
            <a:r>
              <a:rPr lang="hu-HU" dirty="0" smtClean="0"/>
              <a:t>Összefüggés az elit diskurzusokkal</a:t>
            </a:r>
            <a:endParaRPr lang="hu-HU" dirty="0"/>
          </a:p>
          <a:p>
            <a:endParaRPr lang="hu-HU" dirty="0"/>
          </a:p>
        </p:txBody>
      </p:sp>
    </p:spTree>
    <p:extLst>
      <p:ext uri="{BB962C8B-B14F-4D97-AF65-F5344CB8AC3E}">
        <p14:creationId xmlns:p14="http://schemas.microsoft.com/office/powerpoint/2010/main" val="152074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36400" y="30274"/>
            <a:ext cx="10220459" cy="897005"/>
          </a:xfrm>
        </p:spPr>
        <p:txBody>
          <a:bodyPr>
            <a:normAutofit/>
          </a:bodyPr>
          <a:lstStyle/>
          <a:p>
            <a:r>
              <a:rPr lang="hu-HU" sz="2400" dirty="0" smtClean="0"/>
              <a:t>Történetileg rendelkezésre álló elit </a:t>
            </a:r>
            <a:r>
              <a:rPr lang="hu-HU" sz="2400" dirty="0"/>
              <a:t>diskurzív készletek és a migráció</a:t>
            </a:r>
          </a:p>
        </p:txBody>
      </p:sp>
      <p:graphicFrame>
        <p:nvGraphicFramePr>
          <p:cNvPr id="6" name="Tartalom helye 5"/>
          <p:cNvGraphicFramePr>
            <a:graphicFrameLocks noGrp="1"/>
          </p:cNvGraphicFramePr>
          <p:nvPr>
            <p:ph idx="1"/>
            <p:extLst>
              <p:ext uri="{D42A27DB-BD31-4B8C-83A1-F6EECF244321}">
                <p14:modId xmlns:p14="http://schemas.microsoft.com/office/powerpoint/2010/main" val="2605272052"/>
              </p:ext>
            </p:extLst>
          </p:nvPr>
        </p:nvGraphicFramePr>
        <p:xfrm>
          <a:off x="-127591" y="654156"/>
          <a:ext cx="11156858" cy="6597367"/>
        </p:xfrm>
        <a:graphic>
          <a:graphicData uri="http://schemas.openxmlformats.org/drawingml/2006/table">
            <a:tbl>
              <a:tblPr firstRow="1" firstCol="1" bandRow="1">
                <a:tableStyleId>{5C22544A-7EE6-4342-B048-85BDC9FD1C3A}</a:tableStyleId>
              </a:tblPr>
              <a:tblGrid>
                <a:gridCol w="1137706">
                  <a:extLst>
                    <a:ext uri="{9D8B030D-6E8A-4147-A177-3AD203B41FA5}">
                      <a16:colId xmlns:a16="http://schemas.microsoft.com/office/drawing/2014/main" xmlns="" val="20000"/>
                    </a:ext>
                  </a:extLst>
                </a:gridCol>
                <a:gridCol w="1616127">
                  <a:extLst>
                    <a:ext uri="{9D8B030D-6E8A-4147-A177-3AD203B41FA5}">
                      <a16:colId xmlns:a16="http://schemas.microsoft.com/office/drawing/2014/main" xmlns="" val="20001"/>
                    </a:ext>
                  </a:extLst>
                </a:gridCol>
                <a:gridCol w="2457593">
                  <a:extLst>
                    <a:ext uri="{9D8B030D-6E8A-4147-A177-3AD203B41FA5}">
                      <a16:colId xmlns:a16="http://schemas.microsoft.com/office/drawing/2014/main" xmlns="" val="20002"/>
                    </a:ext>
                  </a:extLst>
                </a:gridCol>
                <a:gridCol w="1449658">
                  <a:extLst>
                    <a:ext uri="{9D8B030D-6E8A-4147-A177-3AD203B41FA5}">
                      <a16:colId xmlns:a16="http://schemas.microsoft.com/office/drawing/2014/main" xmlns="" val="20003"/>
                    </a:ext>
                  </a:extLst>
                </a:gridCol>
                <a:gridCol w="1431309">
                  <a:extLst>
                    <a:ext uri="{9D8B030D-6E8A-4147-A177-3AD203B41FA5}">
                      <a16:colId xmlns:a16="http://schemas.microsoft.com/office/drawing/2014/main" xmlns="" val="20004"/>
                    </a:ext>
                  </a:extLst>
                </a:gridCol>
                <a:gridCol w="1141865">
                  <a:extLst>
                    <a:ext uri="{9D8B030D-6E8A-4147-A177-3AD203B41FA5}">
                      <a16:colId xmlns:a16="http://schemas.microsoft.com/office/drawing/2014/main" xmlns="" val="20005"/>
                    </a:ext>
                  </a:extLst>
                </a:gridCol>
                <a:gridCol w="1065356">
                  <a:extLst>
                    <a:ext uri="{9D8B030D-6E8A-4147-A177-3AD203B41FA5}">
                      <a16:colId xmlns:a16="http://schemas.microsoft.com/office/drawing/2014/main" xmlns="" val="20006"/>
                    </a:ext>
                  </a:extLst>
                </a:gridCol>
                <a:gridCol w="857244">
                  <a:extLst>
                    <a:ext uri="{9D8B030D-6E8A-4147-A177-3AD203B41FA5}">
                      <a16:colId xmlns:a16="http://schemas.microsoft.com/office/drawing/2014/main" xmlns="" val="20007"/>
                    </a:ext>
                  </a:extLst>
                </a:gridCol>
              </a:tblGrid>
              <a:tr h="0">
                <a:tc>
                  <a:txBody>
                    <a:bodyPr/>
                    <a:lstStyle/>
                    <a:p>
                      <a:pPr algn="just">
                        <a:lnSpc>
                          <a:spcPct val="150000"/>
                        </a:lnSpc>
                        <a:spcAft>
                          <a:spcPts val="0"/>
                        </a:spcAft>
                      </a:pP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000" dirty="0" err="1">
                          <a:effectLst/>
                        </a:rPr>
                        <a:t>Malthusiánius</a:t>
                      </a:r>
                      <a:r>
                        <a:rPr lang="hu-HU" sz="1000" dirty="0">
                          <a:effectLst/>
                        </a:rPr>
                        <a:t>, koloniális</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000" dirty="0">
                          <a:effectLst/>
                        </a:rPr>
                        <a:t>Dem. Átmenet (a</a:t>
                      </a:r>
                      <a:r>
                        <a:rPr lang="hu-HU" sz="1000" baseline="0" dirty="0">
                          <a:effectLst/>
                        </a:rPr>
                        <a:t> nyugat </a:t>
                      </a:r>
                      <a:r>
                        <a:rPr lang="hu-HU" sz="1000" baseline="0" dirty="0" err="1">
                          <a:effectLst/>
                        </a:rPr>
                        <a:t>jr</a:t>
                      </a:r>
                      <a:r>
                        <a:rPr lang="hu-HU" sz="1000" baseline="0" dirty="0">
                          <a:effectLst/>
                        </a:rPr>
                        <a:t> élen)</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000">
                          <a:effectLst/>
                        </a:rPr>
                        <a:t>Szocialista</a:t>
                      </a:r>
                    </a:p>
                    <a:p>
                      <a:pPr algn="just">
                        <a:lnSpc>
                          <a:spcPct val="150000"/>
                        </a:lnSpc>
                        <a:spcAft>
                          <a:spcPts val="0"/>
                        </a:spcAft>
                      </a:pPr>
                      <a:r>
                        <a:rPr lang="hu-HU" sz="1000">
                          <a:effectLst/>
                        </a:rPr>
                        <a:t>modernizáció</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000">
                          <a:effectLst/>
                        </a:rPr>
                        <a:t>Konzervatív</a:t>
                      </a:r>
                    </a:p>
                    <a:p>
                      <a:pPr algn="just">
                        <a:lnSpc>
                          <a:spcPct val="150000"/>
                        </a:lnSpc>
                        <a:spcAft>
                          <a:spcPts val="0"/>
                        </a:spcAft>
                      </a:pPr>
                      <a:r>
                        <a:rPr lang="hu-HU" sz="1000">
                          <a:effectLst/>
                        </a:rPr>
                        <a:t>reformizmus</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000" dirty="0">
                          <a:effectLst/>
                        </a:rPr>
                        <a:t>Narodnyik, etnikai </a:t>
                      </a:r>
                      <a:r>
                        <a:rPr lang="hu-HU" sz="1000" dirty="0" err="1">
                          <a:effectLst/>
                        </a:rPr>
                        <a:t>rivalizáció</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000" dirty="0">
                          <a:effectLst/>
                        </a:rPr>
                        <a:t>Nemzeti </a:t>
                      </a:r>
                    </a:p>
                    <a:p>
                      <a:pPr algn="just">
                        <a:lnSpc>
                          <a:spcPct val="150000"/>
                        </a:lnSpc>
                        <a:spcAft>
                          <a:spcPts val="0"/>
                        </a:spcAft>
                      </a:pPr>
                      <a:r>
                        <a:rPr lang="hu-HU" sz="1000" dirty="0" err="1">
                          <a:effectLst/>
                        </a:rPr>
                        <a:t>Revitalizáció</a:t>
                      </a:r>
                      <a:r>
                        <a:rPr lang="hu-HU" sz="1000" dirty="0">
                          <a:effectLst/>
                        </a:rPr>
                        <a:t>, </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000">
                          <a:effectLst/>
                        </a:rPr>
                        <a:t>Fejlődéspárti</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extLst>
                  <a:ext uri="{0D108BD9-81ED-4DB2-BD59-A6C34878D82A}">
                    <a16:rowId xmlns:a16="http://schemas.microsoft.com/office/drawing/2014/main" xmlns="" val="10000"/>
                  </a:ext>
                </a:extLst>
              </a:tr>
              <a:tr h="1659607">
                <a:tc>
                  <a:txBody>
                    <a:bodyPr/>
                    <a:lstStyle/>
                    <a:p>
                      <a:pPr algn="just">
                        <a:lnSpc>
                          <a:spcPct val="150000"/>
                        </a:lnSpc>
                        <a:spcAft>
                          <a:spcPts val="0"/>
                        </a:spcAft>
                      </a:pPr>
                      <a:r>
                        <a:rPr lang="hu-HU" sz="1000">
                          <a:effectLst/>
                        </a:rPr>
                        <a:t>Elvándorlás</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Igen, végső szelep lehet nem fejlett születéskorlátozó társadalmaknál</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nem értelmezi, de semmiképp nem ellenzi</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Nem és csak korlátozottan azonos típusú társadalmak között</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Csökkenti a hagyomány erejét</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Etnikai veszteség, demográfiai veszteség</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Csak ha térfoglalást szolgál, különben veszteség</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egyenlőtlen csere és fejlődési veszteség</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extLst>
                  <a:ext uri="{0D108BD9-81ED-4DB2-BD59-A6C34878D82A}">
                    <a16:rowId xmlns:a16="http://schemas.microsoft.com/office/drawing/2014/main" xmlns="" val="10001"/>
                  </a:ext>
                </a:extLst>
              </a:tr>
              <a:tr h="1952200">
                <a:tc>
                  <a:txBody>
                    <a:bodyPr/>
                    <a:lstStyle/>
                    <a:p>
                      <a:pPr algn="just">
                        <a:lnSpc>
                          <a:spcPct val="150000"/>
                        </a:lnSpc>
                        <a:spcAft>
                          <a:spcPts val="0"/>
                        </a:spcAft>
                      </a:pPr>
                      <a:r>
                        <a:rPr lang="hu-HU" sz="1000">
                          <a:effectLst/>
                        </a:rPr>
                        <a:t>Bevándorlás</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Nem értelmezi, de növelné a „népességnyomást” a túlzott beáramlás, különösen a szegényebb és </a:t>
                      </a:r>
                      <a:r>
                        <a:rPr lang="hu-HU" sz="1400" dirty="0" err="1">
                          <a:effectLst/>
                        </a:rPr>
                        <a:t>alacsonyabbrendű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Szükség van rá, szelektíven és gazdasági igényeknek megfelelően</a:t>
                      </a:r>
                      <a:r>
                        <a:rPr lang="hu-HU" sz="1400" baseline="0" dirty="0">
                          <a:effectLst/>
                        </a:rPr>
                        <a:t> a demográfiai csökkenés miatt is. Liberális </a:t>
                      </a:r>
                      <a:r>
                        <a:rPr lang="hu-HU" sz="1400" baseline="0" dirty="0" err="1">
                          <a:effectLst/>
                        </a:rPr>
                        <a:t>emancipatorikus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Korlátozottan, de szervezett, „tervszerű” politikai szolidaritásból igen</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Csekély és szelektált, a történeti nemzettest védelme</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a:effectLst/>
                        </a:rPr>
                        <a:t>Bomlasztja az etnikai közösséget</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Csak nagyon szelektíven, óvni kell a „biológiai” erőt, biopolitikai versengés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Nem ellenséges</a:t>
                      </a:r>
                      <a:r>
                        <a:rPr lang="hu-HU" sz="1400" baseline="0" dirty="0">
                          <a:effectLst/>
                        </a:rPr>
                        <a:t> ha van gazdasági p</a:t>
                      </a:r>
                      <a:r>
                        <a:rPr lang="hu-HU" sz="1400" dirty="0">
                          <a:effectLst/>
                        </a:rPr>
                        <a:t>otenciál</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extLst>
                  <a:ext uri="{0D108BD9-81ED-4DB2-BD59-A6C34878D82A}">
                    <a16:rowId xmlns:a16="http://schemas.microsoft.com/office/drawing/2014/main" xmlns="" val="10002"/>
                  </a:ext>
                </a:extLst>
              </a:tr>
              <a:tr h="1061064">
                <a:tc>
                  <a:txBody>
                    <a:bodyPr/>
                    <a:lstStyle/>
                    <a:p>
                      <a:pPr algn="just">
                        <a:lnSpc>
                          <a:spcPct val="150000"/>
                        </a:lnSpc>
                        <a:spcAft>
                          <a:spcPts val="0"/>
                        </a:spcAft>
                      </a:pPr>
                      <a:r>
                        <a:rPr lang="hu-HU" sz="1000">
                          <a:effectLst/>
                        </a:rPr>
                        <a:t>Segítendő vándor csoport</a:t>
                      </a:r>
                      <a:endParaRPr lang="hu-HU" sz="10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túlnépesedett csoportok elvándorlása</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Általánosan is fel tudja vetni a vándorlás védelmét. Az adott gazdasági és társadalmi rendbe beilleszthető bevándorló</a:t>
                      </a:r>
                      <a:r>
                        <a:rPr lang="hu-HU" sz="1400" baseline="0" dirty="0">
                          <a:effectLst/>
                        </a:rPr>
                        <a:t> </a:t>
                      </a:r>
                      <a:r>
                        <a:rPr lang="hu-HU" sz="1400" dirty="0">
                          <a:effectLst/>
                        </a:rPr>
                        <a:t>csoport.</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szakmunkások és szakértelmiségiek, baloldali menekültek</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a:effectLst/>
                        </a:rPr>
                        <a:t>csak az erkölcsi és társadalmi rendet nem veszélyeztető kisebb csoportok</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korlátozottan az etnika társ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a:effectLst/>
                        </a:rPr>
                        <a:t>saját faj és etnikum, ha jó biológiai erő</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Elvándorolt</a:t>
                      </a:r>
                      <a:r>
                        <a:rPr lang="hu-HU" sz="1400" baseline="0" dirty="0">
                          <a:effectLst/>
                        </a:rPr>
                        <a:t> </a:t>
                      </a:r>
                      <a:r>
                        <a:rPr lang="hu-HU" sz="1400" dirty="0">
                          <a:effectLst/>
                        </a:rPr>
                        <a:t>falusi és városi szegények</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extLst>
                  <a:ext uri="{0D108BD9-81ED-4DB2-BD59-A6C34878D82A}">
                    <a16:rowId xmlns:a16="http://schemas.microsoft.com/office/drawing/2014/main" xmlns="" val="10003"/>
                  </a:ext>
                </a:extLst>
              </a:tr>
              <a:tr h="585660">
                <a:tc>
                  <a:txBody>
                    <a:bodyPr/>
                    <a:lstStyle/>
                    <a:p>
                      <a:pPr algn="just">
                        <a:lnSpc>
                          <a:spcPct val="150000"/>
                        </a:lnSpc>
                        <a:spcAft>
                          <a:spcPts val="0"/>
                        </a:spcAft>
                      </a:pPr>
                      <a:r>
                        <a:rPr lang="hu-HU" sz="1000" dirty="0">
                          <a:effectLst/>
                        </a:rPr>
                        <a:t>belső vándorlás fontos-e</a:t>
                      </a:r>
                      <a:endParaRPr lang="hu-H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Ha a termékenységet csökkenti</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faluról városba</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faluról városba</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Nem támogatja</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Nem támogatja</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Nem támogatja</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tc>
                  <a:txBody>
                    <a:bodyPr/>
                    <a:lstStyle/>
                    <a:p>
                      <a:pPr algn="just">
                        <a:lnSpc>
                          <a:spcPct val="150000"/>
                        </a:lnSpc>
                        <a:spcAft>
                          <a:spcPts val="0"/>
                        </a:spcAft>
                      </a:pPr>
                      <a:r>
                        <a:rPr lang="hu-HU" sz="1400" dirty="0">
                          <a:effectLst/>
                        </a:rPr>
                        <a:t>vidékről városba</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281" marR="35281"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6344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55679" y="679024"/>
            <a:ext cx="5751341" cy="1163424"/>
          </a:xfrm>
        </p:spPr>
        <p:txBody>
          <a:bodyPr>
            <a:normAutofit fontScale="90000"/>
          </a:bodyPr>
          <a:lstStyle/>
          <a:p>
            <a:r>
              <a:rPr lang="hu-HU" dirty="0"/>
              <a:t>Elit diskurzusok és a közvélemény</a:t>
            </a:r>
          </a:p>
        </p:txBody>
      </p:sp>
      <p:sp>
        <p:nvSpPr>
          <p:cNvPr id="3" name="Tartalom helye 2"/>
          <p:cNvSpPr>
            <a:spLocks noGrp="1"/>
          </p:cNvSpPr>
          <p:nvPr>
            <p:ph idx="1"/>
          </p:nvPr>
        </p:nvSpPr>
        <p:spPr>
          <a:xfrm>
            <a:off x="526473" y="3001817"/>
            <a:ext cx="11351491" cy="3747799"/>
          </a:xfrm>
        </p:spPr>
        <p:txBody>
          <a:bodyPr>
            <a:normAutofit fontScale="85000" lnSpcReduction="20000"/>
          </a:bodyPr>
          <a:lstStyle/>
          <a:p>
            <a:r>
              <a:rPr lang="hu-HU" dirty="0" smtClean="0"/>
              <a:t>Az elit diskurzusok intézményesülnek: a migráció nemzetközi és nemzeti jogi rendszere, népesedéspolitika, tankönyvek, média</a:t>
            </a:r>
          </a:p>
          <a:p>
            <a:r>
              <a:rPr lang="hu-HU" dirty="0" smtClean="0"/>
              <a:t>Az </a:t>
            </a:r>
            <a:r>
              <a:rPr lang="hu-HU" dirty="0"/>
              <a:t>elit diskurzusok fürtösödhetnek: A demográfiai átmenet </a:t>
            </a:r>
            <a:r>
              <a:rPr lang="hu-HU" dirty="0" smtClean="0"/>
              <a:t>elemei kapcsolódhatnak </a:t>
            </a:r>
            <a:r>
              <a:rPr lang="hu-HU" dirty="0"/>
              <a:t>a fejlődéspárti </a:t>
            </a:r>
            <a:r>
              <a:rPr lang="hu-HU" dirty="0" smtClean="0"/>
              <a:t>diskurzusokhoz: </a:t>
            </a:r>
            <a:r>
              <a:rPr lang="hu-HU" dirty="0"/>
              <a:t>az elvándoroltak védelme és a bevándorlás </a:t>
            </a:r>
            <a:r>
              <a:rPr lang="hu-HU" dirty="0" smtClean="0"/>
              <a:t>biztosítása egyszerre működhet. </a:t>
            </a:r>
            <a:r>
              <a:rPr lang="hu-HU" dirty="0"/>
              <a:t>Transznacionális jogok </a:t>
            </a:r>
          </a:p>
          <a:p>
            <a:r>
              <a:rPr lang="hu-HU" dirty="0"/>
              <a:t>Az etnikai versengés és a nemzeti </a:t>
            </a:r>
            <a:r>
              <a:rPr lang="hu-HU" dirty="0" err="1"/>
              <a:t>revitalizáció</a:t>
            </a:r>
            <a:r>
              <a:rPr lang="hu-HU" dirty="0"/>
              <a:t> könnyen szövetségre lép. A konzervatív reformizmus és a </a:t>
            </a:r>
            <a:r>
              <a:rPr lang="hu-HU" dirty="0" err="1"/>
              <a:t>Malthusiánus</a:t>
            </a:r>
            <a:r>
              <a:rPr lang="hu-HU" dirty="0"/>
              <a:t> is kapcsolódhat ide. Veszély és jóléti félelem. Migráció csökkentése</a:t>
            </a:r>
          </a:p>
          <a:p>
            <a:r>
              <a:rPr lang="hu-HU" dirty="0"/>
              <a:t>Blokkosodás „válság” esetén. A vita szükségszerű volt. Mi a dinamika nem tudhatjuk.</a:t>
            </a:r>
          </a:p>
          <a:p>
            <a:r>
              <a:rPr lang="hu-HU" dirty="0"/>
              <a:t>A diskurzív elemek blokkosan megjelenhetnek a közvélemény szintjén is. Lásd </a:t>
            </a:r>
            <a:r>
              <a:rPr lang="hu-HU" dirty="0" err="1"/>
              <a:t>Artemisszió</a:t>
            </a:r>
            <a:r>
              <a:rPr lang="hu-HU" dirty="0"/>
              <a:t> </a:t>
            </a:r>
            <a:r>
              <a:rPr lang="hu-HU" dirty="0" smtClean="0"/>
              <a:t>tanulmánya (Ságvári et </a:t>
            </a:r>
            <a:r>
              <a:rPr lang="hu-HU" dirty="0" err="1" smtClean="0"/>
              <a:t>al</a:t>
            </a:r>
            <a:r>
              <a:rPr lang="hu-HU" dirty="0" smtClean="0"/>
              <a:t>): </a:t>
            </a:r>
            <a:r>
              <a:rPr lang="hu-HU" dirty="0"/>
              <a:t>három kapcsolódó blokk, veszélyi, jóléti versengés és történeti nemzeti blokk. </a:t>
            </a:r>
          </a:p>
          <a:p>
            <a:pPr marL="0" indent="0">
              <a:buNone/>
            </a:pPr>
            <a:endParaRPr lang="hu-HU" dirty="0"/>
          </a:p>
        </p:txBody>
      </p:sp>
      <p:pic>
        <p:nvPicPr>
          <p:cNvPr id="4" name="Kép 3">
            <a:extLst>
              <a:ext uri="{FF2B5EF4-FFF2-40B4-BE49-F238E27FC236}">
                <a16:creationId xmlns:a16="http://schemas.microsoft.com/office/drawing/2014/main" xmlns="" id="{535DC5FF-32FA-499F-AF10-21CD79F63EFC}"/>
              </a:ext>
            </a:extLst>
          </p:cNvPr>
          <p:cNvPicPr>
            <a:picLocks noChangeAspect="1"/>
          </p:cNvPicPr>
          <p:nvPr/>
        </p:nvPicPr>
        <p:blipFill>
          <a:blip r:embed="rId2"/>
          <a:stretch>
            <a:fillRect/>
          </a:stretch>
        </p:blipFill>
        <p:spPr>
          <a:xfrm>
            <a:off x="9546473" y="288030"/>
            <a:ext cx="2549982" cy="2551574"/>
          </a:xfrm>
          <a:prstGeom prst="rect">
            <a:avLst/>
          </a:prstGeom>
        </p:spPr>
      </p:pic>
      <p:pic>
        <p:nvPicPr>
          <p:cNvPr id="5" name="Kép 4">
            <a:extLst>
              <a:ext uri="{FF2B5EF4-FFF2-40B4-BE49-F238E27FC236}">
                <a16:creationId xmlns:a16="http://schemas.microsoft.com/office/drawing/2014/main" xmlns="" id="{465BC2EF-E574-40E5-B05D-BB0270F0177D}"/>
              </a:ext>
            </a:extLst>
          </p:cNvPr>
          <p:cNvPicPr>
            <a:picLocks noChangeAspect="1"/>
          </p:cNvPicPr>
          <p:nvPr/>
        </p:nvPicPr>
        <p:blipFill>
          <a:blip r:embed="rId3"/>
          <a:stretch>
            <a:fillRect/>
          </a:stretch>
        </p:blipFill>
        <p:spPr>
          <a:xfrm>
            <a:off x="286603" y="130502"/>
            <a:ext cx="2033516" cy="2709102"/>
          </a:xfrm>
          <a:prstGeom prst="rect">
            <a:avLst/>
          </a:prstGeom>
        </p:spPr>
      </p:pic>
    </p:spTree>
    <p:extLst>
      <p:ext uri="{BB962C8B-B14F-4D97-AF65-F5344CB8AC3E}">
        <p14:creationId xmlns:p14="http://schemas.microsoft.com/office/powerpoint/2010/main" val="390235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Vannak-e történeti strukturális kapcsolatok a mentális térképekkel országok </a:t>
            </a:r>
            <a:r>
              <a:rPr lang="hu-HU" dirty="0" smtClean="0"/>
              <a:t>szintjén</a:t>
            </a:r>
            <a:r>
              <a:rPr lang="hu-HU" dirty="0"/>
              <a:t>?</a:t>
            </a:r>
          </a:p>
        </p:txBody>
      </p:sp>
      <p:sp>
        <p:nvSpPr>
          <p:cNvPr id="3" name="Tartalom helye 2"/>
          <p:cNvSpPr>
            <a:spLocks noGrp="1"/>
          </p:cNvSpPr>
          <p:nvPr>
            <p:ph idx="1"/>
          </p:nvPr>
        </p:nvSpPr>
        <p:spPr/>
        <p:txBody>
          <a:bodyPr>
            <a:normAutofit fontScale="92500" lnSpcReduction="10000"/>
          </a:bodyPr>
          <a:lstStyle/>
          <a:p>
            <a:r>
              <a:rPr lang="hu-HU" dirty="0"/>
              <a:t>Külföldön születettek állományi szintje és változása. Nehéz és bonyolult kapcsolat. </a:t>
            </a:r>
            <a:r>
              <a:rPr lang="hu-HU" dirty="0" err="1"/>
              <a:t>Ságvári-Messing</a:t>
            </a:r>
            <a:r>
              <a:rPr lang="hu-HU" dirty="0"/>
              <a:t> szerint van, szerintem túl nagy a szóródás és mechanikusan nehezen vethető fel.</a:t>
            </a:r>
          </a:p>
          <a:p>
            <a:r>
              <a:rPr lang="hu-HU" dirty="0"/>
              <a:t>Kelet-Európa általában jobban elutasító </a:t>
            </a:r>
            <a:r>
              <a:rPr lang="hu-HU" dirty="0" smtClean="0"/>
              <a:t>(Csepeli-Örkény, Bernát </a:t>
            </a:r>
            <a:r>
              <a:rPr lang="hu-HU" dirty="0"/>
              <a:t>et </a:t>
            </a:r>
            <a:r>
              <a:rPr lang="hu-HU" dirty="0" err="1"/>
              <a:t>al</a:t>
            </a:r>
            <a:r>
              <a:rPr lang="hu-HU" dirty="0"/>
              <a:t> 2015), miközben a balti államokat leszámítva alacsony a bevándorlóként számon tartottak aránya. </a:t>
            </a:r>
          </a:p>
          <a:p>
            <a:r>
              <a:rPr lang="hu-HU" dirty="0"/>
              <a:t>Lengyelország és Magyarország hasonló arányok de jelentősen eltérő „reakciók”. Ugyancsak lásd Csehország, Magyarország versus Balti államok. Globalizációs nyitáskor bekövetkezett bevándorlás?</a:t>
            </a:r>
          </a:p>
          <a:p>
            <a:r>
              <a:rPr lang="hu-HU" dirty="0"/>
              <a:t>Történeti útfüggőségek? Magyarország és több kelet-európai állam folyamatosan mérjük az erős </a:t>
            </a:r>
            <a:r>
              <a:rPr lang="hu-HU" dirty="0" err="1"/>
              <a:t>negativitást</a:t>
            </a:r>
            <a:r>
              <a:rPr lang="hu-HU" dirty="0"/>
              <a:t> már legalább </a:t>
            </a:r>
            <a:r>
              <a:rPr lang="hu-HU" dirty="0" smtClean="0"/>
              <a:t>másfél, két évtizede</a:t>
            </a:r>
            <a:r>
              <a:rPr lang="hu-HU" dirty="0"/>
              <a:t>.</a:t>
            </a:r>
          </a:p>
        </p:txBody>
      </p:sp>
    </p:spTree>
    <p:extLst>
      <p:ext uri="{BB962C8B-B14F-4D97-AF65-F5344CB8AC3E}">
        <p14:creationId xmlns:p14="http://schemas.microsoft.com/office/powerpoint/2010/main" val="296730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Csepeli György és Örkény Antal: Nemzet és migráció. 57 oldal, ISSP</a:t>
            </a:r>
            <a:endParaRPr lang="hu-HU" dirty="0"/>
          </a:p>
        </p:txBody>
      </p:sp>
      <p:pic>
        <p:nvPicPr>
          <p:cNvPr id="4" name="Tartalom helye 3"/>
          <p:cNvPicPr>
            <a:picLocks noGrp="1" noChangeAspect="1"/>
          </p:cNvPicPr>
          <p:nvPr>
            <p:ph idx="1"/>
          </p:nvPr>
        </p:nvPicPr>
        <p:blipFill>
          <a:blip r:embed="rId2"/>
          <a:stretch>
            <a:fillRect/>
          </a:stretch>
        </p:blipFill>
        <p:spPr>
          <a:xfrm>
            <a:off x="1441612" y="1825625"/>
            <a:ext cx="9308776" cy="4351338"/>
          </a:xfrm>
          <a:prstGeom prst="rect">
            <a:avLst/>
          </a:prstGeom>
        </p:spPr>
      </p:pic>
    </p:spTree>
    <p:extLst>
      <p:ext uri="{BB962C8B-B14F-4D97-AF65-F5344CB8AC3E}">
        <p14:creationId xmlns:p14="http://schemas.microsoft.com/office/powerpoint/2010/main" val="170770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4294446500"/>
              </p:ext>
            </p:extLst>
          </p:nvPr>
        </p:nvGraphicFramePr>
        <p:xfrm>
          <a:off x="742137" y="1190901"/>
          <a:ext cx="7775620" cy="4684690"/>
        </p:xfrm>
        <a:graphic>
          <a:graphicData uri="http://schemas.openxmlformats.org/drawingml/2006/chart">
            <c:chart xmlns:c="http://schemas.openxmlformats.org/drawingml/2006/chart" xmlns:r="http://schemas.openxmlformats.org/officeDocument/2006/relationships" r:id="rId2"/>
          </a:graphicData>
        </a:graphic>
      </p:graphicFrame>
      <p:sp>
        <p:nvSpPr>
          <p:cNvPr id="2" name="Téglalap 1"/>
          <p:cNvSpPr/>
          <p:nvPr/>
        </p:nvSpPr>
        <p:spPr>
          <a:xfrm>
            <a:off x="8517757" y="767819"/>
            <a:ext cx="3116239" cy="395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hu-HU" dirty="0" smtClean="0"/>
              <a:t>Magyarország már kiugrik 2002-ben. Státusztörvény vitája.</a:t>
            </a:r>
          </a:p>
          <a:p>
            <a:pPr marL="285750" indent="-285750">
              <a:buFont typeface="Arial" panose="020B0604020202020204" pitchFamily="34" charset="0"/>
              <a:buChar char="•"/>
            </a:pPr>
            <a:r>
              <a:rPr lang="hu-HU" dirty="0" smtClean="0"/>
              <a:t> Sík Endre idősora 1996-tól tartósabb emelkedés. </a:t>
            </a:r>
          </a:p>
          <a:p>
            <a:pPr marL="285750" indent="-285750">
              <a:buFont typeface="Arial" panose="020B0604020202020204" pitchFamily="34" charset="0"/>
              <a:buChar char="•"/>
            </a:pPr>
            <a:r>
              <a:rPr lang="hu-HU" dirty="0"/>
              <a:t>C</a:t>
            </a:r>
            <a:r>
              <a:rPr lang="hu-HU" dirty="0" smtClean="0"/>
              <a:t>sepeli-Örkény  1995-ben Közép-Európa már kiugróan magas. </a:t>
            </a:r>
          </a:p>
          <a:p>
            <a:pPr marL="285750" indent="-285750">
              <a:buFont typeface="Arial" panose="020B0604020202020204" pitchFamily="34" charset="0"/>
              <a:buChar char="•"/>
            </a:pPr>
            <a:r>
              <a:rPr lang="hu-HU" dirty="0" err="1" smtClean="0"/>
              <a:t>Avramov</a:t>
            </a:r>
            <a:r>
              <a:rPr lang="hu-HU" dirty="0" smtClean="0"/>
              <a:t> 2002: Csehország. Magyarország. Lengyelország,  Kelet- Németország kiugróan negatív </a:t>
            </a:r>
            <a:endParaRPr lang="hu-HU" dirty="0"/>
          </a:p>
        </p:txBody>
      </p:sp>
    </p:spTree>
    <p:extLst>
      <p:ext uri="{BB962C8B-B14F-4D97-AF65-F5344CB8AC3E}">
        <p14:creationId xmlns:p14="http://schemas.microsoft.com/office/powerpoint/2010/main" val="388059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nvPr>
        </p:nvGraphicFramePr>
        <p:xfrm>
          <a:off x="1894114" y="1107622"/>
          <a:ext cx="8145236"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866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32138" y="695458"/>
            <a:ext cx="7571704" cy="953037"/>
          </a:xfrm>
        </p:spPr>
        <p:txBody>
          <a:bodyPr>
            <a:normAutofit fontScale="90000"/>
          </a:bodyPr>
          <a:lstStyle/>
          <a:p>
            <a:r>
              <a:rPr lang="hu-HU" dirty="0"/>
              <a:t>Globális és történeti strukturális perspektívák</a:t>
            </a:r>
          </a:p>
        </p:txBody>
      </p:sp>
      <p:sp>
        <p:nvSpPr>
          <p:cNvPr id="3" name="Tartalom helye 2"/>
          <p:cNvSpPr>
            <a:spLocks noGrp="1"/>
          </p:cNvSpPr>
          <p:nvPr>
            <p:ph idx="1"/>
          </p:nvPr>
        </p:nvSpPr>
        <p:spPr/>
        <p:txBody>
          <a:bodyPr/>
          <a:lstStyle/>
          <a:p>
            <a:r>
              <a:rPr lang="hu-HU" dirty="0"/>
              <a:t>Hogyan értelmezzük a migrációs diskurzusokat?</a:t>
            </a:r>
          </a:p>
          <a:p>
            <a:r>
              <a:rPr lang="hu-HU" dirty="0"/>
              <a:t>Milyen keretbe kell őket illeszteni.</a:t>
            </a:r>
          </a:p>
          <a:p>
            <a:r>
              <a:rPr lang="hu-HU" dirty="0"/>
              <a:t>Felvillantani szeretnék néhány lehetőséget.</a:t>
            </a:r>
          </a:p>
          <a:p>
            <a:r>
              <a:rPr lang="hu-HU" dirty="0"/>
              <a:t>Milyen változások zajlanak le strukturális szinten, milyen folyamatokat indukálnak és ez milyen feszültségeket eredményeznek?</a:t>
            </a:r>
          </a:p>
          <a:p>
            <a:r>
              <a:rPr lang="hu-HU" dirty="0"/>
              <a:t>Milyen diskurzív készlettel értelmezzük ezeket és ezek a minták hogyan alakulnak át a fenti folyamatok következtében, illetve hogyan hatnak vissza magukra a folyamatokra. </a:t>
            </a:r>
          </a:p>
          <a:p>
            <a:r>
              <a:rPr lang="hu-HU" dirty="0" smtClean="0"/>
              <a:t>Foucault</a:t>
            </a:r>
            <a:r>
              <a:rPr lang="hu-HU" dirty="0"/>
              <a:t>, </a:t>
            </a:r>
            <a:r>
              <a:rPr lang="hu-HU" dirty="0" err="1"/>
              <a:t>Gramsci</a:t>
            </a:r>
            <a:r>
              <a:rPr lang="hu-HU" dirty="0"/>
              <a:t>, </a:t>
            </a:r>
            <a:r>
              <a:rPr lang="hu-HU" dirty="0" err="1"/>
              <a:t>Fairclough</a:t>
            </a:r>
            <a:endParaRPr lang="hu-HU" dirty="0"/>
          </a:p>
        </p:txBody>
      </p:sp>
      <p:pic>
        <p:nvPicPr>
          <p:cNvPr id="4" name="Kép 3"/>
          <p:cNvPicPr>
            <a:picLocks noChangeAspect="1"/>
          </p:cNvPicPr>
          <p:nvPr/>
        </p:nvPicPr>
        <p:blipFill>
          <a:blip r:embed="rId2"/>
          <a:stretch>
            <a:fillRect/>
          </a:stretch>
        </p:blipFill>
        <p:spPr>
          <a:xfrm>
            <a:off x="8500056" y="179881"/>
            <a:ext cx="3200319" cy="2324362"/>
          </a:xfrm>
          <a:prstGeom prst="rect">
            <a:avLst/>
          </a:prstGeom>
        </p:spPr>
      </p:pic>
    </p:spTree>
    <p:extLst>
      <p:ext uri="{BB962C8B-B14F-4D97-AF65-F5344CB8AC3E}">
        <p14:creationId xmlns:p14="http://schemas.microsoft.com/office/powerpoint/2010/main" val="336002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nvPr>
        </p:nvGraphicFramePr>
        <p:xfrm>
          <a:off x="2152650" y="1064078"/>
          <a:ext cx="8112578" cy="4425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08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Migrációs és demográfiai beágyazottság történetileg és a mentális képek</a:t>
            </a:r>
          </a:p>
        </p:txBody>
      </p:sp>
      <p:sp>
        <p:nvSpPr>
          <p:cNvPr id="3" name="Tartalom helye 2"/>
          <p:cNvSpPr>
            <a:spLocks noGrp="1"/>
          </p:cNvSpPr>
          <p:nvPr>
            <p:ph idx="1"/>
          </p:nvPr>
        </p:nvSpPr>
        <p:spPr/>
        <p:txBody>
          <a:bodyPr>
            <a:normAutofit fontScale="85000" lnSpcReduction="20000"/>
          </a:bodyPr>
          <a:lstStyle/>
          <a:p>
            <a:pPr marL="0" indent="0">
              <a:buNone/>
            </a:pPr>
            <a:r>
              <a:rPr lang="hu-HU" dirty="0"/>
              <a:t>Kelet-Európa erősebben elutasító, mert jelentős kibocsátó a Nyugat felé (államszocializmus alatt is és ez veszteségnek minősül). Növekvő Európa centrikusság az elvándorlásban. Európán belül diverzifikálódik. Európa mint migrációs </a:t>
            </a:r>
            <a:r>
              <a:rPr lang="hu-HU" dirty="0" err="1"/>
              <a:t>céltér</a:t>
            </a:r>
            <a:r>
              <a:rPr lang="hu-HU" dirty="0"/>
              <a:t> súlya megnőtt.  </a:t>
            </a:r>
          </a:p>
          <a:p>
            <a:pPr marL="0" indent="0">
              <a:buNone/>
            </a:pPr>
            <a:r>
              <a:rPr lang="hu-HU" dirty="0" smtClean="0"/>
              <a:t>Növekvő </a:t>
            </a:r>
            <a:r>
              <a:rPr lang="hu-HU" dirty="0"/>
              <a:t>kibocsátás. 25 millió már születési ország szerint. </a:t>
            </a:r>
            <a:r>
              <a:rPr lang="hu-HU" dirty="0" smtClean="0"/>
              <a:t>A </a:t>
            </a:r>
            <a:r>
              <a:rPr lang="hu-HU" dirty="0"/>
              <a:t>térségben egymástól veszünk el bevándorlókat (10 millió) és így zárul a migrációs mentális térkép. </a:t>
            </a:r>
            <a:r>
              <a:rPr lang="hu-HU" dirty="0" smtClean="0"/>
              <a:t>Már ez is feszültség, globalizációs krízis?</a:t>
            </a:r>
          </a:p>
          <a:p>
            <a:pPr marL="0" indent="0">
              <a:buNone/>
            </a:pPr>
            <a:r>
              <a:rPr lang="hu-HU" dirty="0" smtClean="0"/>
              <a:t>Az </a:t>
            </a:r>
            <a:r>
              <a:rPr lang="hu-HU" dirty="0"/>
              <a:t>„Európán kívüli</a:t>
            </a:r>
            <a:r>
              <a:rPr lang="hu-HU" dirty="0" smtClean="0"/>
              <a:t>” még több </a:t>
            </a:r>
            <a:r>
              <a:rPr lang="hu-HU" dirty="0"/>
              <a:t>zavart okoz, miközben utilitarista módon segíthet is. Népességcsere </a:t>
            </a:r>
            <a:r>
              <a:rPr lang="hu-HU" dirty="0" smtClean="0"/>
              <a:t>pánik. </a:t>
            </a:r>
          </a:p>
          <a:p>
            <a:pPr marL="0" indent="0">
              <a:buNone/>
            </a:pPr>
            <a:r>
              <a:rPr lang="hu-HU" dirty="0" smtClean="0"/>
              <a:t>A kitettség alacsony szintje nem igaz, magas szinttel is elutasítóak a balti államok és alacsony szinttel Csehország és Magyarország</a:t>
            </a:r>
          </a:p>
          <a:p>
            <a:pPr marL="0" indent="0">
              <a:buNone/>
            </a:pPr>
            <a:r>
              <a:rPr lang="hu-HU" dirty="0" err="1" smtClean="0"/>
              <a:t>Ságvári-Messing</a:t>
            </a:r>
            <a:r>
              <a:rPr lang="hu-HU" dirty="0" smtClean="0"/>
              <a:t>: gazdasági jólét szintje, anyagilag </a:t>
            </a:r>
            <a:r>
              <a:rPr lang="hu-HU" dirty="0" err="1" smtClean="0"/>
              <a:t>depriváltak</a:t>
            </a:r>
            <a:r>
              <a:rPr lang="hu-HU" dirty="0" smtClean="0"/>
              <a:t> aránya, társadalmi kohézió. </a:t>
            </a:r>
          </a:p>
          <a:p>
            <a:pPr marL="0" indent="0">
              <a:buNone/>
            </a:pPr>
            <a:r>
              <a:rPr lang="hu-HU" dirty="0" smtClean="0"/>
              <a:t>Csepeli-Örkény </a:t>
            </a:r>
            <a:r>
              <a:rPr lang="hu-HU" dirty="0" err="1" smtClean="0"/>
              <a:t>Nemezti</a:t>
            </a:r>
            <a:r>
              <a:rPr lang="hu-HU" dirty="0" smtClean="0"/>
              <a:t> identitás formái: „a modernizációs büszkeség hiánya”</a:t>
            </a:r>
          </a:p>
          <a:p>
            <a:pPr marL="0" indent="0">
              <a:buNone/>
            </a:pPr>
            <a:endParaRPr lang="hu-HU" dirty="0" smtClean="0"/>
          </a:p>
          <a:p>
            <a:pPr marL="0" indent="0">
              <a:buNone/>
            </a:pPr>
            <a:endParaRPr lang="hu-HU" dirty="0"/>
          </a:p>
        </p:txBody>
      </p:sp>
    </p:spTree>
    <p:extLst>
      <p:ext uri="{BB962C8B-B14F-4D97-AF65-F5344CB8AC3E}">
        <p14:creationId xmlns:p14="http://schemas.microsoft.com/office/powerpoint/2010/main" val="248196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15-64 évesek, születési ország szerint, nyelvtudás, érkezési idő szerint 2016. Papp Z. Attilával közösen</a:t>
            </a:r>
          </a:p>
        </p:txBody>
      </p:sp>
      <p:pic>
        <p:nvPicPr>
          <p:cNvPr id="4" name="Tartalom helye 3"/>
          <p:cNvPicPr>
            <a:picLocks noGrp="1" noChangeAspect="1"/>
          </p:cNvPicPr>
          <p:nvPr>
            <p:ph idx="1"/>
          </p:nvPr>
        </p:nvPicPr>
        <p:blipFill>
          <a:blip r:embed="rId2"/>
          <a:stretch>
            <a:fillRect/>
          </a:stretch>
        </p:blipFill>
        <p:spPr>
          <a:xfrm>
            <a:off x="1210615" y="1690688"/>
            <a:ext cx="9121534" cy="4825822"/>
          </a:xfrm>
          <a:prstGeom prst="rect">
            <a:avLst/>
          </a:prstGeom>
        </p:spPr>
      </p:pic>
    </p:spTree>
    <p:extLst>
      <p:ext uri="{BB962C8B-B14F-4D97-AF65-F5344CB8AC3E}">
        <p14:creationId xmlns:p14="http://schemas.microsoft.com/office/powerpoint/2010/main" val="1880814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Munkaerőpiac, bevándorlás és a népességcserétől való félelem</a:t>
            </a:r>
          </a:p>
        </p:txBody>
      </p:sp>
      <p:sp>
        <p:nvSpPr>
          <p:cNvPr id="3" name="Tartalom helye 2"/>
          <p:cNvSpPr>
            <a:spLocks noGrp="1"/>
          </p:cNvSpPr>
          <p:nvPr>
            <p:ph idx="1"/>
          </p:nvPr>
        </p:nvSpPr>
        <p:spPr/>
        <p:txBody>
          <a:bodyPr/>
          <a:lstStyle/>
          <a:p>
            <a:r>
              <a:rPr lang="hu-HU" dirty="0"/>
              <a:t>Logisztikus regresszió (</a:t>
            </a:r>
            <a:r>
              <a:rPr lang="hu-HU" dirty="0" err="1"/>
              <a:t>mIkrocenzus</a:t>
            </a:r>
            <a:r>
              <a:rPr lang="hu-HU" dirty="0"/>
              <a:t>). 2001-re és 2011-re mérte Gödri Irén</a:t>
            </a:r>
          </a:p>
          <a:p>
            <a:r>
              <a:rPr lang="hu-HU" dirty="0"/>
              <a:t>Foglalkoztatottság  pozitívan függ iskolai végzettségtől, külföldi születéstől és magyarul tudástól</a:t>
            </a:r>
          </a:p>
          <a:p>
            <a:r>
              <a:rPr lang="hu-HU" dirty="0"/>
              <a:t>Ha statisztikai kontroll alatt tartjuk a nyelvtudást, az iskolai végzettséget és az érkezési időt, akkor külföldön születettek általában, de különösen Románia, Kína és Vietnám esetében a jobb foglalkoztatottsági esélyhányadosokkal rendelkeznek. </a:t>
            </a:r>
          </a:p>
          <a:p>
            <a:r>
              <a:rPr lang="hu-HU" dirty="0"/>
              <a:t>Végül lássuk a választási térképet: </a:t>
            </a:r>
          </a:p>
        </p:txBody>
      </p:sp>
    </p:spTree>
    <p:extLst>
      <p:ext uri="{BB962C8B-B14F-4D97-AF65-F5344CB8AC3E}">
        <p14:creationId xmlns:p14="http://schemas.microsoft.com/office/powerpoint/2010/main" val="1711856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785815319"/>
              </p:ext>
            </p:extLst>
          </p:nvPr>
        </p:nvGraphicFramePr>
        <p:xfrm>
          <a:off x="1193800" y="582614"/>
          <a:ext cx="9423400" cy="5538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3028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Hol sikeres a negatív migrációs kampányt?</a:t>
            </a:r>
          </a:p>
        </p:txBody>
      </p:sp>
      <p:pic>
        <p:nvPicPr>
          <p:cNvPr id="4" name="Tartalom helye 3"/>
          <p:cNvPicPr>
            <a:picLocks noGrp="1" noChangeAspect="1"/>
          </p:cNvPicPr>
          <p:nvPr>
            <p:ph idx="1"/>
          </p:nvPr>
        </p:nvPicPr>
        <p:blipFill>
          <a:blip r:embed="rId2"/>
          <a:stretch>
            <a:fillRect/>
          </a:stretch>
        </p:blipFill>
        <p:spPr>
          <a:xfrm>
            <a:off x="2665137" y="1825625"/>
            <a:ext cx="6861725" cy="4351338"/>
          </a:xfrm>
          <a:prstGeom prst="rect">
            <a:avLst/>
          </a:prstGeom>
        </p:spPr>
      </p:pic>
    </p:spTree>
    <p:extLst>
      <p:ext uri="{BB962C8B-B14F-4D97-AF65-F5344CB8AC3E}">
        <p14:creationId xmlns:p14="http://schemas.microsoft.com/office/powerpoint/2010/main" val="1892023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normAutofit fontScale="90000"/>
          </a:bodyPr>
          <a:lstStyle/>
          <a:p>
            <a:r>
              <a:rPr lang="hu-HU" dirty="0"/>
              <a:t>2001: Tőkebefektetés, külföldi állampolgár és munkaerőpiac: Budapest és környéke nyitott és nem feszült. Talán még Szeged</a:t>
            </a:r>
          </a:p>
        </p:txBody>
      </p:sp>
      <p:pic>
        <p:nvPicPr>
          <p:cNvPr id="5" name="Tartalom helye 4"/>
          <p:cNvPicPr>
            <a:picLocks noGrp="1" noChangeAspect="1"/>
          </p:cNvPicPr>
          <p:nvPr>
            <p:ph idx="1"/>
          </p:nvPr>
        </p:nvPicPr>
        <p:blipFill>
          <a:blip r:embed="rId2"/>
          <a:stretch>
            <a:fillRect/>
          </a:stretch>
        </p:blipFill>
        <p:spPr>
          <a:xfrm>
            <a:off x="57483" y="2047134"/>
            <a:ext cx="6038518" cy="3967299"/>
          </a:xfrm>
          <a:prstGeom prst="rect">
            <a:avLst/>
          </a:prstGeom>
        </p:spPr>
      </p:pic>
      <p:pic>
        <p:nvPicPr>
          <p:cNvPr id="8" name="Kép 7"/>
          <p:cNvPicPr>
            <a:picLocks noChangeAspect="1"/>
          </p:cNvPicPr>
          <p:nvPr/>
        </p:nvPicPr>
        <p:blipFill>
          <a:blip r:embed="rId3"/>
          <a:stretch>
            <a:fillRect/>
          </a:stretch>
        </p:blipFill>
        <p:spPr>
          <a:xfrm>
            <a:off x="5150107" y="2047134"/>
            <a:ext cx="6687172" cy="3967299"/>
          </a:xfrm>
          <a:prstGeom prst="rect">
            <a:avLst/>
          </a:prstGeom>
        </p:spPr>
      </p:pic>
    </p:spTree>
    <p:extLst>
      <p:ext uri="{BB962C8B-B14F-4D97-AF65-F5344CB8AC3E}">
        <p14:creationId xmlns:p14="http://schemas.microsoft.com/office/powerpoint/2010/main" val="271279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835497D-7DFD-4195-BE56-2B196C2B1CC8}"/>
              </a:ext>
            </a:extLst>
          </p:cNvPr>
          <p:cNvSpPr>
            <a:spLocks noGrp="1"/>
          </p:cNvSpPr>
          <p:nvPr>
            <p:ph type="title"/>
          </p:nvPr>
        </p:nvSpPr>
        <p:spPr/>
        <p:txBody>
          <a:bodyPr/>
          <a:lstStyle/>
          <a:p>
            <a:r>
              <a:rPr lang="hu-HU" dirty="0" smtClean="0"/>
              <a:t>Globalizáció terei: Budapest nyitási előnyök versus mindenki más.</a:t>
            </a:r>
            <a:endParaRPr lang="hu-HU" dirty="0"/>
          </a:p>
        </p:txBody>
      </p:sp>
      <p:graphicFrame>
        <p:nvGraphicFramePr>
          <p:cNvPr id="4" name="Tartalom helye 3">
            <a:extLst>
              <a:ext uri="{FF2B5EF4-FFF2-40B4-BE49-F238E27FC236}">
                <a16:creationId xmlns:a16="http://schemas.microsoft.com/office/drawing/2014/main" xmlns="" id="{D992E3E2-E11A-4AC0-BD22-1AE38D8E7FB9}"/>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30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dirty="0"/>
              <a:t>Zárás</a:t>
            </a:r>
          </a:p>
        </p:txBody>
      </p:sp>
      <p:sp>
        <p:nvSpPr>
          <p:cNvPr id="3" name="Tartalom helye 2"/>
          <p:cNvSpPr>
            <a:spLocks noGrp="1"/>
          </p:cNvSpPr>
          <p:nvPr>
            <p:ph idx="1"/>
          </p:nvPr>
        </p:nvSpPr>
        <p:spPr>
          <a:xfrm>
            <a:off x="330286" y="1501255"/>
            <a:ext cx="7121392" cy="4727400"/>
          </a:xfrm>
        </p:spPr>
        <p:txBody>
          <a:bodyPr>
            <a:normAutofit fontScale="70000" lnSpcReduction="20000"/>
          </a:bodyPr>
          <a:lstStyle/>
          <a:p>
            <a:r>
              <a:rPr lang="hu-HU" dirty="0"/>
              <a:t>Nem véletlen, hogy a vita felerősödött. A globalizációs nyitás, a kapcsolódó folyamatok és a </a:t>
            </a:r>
            <a:r>
              <a:rPr lang="hu-HU" dirty="0" err="1"/>
              <a:t>diskurzív</a:t>
            </a:r>
            <a:r>
              <a:rPr lang="hu-HU" dirty="0"/>
              <a:t> készletek, mentális térképek közötti történeti összefüggések érvényesülhetnek.</a:t>
            </a:r>
          </a:p>
          <a:p>
            <a:r>
              <a:rPr lang="hu-HU" dirty="0"/>
              <a:t>Történeti-politikai blokkokról beszélhetünk, amennyiben nemzeti vagy transznacionális elitek ezt ki akarják használni. </a:t>
            </a:r>
          </a:p>
          <a:p>
            <a:r>
              <a:rPr lang="hu-HU" dirty="0"/>
              <a:t>Hegemónia jöhet létre ha </a:t>
            </a:r>
            <a:r>
              <a:rPr lang="hu-HU" dirty="0" smtClean="0"/>
              <a:t>a diskurzusok érzékeny </a:t>
            </a:r>
            <a:r>
              <a:rPr lang="hu-HU" dirty="0"/>
              <a:t>pontokat tudnak hatékonyan célba venni. Biopolitikai versengés, félelmek és a migráció kapcsolatai lehetnek egy ilyen „generátorok”, hiszen általános szintre emelik a kérdést amint azt kvalitatív kutatásokból tudjuk („európai”, globális  kérdésként </a:t>
            </a:r>
            <a:r>
              <a:rPr lang="hu-HU" dirty="0" smtClean="0"/>
              <a:t>és állami feladatként működik amint szóba kerül fókuszcsoportokban). Ez emelődhet át könnyedén általános európai  „kulturális másságba”</a:t>
            </a:r>
          </a:p>
          <a:p>
            <a:r>
              <a:rPr lang="hu-HU" dirty="0" smtClean="0"/>
              <a:t>Szövetség a nacionalizmus és a globalizációs félelmek között</a:t>
            </a:r>
          </a:p>
          <a:p>
            <a:r>
              <a:rPr lang="hu-HU" dirty="0" smtClean="0"/>
              <a:t>Az ellendiskurzus nem tud hatékony választ adni ezekre a félelmekre. Hegemónia alakult ki.</a:t>
            </a:r>
            <a:endParaRPr lang="hu-HU" dirty="0"/>
          </a:p>
        </p:txBody>
      </p:sp>
      <p:pic>
        <p:nvPicPr>
          <p:cNvPr id="4" name="Kép 3">
            <a:extLst>
              <a:ext uri="{FF2B5EF4-FFF2-40B4-BE49-F238E27FC236}">
                <a16:creationId xmlns:a16="http://schemas.microsoft.com/office/drawing/2014/main" xmlns="" id="{FB345786-7E74-45CD-854A-ADAC5BC89C61}"/>
              </a:ext>
            </a:extLst>
          </p:cNvPr>
          <p:cNvPicPr>
            <a:picLocks noChangeAspect="1"/>
          </p:cNvPicPr>
          <p:nvPr/>
        </p:nvPicPr>
        <p:blipFill>
          <a:blip r:embed="rId2"/>
          <a:stretch>
            <a:fillRect/>
          </a:stretch>
        </p:blipFill>
        <p:spPr>
          <a:xfrm>
            <a:off x="7338966" y="174934"/>
            <a:ext cx="4275428" cy="2227072"/>
          </a:xfrm>
          <a:prstGeom prst="rect">
            <a:avLst/>
          </a:prstGeom>
        </p:spPr>
      </p:pic>
    </p:spTree>
    <p:extLst>
      <p:ext uri="{BB962C8B-B14F-4D97-AF65-F5344CB8AC3E}">
        <p14:creationId xmlns:p14="http://schemas.microsoft.com/office/powerpoint/2010/main" val="393290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09233"/>
            <a:ext cx="9220200" cy="1481456"/>
          </a:xfrm>
        </p:spPr>
        <p:txBody>
          <a:bodyPr>
            <a:normAutofit fontScale="90000"/>
          </a:bodyPr>
          <a:lstStyle/>
          <a:p>
            <a:r>
              <a:rPr lang="hu-HU" dirty="0"/>
              <a:t>A praxis filozófiája és az etikai-politikai történelem: a hegemónia pillanatai (</a:t>
            </a:r>
            <a:r>
              <a:rPr lang="hu-HU" dirty="0" err="1"/>
              <a:t>Gramsci</a:t>
            </a:r>
            <a:r>
              <a:rPr lang="hu-HU" dirty="0"/>
              <a:t>)</a:t>
            </a:r>
          </a:p>
        </p:txBody>
      </p:sp>
      <p:sp>
        <p:nvSpPr>
          <p:cNvPr id="3" name="Tartalom helye 2"/>
          <p:cNvSpPr>
            <a:spLocks noGrp="1"/>
          </p:cNvSpPr>
          <p:nvPr>
            <p:ph idx="1"/>
          </p:nvPr>
        </p:nvSpPr>
        <p:spPr/>
        <p:txBody>
          <a:bodyPr>
            <a:normAutofit fontScale="77500" lnSpcReduction="20000"/>
          </a:bodyPr>
          <a:lstStyle/>
          <a:p>
            <a:r>
              <a:rPr lang="hu-HU" dirty="0" smtClean="0"/>
              <a:t>Hegemónia: A </a:t>
            </a:r>
            <a:r>
              <a:rPr lang="hu-HU" dirty="0"/>
              <a:t>hegemónia ténye kétségkívül megköveteli, hogy a hegemón csoport figyelembe vegye azoknak a csoportoknak az érde­keit és tendenciáit, amelyek fölött hegemóniát gya­korol, hogy kompromisszumos egyensúly jöjjön létre, azazhogy a vezető csoport korporatív jellegű gazdasági áldozatokat hozzon, de az is kétségtelen, hogy ezek az áldozatok és ez a kompromisszum nem érinthetik a lényeget, ugyanis ha a hegemónia etikai és politikai, szükségképpen gazdasági is, szükségkép­pen arra a döntő funkcióra épül, amelyet a vezető csoport a gazdasági tevékenység döntő magvában betölt</a:t>
            </a:r>
            <a:r>
              <a:rPr lang="hu-HU" dirty="0" smtClean="0"/>
              <a:t>.</a:t>
            </a:r>
          </a:p>
          <a:p>
            <a:r>
              <a:rPr lang="en-US" dirty="0" smtClean="0"/>
              <a:t>The </a:t>
            </a:r>
            <a:r>
              <a:rPr lang="en-US" dirty="0"/>
              <a:t>most important problem to discuss in this paragraph is this: whether the philosophy of praxis excludes </a:t>
            </a:r>
            <a:r>
              <a:rPr lang="en-US" dirty="0" err="1"/>
              <a:t>ethico</a:t>
            </a:r>
            <a:r>
              <a:rPr lang="en-US" dirty="0"/>
              <a:t>-political history, whether it fails to recognize the reality of a moment of hegemony, treats moral and cultural leadership as unimportant and really judges </a:t>
            </a:r>
            <a:r>
              <a:rPr lang="en-US" dirty="0" err="1"/>
              <a:t>superstructural</a:t>
            </a:r>
            <a:r>
              <a:rPr lang="en-US" dirty="0"/>
              <a:t> facts as 'appearances'. One can say that not only does the philosophy of praxis not exclude </a:t>
            </a:r>
            <a:r>
              <a:rPr lang="en-US" dirty="0" err="1"/>
              <a:t>ethico</a:t>
            </a:r>
            <a:r>
              <a:rPr lang="en-US" dirty="0"/>
              <a:t>-political history but that, indeed, in its most recent stage of development, it consists precisely in asserting the moment of hegemony as essential to its conception of the state and to the 'accrediting' of the cultural fact, of cultural activity, of a cultural front as necessary alongside the merely economic and political ones.</a:t>
            </a:r>
          </a:p>
          <a:p>
            <a:endParaRPr lang="hu-HU" dirty="0"/>
          </a:p>
        </p:txBody>
      </p:sp>
      <p:pic>
        <p:nvPicPr>
          <p:cNvPr id="4" name="Kép 3"/>
          <p:cNvPicPr>
            <a:picLocks noChangeAspect="1"/>
          </p:cNvPicPr>
          <p:nvPr/>
        </p:nvPicPr>
        <p:blipFill>
          <a:blip r:embed="rId2"/>
          <a:stretch>
            <a:fillRect/>
          </a:stretch>
        </p:blipFill>
        <p:spPr>
          <a:xfrm>
            <a:off x="10647041" y="209232"/>
            <a:ext cx="1201016" cy="1481456"/>
          </a:xfrm>
          <a:prstGeom prst="rect">
            <a:avLst/>
          </a:prstGeom>
        </p:spPr>
      </p:pic>
    </p:spTree>
    <p:extLst>
      <p:ext uri="{BB962C8B-B14F-4D97-AF65-F5344CB8AC3E}">
        <p14:creationId xmlns:p14="http://schemas.microsoft.com/office/powerpoint/2010/main" val="159117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sz="3600" b="1" noProof="0" dirty="0">
                <a:latin typeface="+mj-lt"/>
              </a:rPr>
              <a:t>East-West communication: Migration panic becoming mainstream throughout Europe</a:t>
            </a:r>
            <a:br>
              <a:rPr lang="en-US" sz="3600" b="1" noProof="0" dirty="0">
                <a:latin typeface="+mj-lt"/>
              </a:rPr>
            </a:br>
            <a:r>
              <a:rPr lang="en-US" sz="3200" noProof="0" dirty="0">
                <a:latin typeface="+mj-lt"/>
              </a:rPr>
              <a:t>Standard Eurobarometer, July 2016</a:t>
            </a:r>
          </a:p>
        </p:txBody>
      </p:sp>
      <p:pic>
        <p:nvPicPr>
          <p:cNvPr id="4" name="Tartalom helye 3"/>
          <p:cNvPicPr>
            <a:picLocks noGrp="1" noChangeAspect="1"/>
          </p:cNvPicPr>
          <p:nvPr>
            <p:ph idx="1"/>
          </p:nvPr>
        </p:nvPicPr>
        <p:blipFill>
          <a:blip r:embed="rId2"/>
          <a:stretch>
            <a:fillRect/>
          </a:stretch>
        </p:blipFill>
        <p:spPr>
          <a:xfrm>
            <a:off x="991673" y="1600200"/>
            <a:ext cx="10161431" cy="5217877"/>
          </a:xfrm>
          <a:prstGeom prst="rect">
            <a:avLst/>
          </a:prstGeom>
        </p:spPr>
      </p:pic>
      <p:sp>
        <p:nvSpPr>
          <p:cNvPr id="5" name="Téglalap 4"/>
          <p:cNvSpPr/>
          <p:nvPr/>
        </p:nvSpPr>
        <p:spPr>
          <a:xfrm>
            <a:off x="3721993" y="6050580"/>
            <a:ext cx="7431111" cy="646331"/>
          </a:xfrm>
          <a:prstGeom prst="rect">
            <a:avLst/>
          </a:prstGeom>
        </p:spPr>
        <p:txBody>
          <a:bodyPr wrap="square">
            <a:spAutoFit/>
          </a:bodyPr>
          <a:lstStyle/>
          <a:p>
            <a:r>
              <a:rPr lang="hu-HU" dirty="0"/>
              <a:t>http://ec.europa.eu/COMMFrontOffice/publicopinion/index.cfm/Survey/getSurveyDetail/instruments/STANDARD/surveyKy/2130</a:t>
            </a:r>
          </a:p>
        </p:txBody>
      </p:sp>
    </p:spTree>
    <p:extLst>
      <p:ext uri="{BB962C8B-B14F-4D97-AF65-F5344CB8AC3E}">
        <p14:creationId xmlns:p14="http://schemas.microsoft.com/office/powerpoint/2010/main" val="139798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922762"/>
          </a:xfrm>
        </p:spPr>
        <p:txBody>
          <a:bodyPr>
            <a:normAutofit fontScale="90000"/>
          </a:bodyPr>
          <a:lstStyle/>
          <a:p>
            <a:r>
              <a:rPr lang="hu-HU" dirty="0"/>
              <a:t>Migrációs veszély: Európa, a nemzet, vagy az egyén szintjén</a:t>
            </a:r>
            <a:endParaRPr lang="en-US" dirty="0"/>
          </a:p>
        </p:txBody>
      </p:sp>
      <p:sp>
        <p:nvSpPr>
          <p:cNvPr id="3" name="Tartalom helye 2"/>
          <p:cNvSpPr>
            <a:spLocks noGrp="1"/>
          </p:cNvSpPr>
          <p:nvPr>
            <p:ph idx="1"/>
          </p:nvPr>
        </p:nvSpPr>
        <p:spPr>
          <a:xfrm>
            <a:off x="838200" y="1490774"/>
            <a:ext cx="10515600" cy="4351338"/>
          </a:xfrm>
        </p:spPr>
        <p:txBody>
          <a:bodyPr>
            <a:normAutofit/>
          </a:bodyPr>
          <a:lstStyle/>
          <a:p>
            <a:r>
              <a:rPr lang="hu-HU" sz="2000" dirty="0"/>
              <a:t>Ha mint  európai probléma kérdezik (48%): </a:t>
            </a:r>
          </a:p>
          <a:p>
            <a:r>
              <a:rPr lang="en-US" sz="2000" dirty="0"/>
              <a:t>60</a:t>
            </a:r>
            <a:r>
              <a:rPr lang="hu-HU" sz="2000" dirty="0"/>
              <a:t>%</a:t>
            </a:r>
            <a:r>
              <a:rPr lang="en-US" sz="2000" dirty="0"/>
              <a:t> </a:t>
            </a:r>
            <a:r>
              <a:rPr lang="hu-HU" sz="2000" dirty="0"/>
              <a:t> felett Észtország, Magyarország, Csehország, Lettország (Málta, Hollandia, Dánia)</a:t>
            </a:r>
          </a:p>
          <a:p>
            <a:r>
              <a:rPr lang="hu-HU" sz="2000" dirty="0"/>
              <a:t>Átlag felett: Bulgária, Szlovákia, Szlovénia, Lengyelország, Litvánia (Németország, Svédország, UK). Románia és Horvátország kivétel</a:t>
            </a:r>
          </a:p>
          <a:p>
            <a:r>
              <a:rPr lang="hu-HU" sz="2000" dirty="0"/>
              <a:t>Ha terrorizmus (39%), akkor mindegyik kelet-európai állam jóval az átlag felett (Írország, Ciprus, Portugália). </a:t>
            </a:r>
            <a:endParaRPr lang="hu-HU" sz="2000" dirty="0" smtClean="0"/>
          </a:p>
          <a:p>
            <a:r>
              <a:rPr lang="hu-HU" sz="2000" dirty="0" smtClean="0"/>
              <a:t>Mindegyik </a:t>
            </a:r>
            <a:r>
              <a:rPr lang="hu-HU" sz="2000" dirty="0"/>
              <a:t>kelet-európai állam átlag alatt, kivéve Csehország és Észtország, Magyarország pont az átlag</a:t>
            </a:r>
          </a:p>
          <a:p>
            <a:r>
              <a:rPr lang="hu-HU" sz="2000" dirty="0"/>
              <a:t>Ha mint a személy problémája, akkor még alacsonyabb (8%) </a:t>
            </a:r>
          </a:p>
          <a:p>
            <a:r>
              <a:rPr lang="hu-HU" sz="2000" dirty="0"/>
              <a:t>Egyik kelet-európai államban sem fontos és csak Magyarországon átlagos. </a:t>
            </a:r>
          </a:p>
          <a:p>
            <a:endParaRPr lang="hu-HU" sz="2000" dirty="0"/>
          </a:p>
        </p:txBody>
      </p:sp>
    </p:spTree>
    <p:extLst>
      <p:ext uri="{BB962C8B-B14F-4D97-AF65-F5344CB8AC3E}">
        <p14:creationId xmlns:p14="http://schemas.microsoft.com/office/powerpoint/2010/main" val="45286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922762"/>
          </a:xfrm>
        </p:spPr>
        <p:txBody>
          <a:bodyPr>
            <a:normAutofit fontScale="90000"/>
          </a:bodyPr>
          <a:lstStyle/>
          <a:p>
            <a:r>
              <a:rPr lang="hu-HU" dirty="0"/>
              <a:t>Migrációs veszély: Európa, a nemzet, vagy az egyén </a:t>
            </a:r>
            <a:r>
              <a:rPr lang="hu-HU" dirty="0" smtClean="0"/>
              <a:t>szintjén: „a migráns másutt van”</a:t>
            </a:r>
            <a:endParaRPr lang="en-US" dirty="0"/>
          </a:p>
        </p:txBody>
      </p:sp>
      <p:sp>
        <p:nvSpPr>
          <p:cNvPr id="3" name="Tartalom helye 2"/>
          <p:cNvSpPr>
            <a:spLocks noGrp="1"/>
          </p:cNvSpPr>
          <p:nvPr>
            <p:ph idx="1"/>
          </p:nvPr>
        </p:nvSpPr>
        <p:spPr>
          <a:xfrm>
            <a:off x="838200" y="1490774"/>
            <a:ext cx="10515600" cy="4351338"/>
          </a:xfrm>
        </p:spPr>
        <p:txBody>
          <a:bodyPr>
            <a:normAutofit fontScale="92500" lnSpcReduction="10000"/>
          </a:bodyPr>
          <a:lstStyle/>
          <a:p>
            <a:r>
              <a:rPr lang="hu-HU" sz="2000" dirty="0"/>
              <a:t>Ha mint a saját ország problémája, akkor jóval kisebb probléma (28%):</a:t>
            </a:r>
          </a:p>
          <a:p>
            <a:r>
              <a:rPr lang="hu-HU" sz="2000" dirty="0" smtClean="0"/>
              <a:t>Definíció bizonytalansága a komplexitás mellett és mint általános „európai” másik:</a:t>
            </a:r>
          </a:p>
          <a:p>
            <a:r>
              <a:rPr lang="hu-HU" sz="2000" dirty="0" smtClean="0"/>
              <a:t>Nemzeti másutt: erdélyi közvélemény</a:t>
            </a:r>
          </a:p>
          <a:p>
            <a:r>
              <a:rPr lang="en-US" sz="2000" dirty="0" smtClean="0"/>
              <a:t>‘Migrant</a:t>
            </a:r>
            <a:r>
              <a:rPr lang="en-US" sz="2000" dirty="0"/>
              <a:t>’ came to be </a:t>
            </a:r>
            <a:r>
              <a:rPr lang="en-US" sz="2000" dirty="0" smtClean="0"/>
              <a:t>associated</a:t>
            </a:r>
            <a:r>
              <a:rPr lang="hu-HU" sz="2000" dirty="0" smtClean="0"/>
              <a:t> </a:t>
            </a:r>
            <a:r>
              <a:rPr lang="en-US" sz="2000" dirty="0" smtClean="0"/>
              <a:t>with </a:t>
            </a:r>
            <a:r>
              <a:rPr lang="en-US" sz="2000" dirty="0"/>
              <a:t>illegitimacy and threat, a counterpoint to a virtuous European </a:t>
            </a:r>
            <a:r>
              <a:rPr lang="en-US" sz="2000" dirty="0" smtClean="0"/>
              <a:t>culture</a:t>
            </a:r>
            <a:r>
              <a:rPr lang="hu-HU" sz="2000" dirty="0"/>
              <a:t>” (</a:t>
            </a:r>
            <a:r>
              <a:rPr lang="hu-HU" sz="2000" dirty="0" err="1"/>
              <a:t>Intersections</a:t>
            </a:r>
            <a:r>
              <a:rPr lang="hu-HU" sz="2000" dirty="0"/>
              <a:t>: </a:t>
            </a:r>
            <a:r>
              <a:rPr lang="hu-HU" sz="2000" dirty="0" err="1"/>
              <a:t>Prem</a:t>
            </a:r>
            <a:r>
              <a:rPr lang="hu-HU" sz="2000" dirty="0"/>
              <a:t> </a:t>
            </a:r>
            <a:r>
              <a:rPr lang="hu-HU" sz="2000" dirty="0" err="1"/>
              <a:t>Kumar</a:t>
            </a:r>
            <a:r>
              <a:rPr lang="hu-HU" sz="2000" dirty="0"/>
              <a:t> </a:t>
            </a:r>
            <a:r>
              <a:rPr lang="hu-HU" sz="2000" dirty="0" err="1"/>
              <a:t>Rajaram</a:t>
            </a:r>
            <a:r>
              <a:rPr lang="hu-HU" sz="2000" dirty="0"/>
              <a:t>, </a:t>
            </a:r>
            <a:r>
              <a:rPr lang="hu-HU" sz="2000" dirty="0" err="1"/>
              <a:t>Feischmidt</a:t>
            </a:r>
            <a:r>
              <a:rPr lang="hu-HU" sz="2000" dirty="0"/>
              <a:t> Margit, Kovács Nóra, </a:t>
            </a:r>
            <a:r>
              <a:rPr lang="hu-HU" sz="2000" dirty="0" err="1"/>
              <a:t>Celine</a:t>
            </a:r>
            <a:r>
              <a:rPr lang="hu-HU" sz="2000" dirty="0"/>
              <a:t> </a:t>
            </a:r>
            <a:r>
              <a:rPr lang="hu-HU" sz="2000" dirty="0" err="1"/>
              <a:t>Cantat</a:t>
            </a:r>
            <a:r>
              <a:rPr lang="hu-HU" sz="2000" dirty="0"/>
              <a:t>) </a:t>
            </a:r>
          </a:p>
          <a:p>
            <a:r>
              <a:rPr lang="hu-HU" sz="2000" dirty="0" err="1"/>
              <a:t>Feischmidt</a:t>
            </a:r>
            <a:r>
              <a:rPr lang="hu-HU" sz="2000" dirty="0"/>
              <a:t> Margit: </a:t>
            </a:r>
            <a:r>
              <a:rPr lang="hu-HU" sz="2000" i="1" dirty="0"/>
              <a:t>Az általános félelem és aggódás </a:t>
            </a:r>
            <a:r>
              <a:rPr lang="hu-HU" sz="2000" i="1" dirty="0" err="1"/>
              <a:t>xeno-rasszizmus</a:t>
            </a:r>
            <a:r>
              <a:rPr lang="hu-HU" sz="2000" i="1" dirty="0"/>
              <a:t>  hegemón  helyzetbe  úgy  került </a:t>
            </a:r>
            <a:r>
              <a:rPr lang="hu-HU" sz="2000" dirty="0"/>
              <a:t>(értsd: a média és a politika együttműködése révén),  </a:t>
            </a:r>
            <a:r>
              <a:rPr lang="hu-HU" sz="2000" i="1" dirty="0"/>
              <a:t>hogy  kizárta az érzékelés </a:t>
            </a:r>
            <a:r>
              <a:rPr lang="hu-HU" sz="2000" i="1" dirty="0" err="1"/>
              <a:t>primér</a:t>
            </a:r>
            <a:r>
              <a:rPr lang="hu-HU" sz="2000" i="1" dirty="0"/>
              <a:t>  módjaira épülő  beszédmódok ,  az  idegen  emberekkel  való találkozásokból   származó   személyes   tapasztalatok bekerülését   a   közbeszédbe,  amelyek  az  idegenség  empatikus  megközelítésének irányába mutatnának</a:t>
            </a:r>
          </a:p>
          <a:p>
            <a:r>
              <a:rPr lang="hu-HU" sz="2000" dirty="0"/>
              <a:t>Fontos </a:t>
            </a:r>
            <a:r>
              <a:rPr lang="hu-HU" sz="2000" dirty="0" smtClean="0"/>
              <a:t>elemzések az attitűdökről: Sík Endre hosszú távú idősora, Bernát</a:t>
            </a:r>
            <a:r>
              <a:rPr lang="hu-HU" sz="2000" dirty="0"/>
              <a:t>, Sík, </a:t>
            </a:r>
            <a:r>
              <a:rPr lang="hu-HU" sz="2000" dirty="0" err="1"/>
              <a:t>Simonovits</a:t>
            </a:r>
            <a:r>
              <a:rPr lang="hu-HU" sz="2000" dirty="0"/>
              <a:t>, </a:t>
            </a:r>
            <a:r>
              <a:rPr lang="hu-HU" sz="2000" dirty="0" err="1"/>
              <a:t>Szeitl</a:t>
            </a:r>
            <a:r>
              <a:rPr lang="hu-HU" sz="2000" dirty="0"/>
              <a:t> (2015) Ságvári és </a:t>
            </a:r>
            <a:r>
              <a:rPr lang="hu-HU" sz="2000" dirty="0" err="1"/>
              <a:t>Messing</a:t>
            </a:r>
            <a:r>
              <a:rPr lang="hu-HU" sz="2000" dirty="0"/>
              <a:t>: </a:t>
            </a:r>
            <a:r>
              <a:rPr lang="hu-HU" sz="2000" dirty="0" err="1"/>
              <a:t>Looking</a:t>
            </a:r>
            <a:r>
              <a:rPr lang="hu-HU" sz="2000" dirty="0"/>
              <a:t> </a:t>
            </a:r>
            <a:r>
              <a:rPr lang="hu-HU" sz="2000" dirty="0" err="1"/>
              <a:t>behind</a:t>
            </a:r>
            <a:r>
              <a:rPr lang="hu-HU" sz="2000" dirty="0"/>
              <a:t> </a:t>
            </a:r>
            <a:r>
              <a:rPr lang="hu-HU" sz="2000" dirty="0" err="1"/>
              <a:t>the</a:t>
            </a:r>
            <a:r>
              <a:rPr lang="hu-HU" sz="2000" dirty="0"/>
              <a:t> </a:t>
            </a:r>
            <a:r>
              <a:rPr lang="hu-HU" sz="2000" dirty="0" err="1"/>
              <a:t>culture</a:t>
            </a:r>
            <a:r>
              <a:rPr lang="hu-HU" sz="2000" dirty="0"/>
              <a:t> of </a:t>
            </a:r>
            <a:r>
              <a:rPr lang="hu-HU" sz="2000" dirty="0" err="1" smtClean="0"/>
              <a:t>fear</a:t>
            </a:r>
            <a:r>
              <a:rPr lang="hu-HU" sz="2000" dirty="0" smtClean="0"/>
              <a:t>. Kiss Tamás, Csepeli György és Örkény Antal. </a:t>
            </a:r>
            <a:endParaRPr lang="hu-HU" sz="2000" dirty="0"/>
          </a:p>
          <a:p>
            <a:r>
              <a:rPr lang="hu-HU" sz="2000" b="1" dirty="0" smtClean="0"/>
              <a:t>Kiegészítő, </a:t>
            </a:r>
            <a:r>
              <a:rPr lang="hu-HU" sz="2000" b="1" dirty="0" err="1" smtClean="0"/>
              <a:t>konrtextualizáló</a:t>
            </a:r>
            <a:r>
              <a:rPr lang="hu-HU" sz="2000" b="1" dirty="0" smtClean="0"/>
              <a:t> </a:t>
            </a:r>
            <a:r>
              <a:rPr lang="hu-HU" sz="2000" dirty="0" smtClean="0"/>
              <a:t> </a:t>
            </a:r>
            <a:r>
              <a:rPr lang="hu-HU" sz="2000" dirty="0"/>
              <a:t>történeti és makro-strukturális tényezők: történeti terek és mentális térképek</a:t>
            </a:r>
            <a:endParaRPr lang="en-US" sz="2000" dirty="0"/>
          </a:p>
        </p:txBody>
      </p:sp>
    </p:spTree>
    <p:extLst>
      <p:ext uri="{BB962C8B-B14F-4D97-AF65-F5344CB8AC3E}">
        <p14:creationId xmlns:p14="http://schemas.microsoft.com/office/powerpoint/2010/main" val="55338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4851" y="365126"/>
            <a:ext cx="11018949" cy="536396"/>
          </a:xfrm>
        </p:spPr>
        <p:txBody>
          <a:bodyPr>
            <a:normAutofit fontScale="90000"/>
          </a:bodyPr>
          <a:lstStyle/>
          <a:p>
            <a:r>
              <a:rPr lang="hu-HU" sz="3200" dirty="0" smtClean="0"/>
              <a:t>Magyar, román és erdélyi magyar közvélemény: Kiss Tamás. A bevándorlók száma nőjön vagy csökkenjen.</a:t>
            </a:r>
            <a:endParaRPr lang="en-US" sz="3200" noProof="0" dirty="0">
              <a:latin typeface="+mj-lt"/>
            </a:endParaRPr>
          </a:p>
        </p:txBody>
      </p:sp>
      <p:graphicFrame>
        <p:nvGraphicFramePr>
          <p:cNvPr id="4" name="Tartalom helye 3"/>
          <p:cNvGraphicFramePr>
            <a:graphicFrameLocks noGrp="1"/>
          </p:cNvGraphicFramePr>
          <p:nvPr>
            <p:ph idx="1"/>
            <p:extLst/>
          </p:nvPr>
        </p:nvGraphicFramePr>
        <p:xfrm>
          <a:off x="1078043" y="1143896"/>
          <a:ext cx="10515600" cy="51080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70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300489" y="622427"/>
            <a:ext cx="6016669" cy="5217362"/>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062" y="5589240"/>
            <a:ext cx="1104900" cy="1104900"/>
          </a:xfrm>
          <a:prstGeom prst="rect">
            <a:avLst/>
          </a:prstGeom>
        </p:spPr>
      </p:pic>
      <p:sp>
        <p:nvSpPr>
          <p:cNvPr id="2" name="Szövegdoboz 1"/>
          <p:cNvSpPr txBox="1"/>
          <p:nvPr/>
        </p:nvSpPr>
        <p:spPr>
          <a:xfrm>
            <a:off x="903767" y="1340769"/>
            <a:ext cx="1951873" cy="4247317"/>
          </a:xfrm>
          <a:prstGeom prst="rect">
            <a:avLst/>
          </a:prstGeom>
          <a:noFill/>
        </p:spPr>
        <p:txBody>
          <a:bodyPr wrap="square" rtlCol="0">
            <a:spAutoFit/>
          </a:bodyPr>
          <a:lstStyle/>
          <a:p>
            <a:r>
              <a:rPr lang="hu-HU" dirty="0"/>
              <a:t>1980-as évektől nyitási ciklus: </a:t>
            </a:r>
            <a:r>
              <a:rPr lang="hu-HU" dirty="0" err="1"/>
              <a:t>Chase-Dunn</a:t>
            </a:r>
            <a:r>
              <a:rPr lang="hu-HU" dirty="0"/>
              <a:t>: FDI</a:t>
            </a:r>
          </a:p>
          <a:p>
            <a:endParaRPr lang="hu-HU" dirty="0"/>
          </a:p>
          <a:p>
            <a:r>
              <a:rPr lang="hu-HU" dirty="0"/>
              <a:t>Böröcz József: </a:t>
            </a:r>
            <a:r>
              <a:rPr lang="hu-HU" dirty="0" smtClean="0"/>
              <a:t> folyamatos súlykompenzálás</a:t>
            </a:r>
            <a:endParaRPr lang="hu-HU" dirty="0"/>
          </a:p>
          <a:p>
            <a:endParaRPr lang="hu-HU" dirty="0"/>
          </a:p>
          <a:p>
            <a:r>
              <a:rPr lang="hu-HU" dirty="0"/>
              <a:t>Európa relatív gazdasági és népesedési súlya csökken</a:t>
            </a:r>
          </a:p>
          <a:p>
            <a:endParaRPr lang="hu-HU" dirty="0"/>
          </a:p>
          <a:p>
            <a:r>
              <a:rPr lang="hu-HU" dirty="0"/>
              <a:t>EU népesedési súly: 9%-ról 7%-ra</a:t>
            </a:r>
          </a:p>
        </p:txBody>
      </p:sp>
      <p:sp>
        <p:nvSpPr>
          <p:cNvPr id="10" name="Jobbra nyíl 9"/>
          <p:cNvSpPr/>
          <p:nvPr/>
        </p:nvSpPr>
        <p:spPr>
          <a:xfrm rot="669497" flipV="1">
            <a:off x="2868475" y="2736119"/>
            <a:ext cx="1679242" cy="29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Jobbra nyíl 10"/>
          <p:cNvSpPr/>
          <p:nvPr/>
        </p:nvSpPr>
        <p:spPr>
          <a:xfrm rot="21272954">
            <a:off x="3017626" y="1369046"/>
            <a:ext cx="22322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626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506986" y="597277"/>
            <a:ext cx="6368526" cy="4974691"/>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062" y="5589240"/>
            <a:ext cx="1104900" cy="1104900"/>
          </a:xfrm>
          <a:prstGeom prst="rect">
            <a:avLst/>
          </a:prstGeom>
        </p:spPr>
      </p:pic>
      <p:sp>
        <p:nvSpPr>
          <p:cNvPr id="2" name="Szövegdoboz 1"/>
          <p:cNvSpPr txBox="1"/>
          <p:nvPr/>
        </p:nvSpPr>
        <p:spPr>
          <a:xfrm>
            <a:off x="807594" y="1628800"/>
            <a:ext cx="2589743" cy="2585323"/>
          </a:xfrm>
          <a:prstGeom prst="rect">
            <a:avLst/>
          </a:prstGeom>
          <a:noFill/>
        </p:spPr>
        <p:txBody>
          <a:bodyPr wrap="square" rtlCol="0">
            <a:spAutoFit/>
          </a:bodyPr>
          <a:lstStyle/>
          <a:p>
            <a:r>
              <a:rPr lang="hu-HU" dirty="0"/>
              <a:t>Európa nyitottabb mint a világ egésze a vándorok (születési ország szerinti) arányában és ez a nyitottság nő 1990 óta. Egyik fő a sok kis ország és a belső vándorlás</a:t>
            </a:r>
          </a:p>
          <a:p>
            <a:endParaRPr lang="hu-HU" dirty="0"/>
          </a:p>
          <a:p>
            <a:r>
              <a:rPr lang="hu-HU" b="1" dirty="0"/>
              <a:t>EU: 6%-ról 11%-ra</a:t>
            </a:r>
            <a:r>
              <a:rPr lang="hu-HU" dirty="0"/>
              <a:t>. </a:t>
            </a:r>
          </a:p>
        </p:txBody>
      </p:sp>
      <p:sp>
        <p:nvSpPr>
          <p:cNvPr id="5" name="Jobbra nyíl 4"/>
          <p:cNvSpPr/>
          <p:nvPr/>
        </p:nvSpPr>
        <p:spPr>
          <a:xfrm>
            <a:off x="4943872" y="1844824"/>
            <a:ext cx="22322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Európa</a:t>
            </a:r>
          </a:p>
        </p:txBody>
      </p:sp>
      <p:sp>
        <p:nvSpPr>
          <p:cNvPr id="8" name="Balra nyíl 7"/>
          <p:cNvSpPr/>
          <p:nvPr/>
        </p:nvSpPr>
        <p:spPr>
          <a:xfrm>
            <a:off x="8976320" y="4005064"/>
            <a:ext cx="132515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Világ</a:t>
            </a:r>
          </a:p>
        </p:txBody>
      </p:sp>
    </p:spTree>
    <p:extLst>
      <p:ext uri="{BB962C8B-B14F-4D97-AF65-F5344CB8AC3E}">
        <p14:creationId xmlns:p14="http://schemas.microsoft.com/office/powerpoint/2010/main" val="300611576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949</TotalTime>
  <Words>1852</Words>
  <Application>Microsoft Office PowerPoint</Application>
  <PresentationFormat>Szélesvásznú</PresentationFormat>
  <Paragraphs>154</Paragraphs>
  <Slides>28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28</vt:i4>
      </vt:variant>
    </vt:vector>
  </HeadingPairs>
  <TitlesOfParts>
    <vt:vector size="33" baseType="lpstr">
      <vt:lpstr>Arial</vt:lpstr>
      <vt:lpstr>Calibri</vt:lpstr>
      <vt:lpstr>Calibri Light</vt:lpstr>
      <vt:lpstr>Times New Roman</vt:lpstr>
      <vt:lpstr>Office-téma</vt:lpstr>
      <vt:lpstr>Migrációs folyamatok és migrációs diskurzusok Európában és Magyarországon az elmúlt 20 évben. Kihívások és paradoxonok.</vt:lpstr>
      <vt:lpstr>Globális és történeti strukturális perspektívák</vt:lpstr>
      <vt:lpstr>A praxis filozófiája és az etikai-politikai történelem: a hegemónia pillanatai (Gramsci)</vt:lpstr>
      <vt:lpstr>East-West communication: Migration panic becoming mainstream throughout Europe Standard Eurobarometer, July 2016</vt:lpstr>
      <vt:lpstr>Migrációs veszély: Európa, a nemzet, vagy az egyén szintjén</vt:lpstr>
      <vt:lpstr>Migrációs veszély: Európa, a nemzet, vagy az egyén szintjén: „a migráns másutt van”</vt:lpstr>
      <vt:lpstr>Magyar, román és erdélyi magyar közvélemény: Kiss Tamás. A bevándorlók száma nőjön vagy csökkenjen.</vt:lpstr>
      <vt:lpstr>PowerPoint bemutató</vt:lpstr>
      <vt:lpstr>PowerPoint bemutató</vt:lpstr>
      <vt:lpstr>PowerPoint bemutató</vt:lpstr>
      <vt:lpstr>PowerPoint bemutató</vt:lpstr>
      <vt:lpstr>PowerPoint bemutató</vt:lpstr>
      <vt:lpstr>Milyen folyamatokat érzékelhetnek az európai társadalmak?</vt:lpstr>
      <vt:lpstr>Történetileg rendelkezésre álló elit diskurzív készletek és a migráció</vt:lpstr>
      <vt:lpstr>Elit diskurzusok és a közvélemény</vt:lpstr>
      <vt:lpstr>Vannak-e történeti strukturális kapcsolatok a mentális térképekkel országok szintjén?</vt:lpstr>
      <vt:lpstr>Csepeli György és Örkény Antal: Nemzet és migráció. 57 oldal, ISSP</vt:lpstr>
      <vt:lpstr>PowerPoint bemutató</vt:lpstr>
      <vt:lpstr>PowerPoint bemutató</vt:lpstr>
      <vt:lpstr>PowerPoint bemutató</vt:lpstr>
      <vt:lpstr>Migrációs és demográfiai beágyazottság történetileg és a mentális képek</vt:lpstr>
      <vt:lpstr>15-64 évesek, születési ország szerint, nyelvtudás, érkezési idő szerint 2016. Papp Z. Attilával közösen</vt:lpstr>
      <vt:lpstr>Munkaerőpiac, bevándorlás és a népességcserétől való félelem</vt:lpstr>
      <vt:lpstr>PowerPoint bemutató</vt:lpstr>
      <vt:lpstr>Hol sikeres a negatív migrációs kampányt?</vt:lpstr>
      <vt:lpstr>2001: Tőkebefektetés, külföldi állampolgár és munkaerőpiac: Budapest és környéke nyitott és nem feszült. Talán még Szeged</vt:lpstr>
      <vt:lpstr>Globalizáció terei: Budapest nyitási előnyök versus mindenki más.</vt:lpstr>
      <vt:lpstr>Zárás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Attila Melegh</dc:creator>
  <cp:lastModifiedBy>Attila Melegh</cp:lastModifiedBy>
  <cp:revision>97</cp:revision>
  <dcterms:created xsi:type="dcterms:W3CDTF">2018-04-14T13:13:20Z</dcterms:created>
  <dcterms:modified xsi:type="dcterms:W3CDTF">2018-04-19T10:49:09Z</dcterms:modified>
</cp:coreProperties>
</file>