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58" r:id="rId4"/>
    <p:sldId id="257" r:id="rId5"/>
    <p:sldId id="275" r:id="rId6"/>
    <p:sldId id="273" r:id="rId7"/>
    <p:sldId id="260" r:id="rId8"/>
    <p:sldId id="272" r:id="rId9"/>
    <p:sldId id="262" r:id="rId10"/>
    <p:sldId id="271" r:id="rId11"/>
    <p:sldId id="264" r:id="rId12"/>
    <p:sldId id="265" r:id="rId13"/>
    <p:sldId id="270" r:id="rId14"/>
    <p:sldId id="268" r:id="rId15"/>
    <p:sldId id="269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WOLwriting2011\WOL_ch3\sectorallending_percenttorealestateconstructi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WOLwriting2011\WOL_ch4\CB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DATAirisheconomy\analysisofdomesticandBISbankcredit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DATAirisheconomy\analysisofdomesticandBISbankcredit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AppData\Local\Temp\nama_gdp_c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AppData\Local\Temp\nama_gdp_c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WOLwriting2011\WOL_ch4\employmentprotectionindex_analysis.xl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WOLwriting2011\WOL_ch4\productmarketregulation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riain\Desktop\workshop\WRITING\A_WORKINGSOFLIBERALISM\WOLwriting2011\WOL_ch4\CB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autoTitleDeleted val="1"/>
    <c:plotArea>
      <c:layout/>
      <c:lineChart>
        <c:grouping val="standard"/>
        <c:ser>
          <c:idx val="0"/>
          <c:order val="0"/>
          <c:tx>
            <c:v>Percentage Credit To Construction and Real Estate</c:v>
          </c:tx>
          <c:marker>
            <c:symbol val="none"/>
          </c:marker>
          <c:cat>
            <c:numRef>
              <c:f>Sheet1!$A$3:$AC$3</c:f>
              <c:numCache>
                <c:formatCode>mmm\-yy</c:formatCode>
                <c:ptCount val="29"/>
                <c:pt idx="0">
                  <c:v>39447</c:v>
                </c:pt>
                <c:pt idx="1">
                  <c:v>39353</c:v>
                </c:pt>
                <c:pt idx="2">
                  <c:v>39262</c:v>
                </c:pt>
                <c:pt idx="3">
                  <c:v>39171</c:v>
                </c:pt>
                <c:pt idx="4">
                  <c:v>39082</c:v>
                </c:pt>
                <c:pt idx="5">
                  <c:v>38990</c:v>
                </c:pt>
                <c:pt idx="6">
                  <c:v>38898</c:v>
                </c:pt>
                <c:pt idx="7">
                  <c:v>38807</c:v>
                </c:pt>
                <c:pt idx="8">
                  <c:v>38716</c:v>
                </c:pt>
                <c:pt idx="9">
                  <c:v>38625</c:v>
                </c:pt>
                <c:pt idx="10">
                  <c:v>38533</c:v>
                </c:pt>
                <c:pt idx="11">
                  <c:v>38412</c:v>
                </c:pt>
                <c:pt idx="12">
                  <c:v>38322</c:v>
                </c:pt>
                <c:pt idx="13">
                  <c:v>38231</c:v>
                </c:pt>
                <c:pt idx="14">
                  <c:v>38139</c:v>
                </c:pt>
                <c:pt idx="15">
                  <c:v>38047</c:v>
                </c:pt>
                <c:pt idx="16">
                  <c:v>37956</c:v>
                </c:pt>
                <c:pt idx="17">
                  <c:v>37865</c:v>
                </c:pt>
                <c:pt idx="18">
                  <c:v>37773</c:v>
                </c:pt>
                <c:pt idx="19">
                  <c:v>37681</c:v>
                </c:pt>
                <c:pt idx="20">
                  <c:v>37591</c:v>
                </c:pt>
                <c:pt idx="21">
                  <c:v>37500</c:v>
                </c:pt>
                <c:pt idx="22">
                  <c:v>37408</c:v>
                </c:pt>
                <c:pt idx="23">
                  <c:v>37316</c:v>
                </c:pt>
                <c:pt idx="24">
                  <c:v>37226</c:v>
                </c:pt>
                <c:pt idx="25">
                  <c:v>37164</c:v>
                </c:pt>
                <c:pt idx="26">
                  <c:v>37043</c:v>
                </c:pt>
                <c:pt idx="27">
                  <c:v>36951</c:v>
                </c:pt>
                <c:pt idx="28">
                  <c:v>36861</c:v>
                </c:pt>
              </c:numCache>
            </c:numRef>
          </c:cat>
          <c:val>
            <c:numRef>
              <c:f>Sheet1!$A$4:$AC$4</c:f>
              <c:numCache>
                <c:formatCode>0%</c:formatCode>
                <c:ptCount val="29"/>
                <c:pt idx="0">
                  <c:v>0.28178349173042438</c:v>
                </c:pt>
                <c:pt idx="1">
                  <c:v>0.27801697694393213</c:v>
                </c:pt>
                <c:pt idx="2">
                  <c:v>0.2817972208468712</c:v>
                </c:pt>
                <c:pt idx="3">
                  <c:v>0.27363393992760032</c:v>
                </c:pt>
                <c:pt idx="4">
                  <c:v>0.26315822714856396</c:v>
                </c:pt>
                <c:pt idx="5">
                  <c:v>0.24916797051101874</c:v>
                </c:pt>
                <c:pt idx="6">
                  <c:v>0.23533846079024251</c:v>
                </c:pt>
                <c:pt idx="7">
                  <c:v>0.22495566720850907</c:v>
                </c:pt>
                <c:pt idx="8">
                  <c:v>0.20763710202436694</c:v>
                </c:pt>
                <c:pt idx="9">
                  <c:v>0.19098236964302789</c:v>
                </c:pt>
                <c:pt idx="10">
                  <c:v>0.18302049479339746</c:v>
                </c:pt>
                <c:pt idx="11">
                  <c:v>0.17951817550138818</c:v>
                </c:pt>
                <c:pt idx="12">
                  <c:v>0.17365308573122754</c:v>
                </c:pt>
                <c:pt idx="13">
                  <c:v>0.16475982322733029</c:v>
                </c:pt>
                <c:pt idx="14">
                  <c:v>0.16026831843616701</c:v>
                </c:pt>
                <c:pt idx="15">
                  <c:v>0.15649570990867021</c:v>
                </c:pt>
                <c:pt idx="16">
                  <c:v>0.15212458036646673</c:v>
                </c:pt>
                <c:pt idx="17">
                  <c:v>0.14306515961788346</c:v>
                </c:pt>
                <c:pt idx="18">
                  <c:v>0.13964877532609371</c:v>
                </c:pt>
                <c:pt idx="19">
                  <c:v>0.13176008543769913</c:v>
                </c:pt>
                <c:pt idx="20">
                  <c:v>0.12232239553298922</c:v>
                </c:pt>
                <c:pt idx="21">
                  <c:v>0.11506726648615377</c:v>
                </c:pt>
                <c:pt idx="22">
                  <c:v>0.11355251045868572</c:v>
                </c:pt>
                <c:pt idx="23">
                  <c:v>0.11088482074752097</c:v>
                </c:pt>
                <c:pt idx="24">
                  <c:v>0.11114123908614112</c:v>
                </c:pt>
                <c:pt idx="25">
                  <c:v>0.10905583021825672</c:v>
                </c:pt>
                <c:pt idx="26">
                  <c:v>0.10402904048662676</c:v>
                </c:pt>
                <c:pt idx="27">
                  <c:v>7.8018624305502576E-2</c:v>
                </c:pt>
                <c:pt idx="28">
                  <c:v>6.8983280614550391E-2</c:v>
                </c:pt>
              </c:numCache>
            </c:numRef>
          </c:val>
        </c:ser>
        <c:marker val="1"/>
        <c:axId val="100041088"/>
        <c:axId val="100042624"/>
      </c:lineChart>
      <c:dateAx>
        <c:axId val="100041088"/>
        <c:scaling>
          <c:orientation val="minMax"/>
        </c:scaling>
        <c:axPos val="b"/>
        <c:numFmt formatCode="mmm\-yy" sourceLinked="1"/>
        <c:tickLblPos val="nextTo"/>
        <c:crossAx val="100042624"/>
        <c:crosses val="autoZero"/>
        <c:auto val="1"/>
        <c:lblOffset val="100"/>
      </c:dateAx>
      <c:valAx>
        <c:axId val="100042624"/>
        <c:scaling>
          <c:orientation val="minMax"/>
        </c:scaling>
        <c:axPos val="l"/>
        <c:majorGridlines/>
        <c:numFmt formatCode="0%" sourceLinked="1"/>
        <c:tickLblPos val="nextTo"/>
        <c:crossAx val="100041088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E"/>
  <c:chart>
    <c:plotArea>
      <c:layout/>
      <c:lineChart>
        <c:grouping val="standard"/>
        <c:ser>
          <c:idx val="0"/>
          <c:order val="0"/>
          <c:tx>
            <c:strRef>
              <c:f>Sheet1!$Q$31</c:f>
              <c:strCache>
                <c:ptCount val="1"/>
                <c:pt idx="0">
                  <c:v>christian dem</c:v>
                </c:pt>
              </c:strCache>
            </c:strRef>
          </c:tx>
          <c:marker>
            <c:symbol val="none"/>
          </c:marker>
          <c:cat>
            <c:numRef>
              <c:f>Sheet1!$R$30:$T$30</c:f>
              <c:numCache>
                <c:formatCode>General</c:formatCode>
                <c:ptCount val="3"/>
                <c:pt idx="0">
                  <c:v>1990</c:v>
                </c:pt>
                <c:pt idx="1">
                  <c:v>1998</c:v>
                </c:pt>
                <c:pt idx="2">
                  <c:v>2006</c:v>
                </c:pt>
              </c:numCache>
            </c:numRef>
          </c:cat>
          <c:val>
            <c:numRef>
              <c:f>Sheet1!$R$31:$T$31</c:f>
              <c:numCache>
                <c:formatCode>General</c:formatCode>
                <c:ptCount val="3"/>
                <c:pt idx="0">
                  <c:v>3.6</c:v>
                </c:pt>
                <c:pt idx="1">
                  <c:v>3.8</c:v>
                </c:pt>
                <c:pt idx="2">
                  <c:v>3.8</c:v>
                </c:pt>
              </c:numCache>
            </c:numRef>
          </c:val>
        </c:ser>
        <c:ser>
          <c:idx val="1"/>
          <c:order val="1"/>
          <c:tx>
            <c:strRef>
              <c:f>Sheet1!$Q$32</c:f>
              <c:strCache>
                <c:ptCount val="1"/>
                <c:pt idx="0">
                  <c:v>social dem</c:v>
                </c:pt>
              </c:strCache>
            </c:strRef>
          </c:tx>
          <c:marker>
            <c:symbol val="none"/>
          </c:marker>
          <c:cat>
            <c:numRef>
              <c:f>Sheet1!$R$30:$T$30</c:f>
              <c:numCache>
                <c:formatCode>General</c:formatCode>
                <c:ptCount val="3"/>
                <c:pt idx="0">
                  <c:v>1990</c:v>
                </c:pt>
                <c:pt idx="1">
                  <c:v>1998</c:v>
                </c:pt>
                <c:pt idx="2">
                  <c:v>2006</c:v>
                </c:pt>
              </c:numCache>
            </c:numRef>
          </c:cat>
          <c:val>
            <c:numRef>
              <c:f>Sheet1!$R$32:$T$32</c:f>
              <c:numCache>
                <c:formatCode>General</c:formatCode>
                <c:ptCount val="3"/>
                <c:pt idx="0">
                  <c:v>3.5</c:v>
                </c:pt>
                <c:pt idx="1">
                  <c:v>4</c:v>
                </c:pt>
                <c:pt idx="2">
                  <c:v>3.75</c:v>
                </c:pt>
              </c:numCache>
            </c:numRef>
          </c:val>
        </c:ser>
        <c:ser>
          <c:idx val="2"/>
          <c:order val="2"/>
          <c:tx>
            <c:strRef>
              <c:f>Sheet1!$Q$33</c:f>
              <c:strCache>
                <c:ptCount val="1"/>
                <c:pt idx="0">
                  <c:v>med</c:v>
                </c:pt>
              </c:strCache>
            </c:strRef>
          </c:tx>
          <c:marker>
            <c:symbol val="none"/>
          </c:marker>
          <c:cat>
            <c:numRef>
              <c:f>Sheet1!$R$30:$T$30</c:f>
              <c:numCache>
                <c:formatCode>General</c:formatCode>
                <c:ptCount val="3"/>
                <c:pt idx="0">
                  <c:v>1990</c:v>
                </c:pt>
                <c:pt idx="1">
                  <c:v>1998</c:v>
                </c:pt>
                <c:pt idx="2">
                  <c:v>2006</c:v>
                </c:pt>
              </c:numCache>
            </c:numRef>
          </c:cat>
          <c:val>
            <c:numRef>
              <c:f>Sheet1!$R$33:$T$33</c:f>
              <c:numCache>
                <c:formatCode>General</c:formatCode>
                <c:ptCount val="3"/>
                <c:pt idx="0">
                  <c:v>3</c:v>
                </c:pt>
                <c:pt idx="1">
                  <c:v>3.3299999999999987</c:v>
                </c:pt>
                <c:pt idx="2">
                  <c:v>3.67</c:v>
                </c:pt>
              </c:numCache>
            </c:numRef>
          </c:val>
        </c:ser>
        <c:ser>
          <c:idx val="3"/>
          <c:order val="3"/>
          <c:tx>
            <c:strRef>
              <c:f>Sheet1!$Q$34</c:f>
              <c:strCache>
                <c:ptCount val="1"/>
                <c:pt idx="0">
                  <c:v>lib</c:v>
                </c:pt>
              </c:strCache>
            </c:strRef>
          </c:tx>
          <c:marker>
            <c:symbol val="none"/>
          </c:marker>
          <c:cat>
            <c:numRef>
              <c:f>Sheet1!$R$30:$T$30</c:f>
              <c:numCache>
                <c:formatCode>General</c:formatCode>
                <c:ptCount val="3"/>
                <c:pt idx="0">
                  <c:v>1990</c:v>
                </c:pt>
                <c:pt idx="1">
                  <c:v>1998</c:v>
                </c:pt>
                <c:pt idx="2">
                  <c:v>2006</c:v>
                </c:pt>
              </c:numCache>
            </c:numRef>
          </c:cat>
          <c:val>
            <c:numRef>
              <c:f>Sheet1!$R$34:$T$34</c:f>
              <c:numCache>
                <c:formatCode>General</c:formatCode>
                <c:ptCount val="3"/>
                <c:pt idx="0">
                  <c:v>1.75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4"/>
          <c:order val="4"/>
          <c:tx>
            <c:strRef>
              <c:f>Sheet1!$Q$35</c:f>
              <c:strCache>
                <c:ptCount val="1"/>
                <c:pt idx="0">
                  <c:v>ireland</c:v>
                </c:pt>
              </c:strCache>
            </c:strRef>
          </c:tx>
          <c:marker>
            <c:symbol val="none"/>
          </c:marker>
          <c:cat>
            <c:numRef>
              <c:f>Sheet1!$R$30:$T$30</c:f>
              <c:numCache>
                <c:formatCode>General</c:formatCode>
                <c:ptCount val="3"/>
                <c:pt idx="0">
                  <c:v>1990</c:v>
                </c:pt>
                <c:pt idx="1">
                  <c:v>1998</c:v>
                </c:pt>
                <c:pt idx="2">
                  <c:v>2006</c:v>
                </c:pt>
              </c:numCache>
            </c:numRef>
          </c:cat>
          <c:val>
            <c:numRef>
              <c:f>Sheet1!$R$35:$T$35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</c:ser>
        <c:marker val="1"/>
        <c:axId val="110074496"/>
        <c:axId val="110092672"/>
      </c:lineChart>
      <c:catAx>
        <c:axId val="110074496"/>
        <c:scaling>
          <c:orientation val="minMax"/>
        </c:scaling>
        <c:axPos val="b"/>
        <c:numFmt formatCode="General" sourceLinked="1"/>
        <c:tickLblPos val="nextTo"/>
        <c:crossAx val="110092672"/>
        <c:crosses val="autoZero"/>
        <c:auto val="1"/>
        <c:lblAlgn val="ctr"/>
        <c:lblOffset val="100"/>
      </c:catAx>
      <c:valAx>
        <c:axId val="110092672"/>
        <c:scaling>
          <c:orientation val="minMax"/>
        </c:scaling>
        <c:axPos val="l"/>
        <c:majorGridlines/>
        <c:numFmt formatCode="General" sourceLinked="1"/>
        <c:tickLblPos val="nextTo"/>
        <c:crossAx val="1100744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1"/>
          <c:order val="0"/>
          <c:tx>
            <c:strRef>
              <c:f>Sheet1!$A$21</c:f>
              <c:strCache>
                <c:ptCount val="1"/>
                <c:pt idx="0">
                  <c:v>total building investment</c:v>
                </c:pt>
              </c:strCache>
            </c:strRef>
          </c:tx>
          <c:marker>
            <c:symbol val="none"/>
          </c:marker>
          <c:cat>
            <c:numRef>
              <c:f>Sheet1!$B$19:$Q$19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Sheet1!$B$21:$Q$21</c:f>
              <c:numCache>
                <c:formatCode>0</c:formatCode>
                <c:ptCount val="16"/>
                <c:pt idx="0">
                  <c:v>5226.0487404843561</c:v>
                </c:pt>
                <c:pt idx="1">
                  <c:v>6578.7686908386804</c:v>
                </c:pt>
                <c:pt idx="2">
                  <c:v>8516.0299472336392</c:v>
                </c:pt>
                <c:pt idx="3">
                  <c:v>10589.534255830607</c:v>
                </c:pt>
                <c:pt idx="4">
                  <c:v>13315.706814632875</c:v>
                </c:pt>
                <c:pt idx="5">
                  <c:v>15911.789966864719</c:v>
                </c:pt>
                <c:pt idx="6">
                  <c:v>18166.239764876169</c:v>
                </c:pt>
                <c:pt idx="7">
                  <c:v>20124.630511644613</c:v>
                </c:pt>
                <c:pt idx="8">
                  <c:v>23556.853339762158</c:v>
                </c:pt>
                <c:pt idx="9">
                  <c:v>28185.702460382032</c:v>
                </c:pt>
                <c:pt idx="10">
                  <c:v>33405.117118057933</c:v>
                </c:pt>
                <c:pt idx="11">
                  <c:v>38037.055498012531</c:v>
                </c:pt>
                <c:pt idx="12">
                  <c:v>36582.256097829893</c:v>
                </c:pt>
                <c:pt idx="13">
                  <c:v>28889.422313606799</c:v>
                </c:pt>
                <c:pt idx="14">
                  <c:v>16701.327843092724</c:v>
                </c:pt>
                <c:pt idx="15">
                  <c:v>10672.383752413796</c:v>
                </c:pt>
              </c:numCache>
            </c:numRef>
          </c:val>
        </c:ser>
        <c:ser>
          <c:idx val="2"/>
          <c:order val="1"/>
          <c:tx>
            <c:strRef>
              <c:f>Sheet1!$A$22</c:f>
              <c:strCache>
                <c:ptCount val="1"/>
                <c:pt idx="0">
                  <c:v>total non-building investment</c:v>
                </c:pt>
              </c:strCache>
            </c:strRef>
          </c:tx>
          <c:marker>
            <c:symbol val="none"/>
          </c:marker>
          <c:cat>
            <c:numRef>
              <c:f>Sheet1!$B$19:$Q$19</c:f>
              <c:numCache>
                <c:formatCode>General</c:formatCod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numCache>
            </c:numRef>
          </c:cat>
          <c:val>
            <c:numRef>
              <c:f>Sheet1!$B$22:$Q$22</c:f>
              <c:numCache>
                <c:formatCode>0</c:formatCode>
                <c:ptCount val="16"/>
                <c:pt idx="0">
                  <c:v>3953.4123091093602</c:v>
                </c:pt>
                <c:pt idx="1">
                  <c:v>4479.6267482060002</c:v>
                </c:pt>
                <c:pt idx="2">
                  <c:v>5162.8062869681034</c:v>
                </c:pt>
                <c:pt idx="3">
                  <c:v>6483.1939889678142</c:v>
                </c:pt>
                <c:pt idx="4">
                  <c:v>7781.4435255266799</c:v>
                </c:pt>
                <c:pt idx="5">
                  <c:v>8539.1775628860596</c:v>
                </c:pt>
                <c:pt idx="6">
                  <c:v>8177.0013341160002</c:v>
                </c:pt>
                <c:pt idx="7">
                  <c:v>8181.06222441921</c:v>
                </c:pt>
                <c:pt idx="8">
                  <c:v>8025.790989892761</c:v>
                </c:pt>
                <c:pt idx="9">
                  <c:v>8463.4125488427489</c:v>
                </c:pt>
                <c:pt idx="10">
                  <c:v>10143.294993756464</c:v>
                </c:pt>
                <c:pt idx="11">
                  <c:v>10273.586959197963</c:v>
                </c:pt>
                <c:pt idx="12">
                  <c:v>11903.426218121174</c:v>
                </c:pt>
                <c:pt idx="13">
                  <c:v>10540.733842415508</c:v>
                </c:pt>
                <c:pt idx="14">
                  <c:v>8591.5314186475152</c:v>
                </c:pt>
                <c:pt idx="15">
                  <c:v>7401.8947052271415</c:v>
                </c:pt>
              </c:numCache>
            </c:numRef>
          </c:val>
        </c:ser>
        <c:marker val="1"/>
        <c:axId val="72551040"/>
        <c:axId val="72565120"/>
      </c:lineChart>
      <c:catAx>
        <c:axId val="72551040"/>
        <c:scaling>
          <c:orientation val="minMax"/>
        </c:scaling>
        <c:axPos val="b"/>
        <c:numFmt formatCode="General" sourceLinked="1"/>
        <c:tickLblPos val="nextTo"/>
        <c:crossAx val="72565120"/>
        <c:crosses val="autoZero"/>
        <c:auto val="1"/>
        <c:lblAlgn val="ctr"/>
        <c:lblOffset val="100"/>
      </c:catAx>
      <c:valAx>
        <c:axId val="72565120"/>
        <c:scaling>
          <c:orientation val="minMax"/>
        </c:scaling>
        <c:axPos val="l"/>
        <c:majorGridlines/>
        <c:numFmt formatCode="0" sourceLinked="1"/>
        <c:tickLblPos val="nextTo"/>
        <c:crossAx val="725510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en-US"/>
          </a:p>
        </c:txPr>
      </c:legendEntry>
      <c:layout>
        <c:manualLayout>
          <c:xMode val="edge"/>
          <c:yMode val="edge"/>
          <c:x val="0.66115807458030162"/>
          <c:y val="0.16573312685057301"/>
          <c:w val="0.32958277620957893"/>
          <c:h val="0.60312821823775464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0"/>
          <c:order val="0"/>
          <c:tx>
            <c:strRef>
              <c:f>Sheet1!$A$127</c:f>
              <c:strCache>
                <c:ptCount val="1"/>
                <c:pt idx="0">
                  <c:v>France - Domestic</c:v>
                </c:pt>
              </c:strCache>
            </c:strRef>
          </c:tx>
          <c:marker>
            <c:symbol val="none"/>
          </c:marker>
          <c:cat>
            <c:numRef>
              <c:f>Sheet1!$AF$126:$AZ$126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Sheet1!$AF$127:$AZ$127</c:f>
              <c:numCache>
                <c:formatCode>#,##0</c:formatCode>
                <c:ptCount val="21"/>
                <c:pt idx="0">
                  <c:v>102</c:v>
                </c:pt>
                <c:pt idx="1">
                  <c:v>102</c:v>
                </c:pt>
                <c:pt idx="2">
                  <c:v>103</c:v>
                </c:pt>
                <c:pt idx="3">
                  <c:v>100</c:v>
                </c:pt>
                <c:pt idx="4">
                  <c:v>100</c:v>
                </c:pt>
                <c:pt idx="5">
                  <c:v>101</c:v>
                </c:pt>
                <c:pt idx="6">
                  <c:v>101</c:v>
                </c:pt>
                <c:pt idx="7">
                  <c:v>101</c:v>
                </c:pt>
                <c:pt idx="8">
                  <c:v>103</c:v>
                </c:pt>
                <c:pt idx="9">
                  <c:v>104</c:v>
                </c:pt>
                <c:pt idx="10">
                  <c:v>104</c:v>
                </c:pt>
                <c:pt idx="11">
                  <c:v>106</c:v>
                </c:pt>
                <c:pt idx="12">
                  <c:v>103</c:v>
                </c:pt>
                <c:pt idx="13">
                  <c:v>105</c:v>
                </c:pt>
                <c:pt idx="14">
                  <c:v>106</c:v>
                </c:pt>
                <c:pt idx="15">
                  <c:v>109</c:v>
                </c:pt>
                <c:pt idx="16">
                  <c:v>115</c:v>
                </c:pt>
                <c:pt idx="17">
                  <c:v>123</c:v>
                </c:pt>
                <c:pt idx="18">
                  <c:v>125</c:v>
                </c:pt>
                <c:pt idx="19">
                  <c:v>130</c:v>
                </c:pt>
                <c:pt idx="20">
                  <c:v>134</c:v>
                </c:pt>
              </c:numCache>
            </c:numRef>
          </c:val>
        </c:ser>
        <c:ser>
          <c:idx val="1"/>
          <c:order val="1"/>
          <c:tx>
            <c:strRef>
              <c:f>Sheet1!$A$128</c:f>
              <c:strCache>
                <c:ptCount val="1"/>
                <c:pt idx="0">
                  <c:v>France - Intl</c:v>
                </c:pt>
              </c:strCache>
            </c:strRef>
          </c:tx>
          <c:marker>
            <c:symbol val="none"/>
          </c:marker>
          <c:cat>
            <c:numRef>
              <c:f>Sheet1!$AF$126:$AZ$126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Sheet1!$AF$128:$AZ$128</c:f>
              <c:numCache>
                <c:formatCode>0</c:formatCode>
                <c:ptCount val="21"/>
                <c:pt idx="0">
                  <c:v>36.890011154353957</c:v>
                </c:pt>
                <c:pt idx="1">
                  <c:v>38.732031586659012</c:v>
                </c:pt>
                <c:pt idx="2">
                  <c:v>44.205253644176622</c:v>
                </c:pt>
                <c:pt idx="3">
                  <c:v>49.497922190549161</c:v>
                </c:pt>
                <c:pt idx="4">
                  <c:v>48.002873799632994</c:v>
                </c:pt>
                <c:pt idx="5">
                  <c:v>49.956149353659974</c:v>
                </c:pt>
                <c:pt idx="6">
                  <c:v>50.162336817223213</c:v>
                </c:pt>
                <c:pt idx="7">
                  <c:v>59.852951712515321</c:v>
                </c:pt>
                <c:pt idx="8">
                  <c:v>66.515440897563806</c:v>
                </c:pt>
                <c:pt idx="9">
                  <c:v>67.379340358100265</c:v>
                </c:pt>
                <c:pt idx="10">
                  <c:v>73.650579472070078</c:v>
                </c:pt>
                <c:pt idx="11">
                  <c:v>78.411268045224631</c:v>
                </c:pt>
                <c:pt idx="12">
                  <c:v>84.553665188171777</c:v>
                </c:pt>
                <c:pt idx="13">
                  <c:v>88.025493002582564</c:v>
                </c:pt>
                <c:pt idx="14">
                  <c:v>108.8319419246717</c:v>
                </c:pt>
                <c:pt idx="15">
                  <c:v>120.40811309166922</c:v>
                </c:pt>
                <c:pt idx="16">
                  <c:v>137.94323022691555</c:v>
                </c:pt>
                <c:pt idx="17">
                  <c:v>146.84805128433419</c:v>
                </c:pt>
                <c:pt idx="18">
                  <c:v>159.65705499752511</c:v>
                </c:pt>
                <c:pt idx="19">
                  <c:v>154.00775317680711</c:v>
                </c:pt>
                <c:pt idx="20">
                  <c:v>155.60737843173561</c:v>
                </c:pt>
              </c:numCache>
            </c:numRef>
          </c:val>
        </c:ser>
        <c:marker val="1"/>
        <c:axId val="72592384"/>
        <c:axId val="72598272"/>
      </c:lineChart>
      <c:catAx>
        <c:axId val="72592384"/>
        <c:scaling>
          <c:orientation val="minMax"/>
        </c:scaling>
        <c:axPos val="b"/>
        <c:numFmt formatCode="General" sourceLinked="1"/>
        <c:tickLblPos val="nextTo"/>
        <c:crossAx val="72598272"/>
        <c:crosses val="autoZero"/>
        <c:auto val="1"/>
        <c:lblAlgn val="ctr"/>
        <c:lblOffset val="100"/>
      </c:catAx>
      <c:valAx>
        <c:axId val="72598272"/>
        <c:scaling>
          <c:orientation val="minMax"/>
        </c:scaling>
        <c:axPos val="l"/>
        <c:majorGridlines/>
        <c:numFmt formatCode="#,##0" sourceLinked="1"/>
        <c:tickLblPos val="nextTo"/>
        <c:crossAx val="725923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en-US"/>
          </a:p>
        </c:txPr>
      </c:legendEntry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0"/>
          <c:order val="0"/>
          <c:tx>
            <c:strRef>
              <c:f>Sheet1!$A$122</c:f>
              <c:strCache>
                <c:ptCount val="1"/>
                <c:pt idx="0">
                  <c:v>Germany - Domestic</c:v>
                </c:pt>
              </c:strCache>
            </c:strRef>
          </c:tx>
          <c:marker>
            <c:symbol val="none"/>
          </c:marker>
          <c:cat>
            <c:numRef>
              <c:f>Sheet1!$AF$121:$AZ$121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Sheet1!$AF$122:$AZ$122</c:f>
              <c:numCache>
                <c:formatCode>#,##0</c:formatCode>
                <c:ptCount val="21"/>
                <c:pt idx="0">
                  <c:v>102</c:v>
                </c:pt>
                <c:pt idx="1">
                  <c:v>103</c:v>
                </c:pt>
                <c:pt idx="2">
                  <c:v>108</c:v>
                </c:pt>
                <c:pt idx="3">
                  <c:v>115</c:v>
                </c:pt>
                <c:pt idx="4">
                  <c:v>120</c:v>
                </c:pt>
                <c:pt idx="5">
                  <c:v>124</c:v>
                </c:pt>
                <c:pt idx="6">
                  <c:v>132</c:v>
                </c:pt>
                <c:pt idx="7">
                  <c:v>137</c:v>
                </c:pt>
                <c:pt idx="8">
                  <c:v>143</c:v>
                </c:pt>
                <c:pt idx="9">
                  <c:v>145</c:v>
                </c:pt>
                <c:pt idx="10">
                  <c:v>145</c:v>
                </c:pt>
                <c:pt idx="11">
                  <c:v>144</c:v>
                </c:pt>
                <c:pt idx="12">
                  <c:v>142</c:v>
                </c:pt>
                <c:pt idx="13">
                  <c:v>141</c:v>
                </c:pt>
                <c:pt idx="14">
                  <c:v>138</c:v>
                </c:pt>
                <c:pt idx="15">
                  <c:v>136</c:v>
                </c:pt>
                <c:pt idx="16">
                  <c:v>131</c:v>
                </c:pt>
                <c:pt idx="17">
                  <c:v>124</c:v>
                </c:pt>
                <c:pt idx="18">
                  <c:v>126</c:v>
                </c:pt>
                <c:pt idx="19">
                  <c:v>132</c:v>
                </c:pt>
                <c:pt idx="20">
                  <c:v>131</c:v>
                </c:pt>
              </c:numCache>
            </c:numRef>
          </c:val>
        </c:ser>
        <c:ser>
          <c:idx val="1"/>
          <c:order val="1"/>
          <c:tx>
            <c:strRef>
              <c:f>Sheet1!$A$123</c:f>
              <c:strCache>
                <c:ptCount val="1"/>
                <c:pt idx="0">
                  <c:v>Germany - Intl</c:v>
                </c:pt>
              </c:strCache>
            </c:strRef>
          </c:tx>
          <c:marker>
            <c:symbol val="none"/>
          </c:marker>
          <c:cat>
            <c:numRef>
              <c:f>Sheet1!$AF$121:$AZ$121</c:f>
              <c:numCache>
                <c:formatCode>General</c:formatCode>
                <c:ptCount val="2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</c:numCache>
            </c:numRef>
          </c:cat>
          <c:val>
            <c:numRef>
              <c:f>Sheet1!$AF$123:$AZ$123</c:f>
              <c:numCache>
                <c:formatCode>#,##0</c:formatCode>
                <c:ptCount val="21"/>
                <c:pt idx="0">
                  <c:v>28.050358457455335</c:v>
                </c:pt>
                <c:pt idx="1">
                  <c:v>29.513877655417335</c:v>
                </c:pt>
                <c:pt idx="2">
                  <c:v>31.044183691444637</c:v>
                </c:pt>
                <c:pt idx="3">
                  <c:v>37.383036668487776</c:v>
                </c:pt>
                <c:pt idx="4">
                  <c:v>40.270953744996113</c:v>
                </c:pt>
                <c:pt idx="5">
                  <c:v>46.987338099492924</c:v>
                </c:pt>
                <c:pt idx="6">
                  <c:v>51.64417778678547</c:v>
                </c:pt>
                <c:pt idx="7">
                  <c:v>61.743244625657994</c:v>
                </c:pt>
                <c:pt idx="8">
                  <c:v>73.850355926095958</c:v>
                </c:pt>
                <c:pt idx="9">
                  <c:v>82.803273339979057</c:v>
                </c:pt>
                <c:pt idx="10">
                  <c:v>110.87214964363794</c:v>
                </c:pt>
                <c:pt idx="11">
                  <c:v>124.95861139241345</c:v>
                </c:pt>
                <c:pt idx="12">
                  <c:v>127.90611563191554</c:v>
                </c:pt>
                <c:pt idx="13">
                  <c:v>131.52149570202027</c:v>
                </c:pt>
                <c:pt idx="14">
                  <c:v>127.82944594711206</c:v>
                </c:pt>
                <c:pt idx="15">
                  <c:v>147.12060741773448</c:v>
                </c:pt>
                <c:pt idx="16">
                  <c:v>151.08599009018383</c:v>
                </c:pt>
                <c:pt idx="17">
                  <c:v>157.78152240947242</c:v>
                </c:pt>
                <c:pt idx="18">
                  <c:v>172.35969954660001</c:v>
                </c:pt>
                <c:pt idx="19">
                  <c:v>150.96291782817607</c:v>
                </c:pt>
                <c:pt idx="20">
                  <c:v>130.30786957740727</c:v>
                </c:pt>
              </c:numCache>
            </c:numRef>
          </c:val>
        </c:ser>
        <c:marker val="1"/>
        <c:axId val="104375808"/>
        <c:axId val="104377344"/>
      </c:lineChart>
      <c:catAx>
        <c:axId val="104375808"/>
        <c:scaling>
          <c:orientation val="minMax"/>
        </c:scaling>
        <c:axPos val="b"/>
        <c:numFmt formatCode="General" sourceLinked="1"/>
        <c:tickLblPos val="nextTo"/>
        <c:crossAx val="104377344"/>
        <c:crosses val="autoZero"/>
        <c:auto val="1"/>
        <c:lblAlgn val="ctr"/>
        <c:lblOffset val="100"/>
      </c:catAx>
      <c:valAx>
        <c:axId val="104377344"/>
        <c:scaling>
          <c:orientation val="minMax"/>
        </c:scaling>
        <c:axPos val="l"/>
        <c:majorGridlines/>
        <c:numFmt formatCode="#,##0" sourceLinked="1"/>
        <c:tickLblPos val="nextTo"/>
        <c:crossAx val="10437580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en-US"/>
          </a:p>
        </c:txPr>
      </c:legendEntry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0"/>
          <c:order val="0"/>
          <c:tx>
            <c:strRef>
              <c:f>Data6!$A$26</c:f>
              <c:strCache>
                <c:ptCount val="1"/>
                <c:pt idx="0">
                  <c:v>Germany % of exports</c:v>
                </c:pt>
              </c:strCache>
            </c:strRef>
          </c:tx>
          <c:marker>
            <c:symbol val="none"/>
          </c:marker>
          <c:cat>
            <c:strRef>
              <c:f>Data6!$B$25:$P$25</c:f>
              <c:strCach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strCache>
            </c:strRef>
          </c:cat>
          <c:val>
            <c:numRef>
              <c:f>Data6!$B$26:$P$26</c:f>
              <c:numCache>
                <c:formatCode>#,##0.0</c:formatCode>
                <c:ptCount val="15"/>
                <c:pt idx="0">
                  <c:v>28.4</c:v>
                </c:pt>
                <c:pt idx="1">
                  <c:v>28</c:v>
                </c:pt>
                <c:pt idx="2">
                  <c:v>27.7</c:v>
                </c:pt>
                <c:pt idx="3">
                  <c:v>27.8</c:v>
                </c:pt>
                <c:pt idx="4">
                  <c:v>27.8</c:v>
                </c:pt>
                <c:pt idx="5">
                  <c:v>27.5</c:v>
                </c:pt>
                <c:pt idx="6">
                  <c:v>28</c:v>
                </c:pt>
                <c:pt idx="7">
                  <c:v>28.6</c:v>
                </c:pt>
                <c:pt idx="8">
                  <c:v>28.9</c:v>
                </c:pt>
                <c:pt idx="9">
                  <c:v>29.4</c:v>
                </c:pt>
                <c:pt idx="10">
                  <c:v>29.7</c:v>
                </c:pt>
                <c:pt idx="11">
                  <c:v>30.5</c:v>
                </c:pt>
                <c:pt idx="12">
                  <c:v>30.6</c:v>
                </c:pt>
                <c:pt idx="13">
                  <c:v>30.7</c:v>
                </c:pt>
                <c:pt idx="14">
                  <c:v>30.5</c:v>
                </c:pt>
              </c:numCache>
            </c:numRef>
          </c:val>
        </c:ser>
        <c:ser>
          <c:idx val="1"/>
          <c:order val="1"/>
          <c:tx>
            <c:strRef>
              <c:f>Data6!$A$27</c:f>
              <c:strCache>
                <c:ptCount val="1"/>
                <c:pt idx="0">
                  <c:v>PIIGS % of exports</c:v>
                </c:pt>
              </c:strCache>
            </c:strRef>
          </c:tx>
          <c:marker>
            <c:symbol val="none"/>
          </c:marker>
          <c:cat>
            <c:strRef>
              <c:f>Data6!$B$25:$P$25</c:f>
              <c:strCach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strCache>
            </c:strRef>
          </c:cat>
          <c:val>
            <c:numRef>
              <c:f>Data6!$B$27:$P$27</c:f>
              <c:numCache>
                <c:formatCode>#,##0.0</c:formatCode>
                <c:ptCount val="15"/>
                <c:pt idx="0">
                  <c:v>25.4</c:v>
                </c:pt>
                <c:pt idx="1">
                  <c:v>26.9</c:v>
                </c:pt>
                <c:pt idx="2">
                  <c:v>27.2</c:v>
                </c:pt>
                <c:pt idx="3">
                  <c:v>27.3</c:v>
                </c:pt>
                <c:pt idx="4">
                  <c:v>27</c:v>
                </c:pt>
                <c:pt idx="5">
                  <c:v>27.200000000000003</c:v>
                </c:pt>
                <c:pt idx="6">
                  <c:v>27.5</c:v>
                </c:pt>
                <c:pt idx="7">
                  <c:v>27.3</c:v>
                </c:pt>
                <c:pt idx="8">
                  <c:v>27.3</c:v>
                </c:pt>
                <c:pt idx="9">
                  <c:v>27</c:v>
                </c:pt>
                <c:pt idx="10">
                  <c:v>26.599999999999987</c:v>
                </c:pt>
                <c:pt idx="11">
                  <c:v>26.4</c:v>
                </c:pt>
                <c:pt idx="12">
                  <c:v>26.6</c:v>
                </c:pt>
                <c:pt idx="13">
                  <c:v>25.799999999999986</c:v>
                </c:pt>
                <c:pt idx="14">
                  <c:v>26.1</c:v>
                </c:pt>
              </c:numCache>
            </c:numRef>
          </c:val>
        </c:ser>
        <c:marker val="1"/>
        <c:axId val="104413824"/>
        <c:axId val="104448384"/>
      </c:lineChart>
      <c:catAx>
        <c:axId val="104413824"/>
        <c:scaling>
          <c:orientation val="minMax"/>
        </c:scaling>
        <c:axPos val="b"/>
        <c:tickLblPos val="nextTo"/>
        <c:crossAx val="104448384"/>
        <c:crosses val="autoZero"/>
        <c:auto val="1"/>
        <c:lblAlgn val="ctr"/>
        <c:lblOffset val="100"/>
      </c:catAx>
      <c:valAx>
        <c:axId val="104448384"/>
        <c:scaling>
          <c:orientation val="minMax"/>
        </c:scaling>
        <c:axPos val="l"/>
        <c:majorGridlines/>
        <c:numFmt formatCode="#,##0.0" sourceLinked="1"/>
        <c:tickLblPos val="nextTo"/>
        <c:crossAx val="10441382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en-US"/>
          </a:p>
        </c:txPr>
      </c:legendEntry>
      <c:layout>
        <c:manualLayout>
          <c:xMode val="edge"/>
          <c:yMode val="edge"/>
          <c:x val="0.65426088248403158"/>
          <c:y val="0.41535359436212832"/>
          <c:w val="0.32687119298767142"/>
          <c:h val="0.32362438667748905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0"/>
          <c:order val="0"/>
          <c:tx>
            <c:strRef>
              <c:f>Data6!$A$28</c:f>
              <c:strCache>
                <c:ptCount val="1"/>
                <c:pt idx="0">
                  <c:v>Germany % of domestic demand</c:v>
                </c:pt>
              </c:strCache>
            </c:strRef>
          </c:tx>
          <c:marker>
            <c:symbol val="none"/>
          </c:marker>
          <c:cat>
            <c:strRef>
              <c:f>Data6!$B$25:$P$25</c:f>
              <c:strCach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strCache>
            </c:strRef>
          </c:cat>
          <c:val>
            <c:numRef>
              <c:f>Data6!$B$28:$P$28</c:f>
              <c:numCache>
                <c:formatCode>General</c:formatCode>
                <c:ptCount val="15"/>
                <c:pt idx="0">
                  <c:v>35</c:v>
                </c:pt>
                <c:pt idx="1">
                  <c:v>33.4</c:v>
                </c:pt>
                <c:pt idx="2">
                  <c:v>32.4</c:v>
                </c:pt>
                <c:pt idx="3">
                  <c:v>31.8</c:v>
                </c:pt>
                <c:pt idx="4">
                  <c:v>31.2</c:v>
                </c:pt>
                <c:pt idx="5">
                  <c:v>30.3</c:v>
                </c:pt>
                <c:pt idx="6">
                  <c:v>29.5</c:v>
                </c:pt>
                <c:pt idx="7">
                  <c:v>28.5</c:v>
                </c:pt>
                <c:pt idx="8">
                  <c:v>27.9</c:v>
                </c:pt>
                <c:pt idx="9">
                  <c:v>27.1</c:v>
                </c:pt>
                <c:pt idx="10">
                  <c:v>26.3</c:v>
                </c:pt>
                <c:pt idx="11">
                  <c:v>25.8</c:v>
                </c:pt>
                <c:pt idx="12">
                  <c:v>25.4</c:v>
                </c:pt>
                <c:pt idx="13">
                  <c:v>25.4</c:v>
                </c:pt>
                <c:pt idx="14">
                  <c:v>25.6</c:v>
                </c:pt>
              </c:numCache>
            </c:numRef>
          </c:val>
        </c:ser>
        <c:ser>
          <c:idx val="1"/>
          <c:order val="1"/>
          <c:tx>
            <c:strRef>
              <c:f>Data6!$A$29</c:f>
              <c:strCache>
                <c:ptCount val="1"/>
                <c:pt idx="0">
                  <c:v>PIIGS % of domestic demand</c:v>
                </c:pt>
              </c:strCache>
            </c:strRef>
          </c:tx>
          <c:marker>
            <c:symbol val="none"/>
          </c:marker>
          <c:cat>
            <c:strRef>
              <c:f>Data6!$B$25:$P$25</c:f>
              <c:strCach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strCache>
            </c:strRef>
          </c:cat>
          <c:val>
            <c:numRef>
              <c:f>Data6!$B$29:$P$29</c:f>
              <c:numCache>
                <c:formatCode>General</c:formatCode>
                <c:ptCount val="15"/>
                <c:pt idx="0">
                  <c:v>28.3</c:v>
                </c:pt>
                <c:pt idx="1">
                  <c:v>30.3</c:v>
                </c:pt>
                <c:pt idx="2">
                  <c:v>31.4</c:v>
                </c:pt>
                <c:pt idx="3">
                  <c:v>31.8</c:v>
                </c:pt>
                <c:pt idx="4">
                  <c:v>32.4</c:v>
                </c:pt>
                <c:pt idx="5">
                  <c:v>33</c:v>
                </c:pt>
                <c:pt idx="6">
                  <c:v>33.6</c:v>
                </c:pt>
                <c:pt idx="7">
                  <c:v>34.700000000000003</c:v>
                </c:pt>
                <c:pt idx="8">
                  <c:v>35.200000000000003</c:v>
                </c:pt>
                <c:pt idx="9">
                  <c:v>35.9</c:v>
                </c:pt>
                <c:pt idx="10">
                  <c:v>36.300000000000004</c:v>
                </c:pt>
                <c:pt idx="11">
                  <c:v>36.9</c:v>
                </c:pt>
                <c:pt idx="12">
                  <c:v>37</c:v>
                </c:pt>
                <c:pt idx="13">
                  <c:v>36.800000000000004</c:v>
                </c:pt>
                <c:pt idx="14">
                  <c:v>36.1</c:v>
                </c:pt>
              </c:numCache>
            </c:numRef>
          </c:val>
        </c:ser>
        <c:marker val="1"/>
        <c:axId val="104989824"/>
        <c:axId val="104991360"/>
      </c:lineChart>
      <c:catAx>
        <c:axId val="104989824"/>
        <c:scaling>
          <c:orientation val="minMax"/>
        </c:scaling>
        <c:axPos val="b"/>
        <c:tickLblPos val="nextTo"/>
        <c:crossAx val="104991360"/>
        <c:crosses val="autoZero"/>
        <c:auto val="1"/>
        <c:lblAlgn val="ctr"/>
        <c:lblOffset val="100"/>
      </c:catAx>
      <c:valAx>
        <c:axId val="104991360"/>
        <c:scaling>
          <c:orientation val="minMax"/>
        </c:scaling>
        <c:axPos val="l"/>
        <c:majorGridlines/>
        <c:numFmt formatCode="General" sourceLinked="1"/>
        <c:tickLblPos val="nextTo"/>
        <c:crossAx val="10498982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en-US"/>
          </a:p>
        </c:txPr>
      </c:legendEntry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E"/>
  <c:chart>
    <c:plotArea>
      <c:layout/>
      <c:lineChart>
        <c:grouping val="standard"/>
        <c:ser>
          <c:idx val="0"/>
          <c:order val="0"/>
          <c:tx>
            <c:strRef>
              <c:f>Sheet1!$N$13</c:f>
              <c:strCache>
                <c:ptCount val="1"/>
                <c:pt idx="0">
                  <c:v>Chr Dem</c:v>
                </c:pt>
              </c:strCache>
            </c:strRef>
          </c:tx>
          <c:marker>
            <c:symbol val="none"/>
          </c:marker>
          <c:cat>
            <c:numRef>
              <c:f>Sheet1!$O$12:$S$12</c:f>
              <c:numCache>
                <c:formatCode>General</c:formatCode>
                <c:ptCount val="5"/>
                <c:pt idx="0">
                  <c:v>1990</c:v>
                </c:pt>
                <c:pt idx="1">
                  <c:v>1998</c:v>
                </c:pt>
                <c:pt idx="2">
                  <c:v>2003</c:v>
                </c:pt>
                <c:pt idx="3">
                  <c:v>2006</c:v>
                </c:pt>
                <c:pt idx="4">
                  <c:v>2008</c:v>
                </c:pt>
              </c:numCache>
            </c:numRef>
          </c:cat>
          <c:val>
            <c:numRef>
              <c:f>Sheet1!$O$13:$S$13</c:f>
              <c:numCache>
                <c:formatCode>0.0</c:formatCode>
                <c:ptCount val="5"/>
                <c:pt idx="0">
                  <c:v>2.5633333333333352</c:v>
                </c:pt>
                <c:pt idx="1">
                  <c:v>2.2583333333333342</c:v>
                </c:pt>
                <c:pt idx="2">
                  <c:v>2.0850000000000004</c:v>
                </c:pt>
                <c:pt idx="3">
                  <c:v>2.09</c:v>
                </c:pt>
                <c:pt idx="4">
                  <c:v>2.0616666666666665</c:v>
                </c:pt>
              </c:numCache>
            </c:numRef>
          </c:val>
        </c:ser>
        <c:ser>
          <c:idx val="1"/>
          <c:order val="1"/>
          <c:tx>
            <c:strRef>
              <c:f>Sheet1!$N$14</c:f>
              <c:strCache>
                <c:ptCount val="1"/>
                <c:pt idx="0">
                  <c:v>Social Dem</c:v>
                </c:pt>
              </c:strCache>
            </c:strRef>
          </c:tx>
          <c:marker>
            <c:symbol val="none"/>
          </c:marker>
          <c:cat>
            <c:numRef>
              <c:f>Sheet1!$O$12:$S$12</c:f>
              <c:numCache>
                <c:formatCode>General</c:formatCode>
                <c:ptCount val="5"/>
                <c:pt idx="0">
                  <c:v>1990</c:v>
                </c:pt>
                <c:pt idx="1">
                  <c:v>1998</c:v>
                </c:pt>
                <c:pt idx="2">
                  <c:v>2003</c:v>
                </c:pt>
                <c:pt idx="3">
                  <c:v>2006</c:v>
                </c:pt>
                <c:pt idx="4">
                  <c:v>2008</c:v>
                </c:pt>
              </c:numCache>
            </c:numRef>
          </c:cat>
          <c:val>
            <c:numRef>
              <c:f>Sheet1!$O$14:$S$14</c:f>
              <c:numCache>
                <c:formatCode>0.0</c:formatCode>
                <c:ptCount val="5"/>
                <c:pt idx="0">
                  <c:v>2.7800000000000002</c:v>
                </c:pt>
                <c:pt idx="1">
                  <c:v>2.13</c:v>
                </c:pt>
                <c:pt idx="2">
                  <c:v>2.08</c:v>
                </c:pt>
                <c:pt idx="3">
                  <c:v>2.1124999999999967</c:v>
                </c:pt>
                <c:pt idx="4">
                  <c:v>2.0049999999999999</c:v>
                </c:pt>
              </c:numCache>
            </c:numRef>
          </c:val>
        </c:ser>
        <c:ser>
          <c:idx val="2"/>
          <c:order val="2"/>
          <c:tx>
            <c:strRef>
              <c:f>Sheet1!$N$15</c:f>
              <c:strCache>
                <c:ptCount val="1"/>
                <c:pt idx="0">
                  <c:v>Med</c:v>
                </c:pt>
              </c:strCache>
            </c:strRef>
          </c:tx>
          <c:marker>
            <c:symbol val="none"/>
          </c:marker>
          <c:cat>
            <c:numRef>
              <c:f>Sheet1!$O$12:$S$12</c:f>
              <c:numCache>
                <c:formatCode>General</c:formatCode>
                <c:ptCount val="5"/>
                <c:pt idx="0">
                  <c:v>1990</c:v>
                </c:pt>
                <c:pt idx="1">
                  <c:v>1998</c:v>
                </c:pt>
                <c:pt idx="2">
                  <c:v>2003</c:v>
                </c:pt>
                <c:pt idx="3">
                  <c:v>2006</c:v>
                </c:pt>
                <c:pt idx="4">
                  <c:v>2008</c:v>
                </c:pt>
              </c:numCache>
            </c:numRef>
          </c:cat>
          <c:val>
            <c:numRef>
              <c:f>Sheet1!$O$15:$S$15</c:f>
              <c:numCache>
                <c:formatCode>0.0</c:formatCode>
                <c:ptCount val="5"/>
                <c:pt idx="0">
                  <c:v>3.7475000000000054</c:v>
                </c:pt>
                <c:pt idx="1">
                  <c:v>3.1999999999999997</c:v>
                </c:pt>
                <c:pt idx="2">
                  <c:v>2.8</c:v>
                </c:pt>
                <c:pt idx="3">
                  <c:v>2.7475000000000054</c:v>
                </c:pt>
                <c:pt idx="4">
                  <c:v>2.6875000000000053</c:v>
                </c:pt>
              </c:numCache>
            </c:numRef>
          </c:val>
        </c:ser>
        <c:ser>
          <c:idx val="3"/>
          <c:order val="3"/>
          <c:tx>
            <c:strRef>
              <c:f>Sheet1!$N$16</c:f>
              <c:strCache>
                <c:ptCount val="1"/>
                <c:pt idx="0">
                  <c:v>Lib</c:v>
                </c:pt>
              </c:strCache>
            </c:strRef>
          </c:tx>
          <c:marker>
            <c:symbol val="none"/>
          </c:marker>
          <c:cat>
            <c:numRef>
              <c:f>Sheet1!$O$12:$S$12</c:f>
              <c:numCache>
                <c:formatCode>General</c:formatCode>
                <c:ptCount val="5"/>
                <c:pt idx="0">
                  <c:v>1990</c:v>
                </c:pt>
                <c:pt idx="1">
                  <c:v>1998</c:v>
                </c:pt>
                <c:pt idx="2">
                  <c:v>2003</c:v>
                </c:pt>
                <c:pt idx="3">
                  <c:v>2006</c:v>
                </c:pt>
                <c:pt idx="4">
                  <c:v>2008</c:v>
                </c:pt>
              </c:numCache>
            </c:numRef>
          </c:cat>
          <c:val>
            <c:numRef>
              <c:f>Sheet1!$O$16:$S$16</c:f>
              <c:numCache>
                <c:formatCode>0.0</c:formatCode>
                <c:ptCount val="5"/>
                <c:pt idx="0">
                  <c:v>0.68600000000000005</c:v>
                </c:pt>
                <c:pt idx="1">
                  <c:v>0.73600000000000065</c:v>
                </c:pt>
                <c:pt idx="2">
                  <c:v>0.80199999999999994</c:v>
                </c:pt>
                <c:pt idx="3">
                  <c:v>0.80199999999999994</c:v>
                </c:pt>
                <c:pt idx="4">
                  <c:v>0.79399999999999993</c:v>
                </c:pt>
              </c:numCache>
            </c:numRef>
          </c:val>
        </c:ser>
        <c:ser>
          <c:idx val="4"/>
          <c:order val="4"/>
          <c:tx>
            <c:strRef>
              <c:f>Sheet1!$N$17</c:f>
              <c:strCache>
                <c:ptCount val="1"/>
                <c:pt idx="0">
                  <c:v>Ireland</c:v>
                </c:pt>
              </c:strCache>
            </c:strRef>
          </c:tx>
          <c:marker>
            <c:symbol val="none"/>
          </c:marker>
          <c:cat>
            <c:numRef>
              <c:f>Sheet1!$O$12:$S$12</c:f>
              <c:numCache>
                <c:formatCode>General</c:formatCode>
                <c:ptCount val="5"/>
                <c:pt idx="0">
                  <c:v>1990</c:v>
                </c:pt>
                <c:pt idx="1">
                  <c:v>1998</c:v>
                </c:pt>
                <c:pt idx="2">
                  <c:v>2003</c:v>
                </c:pt>
                <c:pt idx="3">
                  <c:v>2006</c:v>
                </c:pt>
                <c:pt idx="4">
                  <c:v>2008</c:v>
                </c:pt>
              </c:numCache>
            </c:numRef>
          </c:cat>
          <c:val>
            <c:numRef>
              <c:f>Sheet1!$O$17:$S$17</c:f>
              <c:numCache>
                <c:formatCode>0.0</c:formatCode>
                <c:ptCount val="5"/>
                <c:pt idx="0">
                  <c:v>0.93</c:v>
                </c:pt>
                <c:pt idx="1">
                  <c:v>0.93</c:v>
                </c:pt>
                <c:pt idx="2">
                  <c:v>1.1100000000000001</c:v>
                </c:pt>
                <c:pt idx="3">
                  <c:v>1.1100000000000001</c:v>
                </c:pt>
                <c:pt idx="4">
                  <c:v>1.1100000000000001</c:v>
                </c:pt>
              </c:numCache>
            </c:numRef>
          </c:val>
        </c:ser>
        <c:marker val="1"/>
        <c:axId val="105023744"/>
        <c:axId val="105037824"/>
      </c:lineChart>
      <c:catAx>
        <c:axId val="105023744"/>
        <c:scaling>
          <c:orientation val="minMax"/>
        </c:scaling>
        <c:axPos val="b"/>
        <c:numFmt formatCode="General" sourceLinked="1"/>
        <c:tickLblPos val="nextTo"/>
        <c:crossAx val="105037824"/>
        <c:crosses val="autoZero"/>
        <c:auto val="1"/>
        <c:lblAlgn val="ctr"/>
        <c:lblOffset val="100"/>
      </c:catAx>
      <c:valAx>
        <c:axId val="105037824"/>
        <c:scaling>
          <c:orientation val="minMax"/>
        </c:scaling>
        <c:axPos val="l"/>
        <c:majorGridlines/>
        <c:numFmt formatCode="0.0" sourceLinked="1"/>
        <c:tickLblPos val="nextTo"/>
        <c:crossAx val="10502374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E"/>
  <c:chart>
    <c:plotArea>
      <c:layout/>
      <c:lineChart>
        <c:grouping val="standard"/>
        <c:ser>
          <c:idx val="0"/>
          <c:order val="0"/>
          <c:tx>
            <c:strRef>
              <c:f>'PMR HL'!$N$4</c:f>
              <c:strCache>
                <c:ptCount val="1"/>
                <c:pt idx="0">
                  <c:v>chr dem </c:v>
                </c:pt>
              </c:strCache>
            </c:strRef>
          </c:tx>
          <c:marker>
            <c:symbol val="none"/>
          </c:marker>
          <c:cat>
            <c:multiLvlStrRef>
              <c:f>'PMR HL'!$O$2:$Q$3</c:f>
              <c:multiLvlStrCache>
                <c:ptCount val="3"/>
                <c:lvl>
                  <c:pt idx="0">
                    <c:v>1998</c:v>
                  </c:pt>
                  <c:pt idx="1">
                    <c:v>2003</c:v>
                  </c:pt>
                  <c:pt idx="2">
                    <c:v>2008</c:v>
                  </c:pt>
                </c:lvl>
                <c:lvl>
                  <c:pt idx="0">
                    <c:v>Product market regulation</c:v>
                  </c:pt>
                </c:lvl>
              </c:multiLvlStrCache>
            </c:multiLvlStrRef>
          </c:cat>
          <c:val>
            <c:numRef>
              <c:f>'PMR HL'!$O$4:$Q$4</c:f>
              <c:numCache>
                <c:formatCode>0.00</c:formatCode>
                <c:ptCount val="3"/>
                <c:pt idx="0">
                  <c:v>2.1386393333333333</c:v>
                </c:pt>
                <c:pt idx="1">
                  <c:v>1.5661981666666682</c:v>
                </c:pt>
                <c:pt idx="2">
                  <c:v>1.2387627499999998</c:v>
                </c:pt>
              </c:numCache>
            </c:numRef>
          </c:val>
        </c:ser>
        <c:ser>
          <c:idx val="1"/>
          <c:order val="1"/>
          <c:tx>
            <c:strRef>
              <c:f>'PMR HL'!$N$5</c:f>
              <c:strCache>
                <c:ptCount val="1"/>
                <c:pt idx="0">
                  <c:v>soc dem</c:v>
                </c:pt>
              </c:strCache>
            </c:strRef>
          </c:tx>
          <c:marker>
            <c:symbol val="none"/>
          </c:marker>
          <c:cat>
            <c:multiLvlStrRef>
              <c:f>'PMR HL'!$O$2:$Q$3</c:f>
              <c:multiLvlStrCache>
                <c:ptCount val="3"/>
                <c:lvl>
                  <c:pt idx="0">
                    <c:v>1998</c:v>
                  </c:pt>
                  <c:pt idx="1">
                    <c:v>2003</c:v>
                  </c:pt>
                  <c:pt idx="2">
                    <c:v>2008</c:v>
                  </c:pt>
                </c:lvl>
                <c:lvl>
                  <c:pt idx="0">
                    <c:v>Product market regulation</c:v>
                  </c:pt>
                </c:lvl>
              </c:multiLvlStrCache>
            </c:multiLvlStrRef>
          </c:cat>
          <c:val>
            <c:numRef>
              <c:f>'PMR HL'!$O$5:$Q$5</c:f>
              <c:numCache>
                <c:formatCode>0.00</c:formatCode>
                <c:ptCount val="3"/>
                <c:pt idx="0">
                  <c:v>1.8000213999999983</c:v>
                </c:pt>
                <c:pt idx="1">
                  <c:v>1.2926426</c:v>
                </c:pt>
                <c:pt idx="2">
                  <c:v>1.1053429800000001</c:v>
                </c:pt>
              </c:numCache>
            </c:numRef>
          </c:val>
        </c:ser>
        <c:ser>
          <c:idx val="2"/>
          <c:order val="2"/>
          <c:tx>
            <c:strRef>
              <c:f>'PMR HL'!$N$6</c:f>
              <c:strCache>
                <c:ptCount val="1"/>
                <c:pt idx="0">
                  <c:v>med</c:v>
                </c:pt>
              </c:strCache>
            </c:strRef>
          </c:tx>
          <c:marker>
            <c:symbol val="none"/>
          </c:marker>
          <c:cat>
            <c:multiLvlStrRef>
              <c:f>'PMR HL'!$O$2:$Q$3</c:f>
              <c:multiLvlStrCache>
                <c:ptCount val="3"/>
                <c:lvl>
                  <c:pt idx="0">
                    <c:v>1998</c:v>
                  </c:pt>
                  <c:pt idx="1">
                    <c:v>2003</c:v>
                  </c:pt>
                  <c:pt idx="2">
                    <c:v>2008</c:v>
                  </c:pt>
                </c:lvl>
                <c:lvl>
                  <c:pt idx="0">
                    <c:v>Product market regulation</c:v>
                  </c:pt>
                </c:lvl>
              </c:multiLvlStrCache>
            </c:multiLvlStrRef>
          </c:cat>
          <c:val>
            <c:numRef>
              <c:f>'PMR HL'!$O$6:$Q$6</c:f>
              <c:numCache>
                <c:formatCode>0.00</c:formatCode>
                <c:ptCount val="3"/>
                <c:pt idx="0">
                  <c:v>2.5209062500000012</c:v>
                </c:pt>
                <c:pt idx="1">
                  <c:v>1.8586627499999999</c:v>
                </c:pt>
                <c:pt idx="2">
                  <c:v>1.4824867000000002</c:v>
                </c:pt>
              </c:numCache>
            </c:numRef>
          </c:val>
        </c:ser>
        <c:ser>
          <c:idx val="3"/>
          <c:order val="3"/>
          <c:tx>
            <c:strRef>
              <c:f>'PMR HL'!$N$7</c:f>
              <c:strCache>
                <c:ptCount val="1"/>
                <c:pt idx="0">
                  <c:v>lib</c:v>
                </c:pt>
              </c:strCache>
            </c:strRef>
          </c:tx>
          <c:marker>
            <c:symbol val="none"/>
          </c:marker>
          <c:cat>
            <c:multiLvlStrRef>
              <c:f>'PMR HL'!$O$2:$Q$3</c:f>
              <c:multiLvlStrCache>
                <c:ptCount val="3"/>
                <c:lvl>
                  <c:pt idx="0">
                    <c:v>1998</c:v>
                  </c:pt>
                  <c:pt idx="1">
                    <c:v>2003</c:v>
                  </c:pt>
                  <c:pt idx="2">
                    <c:v>2008</c:v>
                  </c:pt>
                </c:lvl>
                <c:lvl>
                  <c:pt idx="0">
                    <c:v>Product market regulation</c:v>
                  </c:pt>
                </c:lvl>
              </c:multiLvlStrCache>
            </c:multiLvlStrRef>
          </c:cat>
          <c:val>
            <c:numRef>
              <c:f>'PMR HL'!$O$7:$Q$7</c:f>
              <c:numCache>
                <c:formatCode>0.00</c:formatCode>
                <c:ptCount val="3"/>
                <c:pt idx="0">
                  <c:v>1.3517486666666665</c:v>
                </c:pt>
                <c:pt idx="1">
                  <c:v>1.0935374499999999</c:v>
                </c:pt>
                <c:pt idx="2">
                  <c:v>0.9897840166666666</c:v>
                </c:pt>
              </c:numCache>
            </c:numRef>
          </c:val>
        </c:ser>
        <c:ser>
          <c:idx val="4"/>
          <c:order val="4"/>
          <c:tx>
            <c:strRef>
              <c:f>'PMR HL'!$N$8</c:f>
              <c:strCache>
                <c:ptCount val="1"/>
                <c:pt idx="0">
                  <c:v>ireland</c:v>
                </c:pt>
              </c:strCache>
            </c:strRef>
          </c:tx>
          <c:marker>
            <c:symbol val="none"/>
          </c:marker>
          <c:cat>
            <c:multiLvlStrRef>
              <c:f>'PMR HL'!$O$2:$Q$3</c:f>
              <c:multiLvlStrCache>
                <c:ptCount val="3"/>
                <c:lvl>
                  <c:pt idx="0">
                    <c:v>1998</c:v>
                  </c:pt>
                  <c:pt idx="1">
                    <c:v>2003</c:v>
                  </c:pt>
                  <c:pt idx="2">
                    <c:v>2008</c:v>
                  </c:pt>
                </c:lvl>
                <c:lvl>
                  <c:pt idx="0">
                    <c:v>Product market regulation</c:v>
                  </c:pt>
                </c:lvl>
              </c:multiLvlStrCache>
            </c:multiLvlStrRef>
          </c:cat>
          <c:val>
            <c:numRef>
              <c:f>'PMR HL'!$O$8:$Q$8</c:f>
              <c:numCache>
                <c:formatCode>0.00</c:formatCode>
                <c:ptCount val="3"/>
                <c:pt idx="0">
                  <c:v>1.5889869999999999</c:v>
                </c:pt>
                <c:pt idx="1">
                  <c:v>1.296808</c:v>
                </c:pt>
                <c:pt idx="2">
                  <c:v>0.86038680000000001</c:v>
                </c:pt>
              </c:numCache>
            </c:numRef>
          </c:val>
        </c:ser>
        <c:marker val="1"/>
        <c:axId val="99969280"/>
        <c:axId val="99983360"/>
      </c:lineChart>
      <c:catAx>
        <c:axId val="99969280"/>
        <c:scaling>
          <c:orientation val="minMax"/>
        </c:scaling>
        <c:axPos val="b"/>
        <c:numFmt formatCode="General" sourceLinked="1"/>
        <c:tickLblPos val="nextTo"/>
        <c:crossAx val="99983360"/>
        <c:crosses val="autoZero"/>
        <c:auto val="1"/>
        <c:lblAlgn val="ctr"/>
        <c:lblOffset val="100"/>
      </c:catAx>
      <c:valAx>
        <c:axId val="99983360"/>
        <c:scaling>
          <c:orientation val="minMax"/>
        </c:scaling>
        <c:axPos val="l"/>
        <c:majorGridlines/>
        <c:numFmt formatCode="0.00" sourceLinked="1"/>
        <c:tickLblPos val="nextTo"/>
        <c:crossAx val="999692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E"/>
  <c:chart>
    <c:plotArea>
      <c:layout/>
      <c:lineChart>
        <c:grouping val="standard"/>
        <c:ser>
          <c:idx val="0"/>
          <c:order val="0"/>
          <c:tx>
            <c:strRef>
              <c:f>Sheet1!$H$15</c:f>
              <c:strCache>
                <c:ptCount val="1"/>
                <c:pt idx="0">
                  <c:v>christian dem</c:v>
                </c:pt>
              </c:strCache>
            </c:strRef>
          </c:tx>
          <c:marker>
            <c:symbol val="none"/>
          </c:marker>
          <c:cat>
            <c:numRef>
              <c:f>Sheet1!$I$14:$J$14</c:f>
              <c:numCache>
                <c:formatCode>General</c:formatCode>
                <c:ptCount val="2"/>
                <c:pt idx="0">
                  <c:v>1990</c:v>
                </c:pt>
                <c:pt idx="1">
                  <c:v>1998</c:v>
                </c:pt>
              </c:numCache>
            </c:numRef>
          </c:cat>
          <c:val>
            <c:numRef>
              <c:f>Sheet1!$I$15:$J$15</c:f>
              <c:numCache>
                <c:formatCode>General</c:formatCode>
                <c:ptCount val="2"/>
                <c:pt idx="0">
                  <c:v>0.55000000000000004</c:v>
                </c:pt>
                <c:pt idx="1">
                  <c:v>0.79</c:v>
                </c:pt>
              </c:numCache>
            </c:numRef>
          </c:val>
        </c:ser>
        <c:ser>
          <c:idx val="1"/>
          <c:order val="1"/>
          <c:tx>
            <c:strRef>
              <c:f>Sheet1!$H$16</c:f>
              <c:strCache>
                <c:ptCount val="1"/>
                <c:pt idx="0">
                  <c:v>social dem</c:v>
                </c:pt>
              </c:strCache>
            </c:strRef>
          </c:tx>
          <c:marker>
            <c:symbol val="none"/>
          </c:marker>
          <c:cat>
            <c:numRef>
              <c:f>Sheet1!$I$14:$J$14</c:f>
              <c:numCache>
                <c:formatCode>General</c:formatCode>
                <c:ptCount val="2"/>
                <c:pt idx="0">
                  <c:v>1990</c:v>
                </c:pt>
                <c:pt idx="1">
                  <c:v>1998</c:v>
                </c:pt>
              </c:numCache>
            </c:numRef>
          </c:cat>
          <c:val>
            <c:numRef>
              <c:f>Sheet1!$I$16:$J$16</c:f>
              <c:numCache>
                <c:formatCode>General</c:formatCode>
                <c:ptCount val="2"/>
                <c:pt idx="0">
                  <c:v>0.31000000000000039</c:v>
                </c:pt>
                <c:pt idx="1">
                  <c:v>0.54</c:v>
                </c:pt>
              </c:numCache>
            </c:numRef>
          </c:val>
        </c:ser>
        <c:ser>
          <c:idx val="2"/>
          <c:order val="2"/>
          <c:tx>
            <c:strRef>
              <c:f>Sheet1!$H$17</c:f>
              <c:strCache>
                <c:ptCount val="1"/>
                <c:pt idx="0">
                  <c:v>med</c:v>
                </c:pt>
              </c:strCache>
            </c:strRef>
          </c:tx>
          <c:marker>
            <c:symbol val="none"/>
          </c:marker>
          <c:cat>
            <c:numRef>
              <c:f>Sheet1!$I$14:$J$14</c:f>
              <c:numCache>
                <c:formatCode>General</c:formatCode>
                <c:ptCount val="2"/>
                <c:pt idx="0">
                  <c:v>1990</c:v>
                </c:pt>
                <c:pt idx="1">
                  <c:v>1998</c:v>
                </c:pt>
              </c:numCache>
            </c:numRef>
          </c:cat>
          <c:val>
            <c:numRef>
              <c:f>Sheet1!$I$17:$J$17</c:f>
              <c:numCache>
                <c:formatCode>General</c:formatCode>
                <c:ptCount val="2"/>
                <c:pt idx="0">
                  <c:v>0.36000000000000032</c:v>
                </c:pt>
                <c:pt idx="1">
                  <c:v>0.88</c:v>
                </c:pt>
              </c:numCache>
            </c:numRef>
          </c:val>
        </c:ser>
        <c:ser>
          <c:idx val="3"/>
          <c:order val="3"/>
          <c:tx>
            <c:strRef>
              <c:f>Sheet1!$H$18</c:f>
              <c:strCache>
                <c:ptCount val="1"/>
                <c:pt idx="0">
                  <c:v>lib</c:v>
                </c:pt>
              </c:strCache>
            </c:strRef>
          </c:tx>
          <c:marker>
            <c:symbol val="none"/>
          </c:marker>
          <c:cat>
            <c:numRef>
              <c:f>Sheet1!$I$14:$J$14</c:f>
              <c:numCache>
                <c:formatCode>General</c:formatCode>
                <c:ptCount val="2"/>
                <c:pt idx="0">
                  <c:v>1990</c:v>
                </c:pt>
                <c:pt idx="1">
                  <c:v>1998</c:v>
                </c:pt>
              </c:numCache>
            </c:numRef>
          </c:cat>
          <c:val>
            <c:numRef>
              <c:f>Sheet1!$I$18:$J$18</c:f>
              <c:numCache>
                <c:formatCode>General</c:formatCode>
                <c:ptCount val="2"/>
                <c:pt idx="0">
                  <c:v>0.41000000000000031</c:v>
                </c:pt>
                <c:pt idx="1">
                  <c:v>0.55999999999999994</c:v>
                </c:pt>
              </c:numCache>
            </c:numRef>
          </c:val>
        </c:ser>
        <c:ser>
          <c:idx val="4"/>
          <c:order val="4"/>
          <c:tx>
            <c:strRef>
              <c:f>Sheet1!$H$19</c:f>
              <c:strCache>
                <c:ptCount val="1"/>
                <c:pt idx="0">
                  <c:v>ireland</c:v>
                </c:pt>
              </c:strCache>
            </c:strRef>
          </c:tx>
          <c:marker>
            <c:symbol val="none"/>
          </c:marker>
          <c:cat>
            <c:numRef>
              <c:f>Sheet1!$I$14:$J$14</c:f>
              <c:numCache>
                <c:formatCode>General</c:formatCode>
                <c:ptCount val="2"/>
                <c:pt idx="0">
                  <c:v>1990</c:v>
                </c:pt>
                <c:pt idx="1">
                  <c:v>1998</c:v>
                </c:pt>
              </c:numCache>
            </c:numRef>
          </c:cat>
          <c:val>
            <c:numRef>
              <c:f>Sheet1!$I$19:$J$19</c:f>
              <c:numCache>
                <c:formatCode>General</c:formatCode>
                <c:ptCount val="2"/>
                <c:pt idx="0">
                  <c:v>0.44</c:v>
                </c:pt>
                <c:pt idx="1">
                  <c:v>0.84000000000000064</c:v>
                </c:pt>
              </c:numCache>
            </c:numRef>
          </c:val>
        </c:ser>
        <c:marker val="1"/>
        <c:axId val="110045824"/>
        <c:axId val="110059904"/>
      </c:lineChart>
      <c:catAx>
        <c:axId val="110045824"/>
        <c:scaling>
          <c:orientation val="minMax"/>
        </c:scaling>
        <c:axPos val="b"/>
        <c:numFmt formatCode="General" sourceLinked="1"/>
        <c:tickLblPos val="nextTo"/>
        <c:crossAx val="110059904"/>
        <c:crosses val="autoZero"/>
        <c:auto val="1"/>
        <c:lblAlgn val="ctr"/>
        <c:lblOffset val="100"/>
      </c:catAx>
      <c:valAx>
        <c:axId val="110059904"/>
        <c:scaling>
          <c:orientation val="minMax"/>
        </c:scaling>
        <c:axPos val="l"/>
        <c:majorGridlines/>
        <c:numFmt formatCode="General" sourceLinked="1"/>
        <c:tickLblPos val="nextTo"/>
        <c:crossAx val="11004582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3905A-76A3-4337-8695-EA6E952C8FC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1DCCACCF-E851-46AD-A20D-E7C25D5E6CB2}">
      <dgm:prSet phldrT="[Text]" custT="1"/>
      <dgm:spPr/>
      <dgm:t>
        <a:bodyPr/>
        <a:lstStyle/>
        <a:p>
          <a:r>
            <a:rPr lang="en-IE" sz="2400" b="1" dirty="0" smtClean="0"/>
            <a:t>Unequal market power</a:t>
          </a:r>
          <a:br>
            <a:rPr lang="en-IE" sz="2400" b="1" dirty="0" smtClean="0"/>
          </a:br>
          <a:r>
            <a:rPr lang="en-IE" sz="2400" b="1" dirty="0" smtClean="0"/>
            <a:t>Weak credible commitments to security, protection and investment</a:t>
          </a:r>
          <a:endParaRPr lang="en-IE" sz="2400" b="1" dirty="0"/>
        </a:p>
      </dgm:t>
    </dgm:pt>
    <dgm:pt modelId="{36D3D406-004F-4731-86CD-007FFE84C015}" type="parTrans" cxnId="{789E6621-3D76-49FB-844B-06A08F7BB3B7}">
      <dgm:prSet/>
      <dgm:spPr/>
      <dgm:t>
        <a:bodyPr/>
        <a:lstStyle/>
        <a:p>
          <a:endParaRPr lang="en-IE"/>
        </a:p>
      </dgm:t>
    </dgm:pt>
    <dgm:pt modelId="{C273B46B-EA0B-45E5-BFF9-2AC76A62D52C}" type="sibTrans" cxnId="{789E6621-3D76-49FB-844B-06A08F7BB3B7}">
      <dgm:prSet/>
      <dgm:spPr/>
      <dgm:t>
        <a:bodyPr/>
        <a:lstStyle/>
        <a:p>
          <a:endParaRPr lang="en-IE"/>
        </a:p>
      </dgm:t>
    </dgm:pt>
    <dgm:pt modelId="{7D454D87-26F4-42D4-8C2F-CE635152B858}">
      <dgm:prSet phldrT="[Text]" custT="1"/>
      <dgm:spPr/>
      <dgm:t>
        <a:bodyPr/>
        <a:lstStyle/>
        <a:p>
          <a:r>
            <a:rPr lang="en-IE" sz="2400" b="1" dirty="0" smtClean="0"/>
            <a:t>Keynesianism</a:t>
          </a:r>
          <a:br>
            <a:rPr lang="en-IE" sz="2400" b="1" dirty="0" smtClean="0"/>
          </a:br>
          <a:r>
            <a:rPr lang="en-IE" sz="2400" b="1" dirty="0" smtClean="0"/>
            <a:t>Wage Earner Welfare State</a:t>
          </a:r>
          <a:br>
            <a:rPr lang="en-IE" sz="2400" b="1" dirty="0" smtClean="0"/>
          </a:br>
          <a:r>
            <a:rPr lang="en-IE" sz="2400" b="1" dirty="0" smtClean="0"/>
            <a:t>Wage and Market Income as Focus of Demands</a:t>
          </a:r>
          <a:br>
            <a:rPr lang="en-IE" sz="2400" b="1" dirty="0" smtClean="0"/>
          </a:br>
          <a:r>
            <a:rPr lang="en-IE" sz="2400" b="1" dirty="0" smtClean="0"/>
            <a:t>Tax Redistribution of Income</a:t>
          </a:r>
        </a:p>
        <a:p>
          <a:endParaRPr lang="en-IE" sz="800" dirty="0"/>
        </a:p>
      </dgm:t>
    </dgm:pt>
    <dgm:pt modelId="{35DC173C-3337-4651-AFF6-E9DE68273E4E}" type="parTrans" cxnId="{F122623C-3CA6-4AA1-AB22-826D3ED9D589}">
      <dgm:prSet/>
      <dgm:spPr/>
      <dgm:t>
        <a:bodyPr/>
        <a:lstStyle/>
        <a:p>
          <a:endParaRPr lang="en-IE"/>
        </a:p>
      </dgm:t>
    </dgm:pt>
    <dgm:pt modelId="{70909C29-D9C3-490D-98B2-DCB18682F899}" type="sibTrans" cxnId="{F122623C-3CA6-4AA1-AB22-826D3ED9D589}">
      <dgm:prSet/>
      <dgm:spPr/>
      <dgm:t>
        <a:bodyPr/>
        <a:lstStyle/>
        <a:p>
          <a:endParaRPr lang="en-IE"/>
        </a:p>
      </dgm:t>
    </dgm:pt>
    <dgm:pt modelId="{59FDF7EB-B02F-4116-96F3-D99D9072A918}" type="pres">
      <dgm:prSet presAssocID="{CC03905A-76A3-4337-8695-EA6E952C8FC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A55E04D6-99CC-4B6C-B5DA-586DE2D338BE}" type="pres">
      <dgm:prSet presAssocID="{CC03905A-76A3-4337-8695-EA6E952C8FC0}" presName="divider" presStyleLbl="fgShp" presStyleIdx="0" presStyleCnt="1" custAng="21161125" custLinFactNeighborX="2" custLinFactNeighborY="-14829"/>
      <dgm:spPr/>
    </dgm:pt>
    <dgm:pt modelId="{6DC215A6-992A-40B9-88C6-F8DC81748339}" type="pres">
      <dgm:prSet presAssocID="{1DCCACCF-E851-46AD-A20D-E7C25D5E6CB2}" presName="downArrow" presStyleLbl="node1" presStyleIdx="0" presStyleCnt="2" custScaleX="31120" custLinFactNeighborX="-7267" custLinFactNeighborY="-12500"/>
      <dgm:spPr/>
    </dgm:pt>
    <dgm:pt modelId="{AA5D31F9-DAAB-4054-8732-A8BA5AB7B7B7}" type="pres">
      <dgm:prSet presAssocID="{1DCCACCF-E851-46AD-A20D-E7C25D5E6CB2}" presName="downArrowText" presStyleLbl="revTx" presStyleIdx="0" presStyleCnt="2" custScaleX="184828" custScaleY="78283" custLinFactNeighborX="1359" custLinFactNeighborY="-20768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EBB8327-26D3-4D49-A2C0-61996024A8E7}" type="pres">
      <dgm:prSet presAssocID="{7D454D87-26F4-42D4-8C2F-CE635152B858}" presName="upArrow" presStyleLbl="node1" presStyleIdx="1" presStyleCnt="2" custScaleX="19376" custScaleY="100722" custLinFactNeighborX="0" custLinFactNeighborY="-1762"/>
      <dgm:spPr/>
    </dgm:pt>
    <dgm:pt modelId="{9ADD05D0-44B0-414D-AA9D-86EE5B785694}" type="pres">
      <dgm:prSet presAssocID="{7D454D87-26F4-42D4-8C2F-CE635152B858}" presName="upArrowText" presStyleLbl="revTx" presStyleIdx="1" presStyleCnt="2" custScaleX="217742" custLinFactNeighborX="9654" custLinFactNeighborY="11145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FC01F9C6-84CF-43EC-9E90-3EE2EBCD98BD}" type="presOf" srcId="{1DCCACCF-E851-46AD-A20D-E7C25D5E6CB2}" destId="{AA5D31F9-DAAB-4054-8732-A8BA5AB7B7B7}" srcOrd="0" destOrd="0" presId="urn:microsoft.com/office/officeart/2005/8/layout/arrow3"/>
    <dgm:cxn modelId="{789E6621-3D76-49FB-844B-06A08F7BB3B7}" srcId="{CC03905A-76A3-4337-8695-EA6E952C8FC0}" destId="{1DCCACCF-E851-46AD-A20D-E7C25D5E6CB2}" srcOrd="0" destOrd="0" parTransId="{36D3D406-004F-4731-86CD-007FFE84C015}" sibTransId="{C273B46B-EA0B-45E5-BFF9-2AC76A62D52C}"/>
    <dgm:cxn modelId="{99A0FD8F-E64B-4C32-BF58-E5679E8AA71A}" type="presOf" srcId="{CC03905A-76A3-4337-8695-EA6E952C8FC0}" destId="{59FDF7EB-B02F-4116-96F3-D99D9072A918}" srcOrd="0" destOrd="0" presId="urn:microsoft.com/office/officeart/2005/8/layout/arrow3"/>
    <dgm:cxn modelId="{95C8C373-DE1A-4466-A136-100279DEFE45}" type="presOf" srcId="{7D454D87-26F4-42D4-8C2F-CE635152B858}" destId="{9ADD05D0-44B0-414D-AA9D-86EE5B785694}" srcOrd="0" destOrd="0" presId="urn:microsoft.com/office/officeart/2005/8/layout/arrow3"/>
    <dgm:cxn modelId="{F122623C-3CA6-4AA1-AB22-826D3ED9D589}" srcId="{CC03905A-76A3-4337-8695-EA6E952C8FC0}" destId="{7D454D87-26F4-42D4-8C2F-CE635152B858}" srcOrd="1" destOrd="0" parTransId="{35DC173C-3337-4651-AFF6-E9DE68273E4E}" sibTransId="{70909C29-D9C3-490D-98B2-DCB18682F899}"/>
    <dgm:cxn modelId="{A1E40BD5-7E9D-4F31-B106-74FD640D8E18}" type="presParOf" srcId="{59FDF7EB-B02F-4116-96F3-D99D9072A918}" destId="{A55E04D6-99CC-4B6C-B5DA-586DE2D338BE}" srcOrd="0" destOrd="0" presId="urn:microsoft.com/office/officeart/2005/8/layout/arrow3"/>
    <dgm:cxn modelId="{F0046FDB-2373-43F6-8A94-680FA2B10717}" type="presParOf" srcId="{59FDF7EB-B02F-4116-96F3-D99D9072A918}" destId="{6DC215A6-992A-40B9-88C6-F8DC81748339}" srcOrd="1" destOrd="0" presId="urn:microsoft.com/office/officeart/2005/8/layout/arrow3"/>
    <dgm:cxn modelId="{685230D5-4497-4DC3-A424-F87B515637AE}" type="presParOf" srcId="{59FDF7EB-B02F-4116-96F3-D99D9072A918}" destId="{AA5D31F9-DAAB-4054-8732-A8BA5AB7B7B7}" srcOrd="2" destOrd="0" presId="urn:microsoft.com/office/officeart/2005/8/layout/arrow3"/>
    <dgm:cxn modelId="{D5D6A407-CC18-4739-AD4B-3DC12217D4AD}" type="presParOf" srcId="{59FDF7EB-B02F-4116-96F3-D99D9072A918}" destId="{CEBB8327-26D3-4D49-A2C0-61996024A8E7}" srcOrd="3" destOrd="0" presId="urn:microsoft.com/office/officeart/2005/8/layout/arrow3"/>
    <dgm:cxn modelId="{A399AAA4-44C0-4528-BBA1-451A7914DC00}" type="presParOf" srcId="{59FDF7EB-B02F-4116-96F3-D99D9072A918}" destId="{9ADD05D0-44B0-414D-AA9D-86EE5B785694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B7EBB-F0EE-48DE-BB1A-5DA89402287D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B1377970-A1CC-4083-A028-A692522DA303}">
      <dgm:prSet phldrT="[Text]" custT="1"/>
      <dgm:spPr/>
      <dgm:t>
        <a:bodyPr/>
        <a:lstStyle/>
        <a:p>
          <a:r>
            <a:rPr lang="en-IE" sz="2400" b="1" dirty="0" smtClean="0"/>
            <a:t>More equal empowerment of market actors</a:t>
          </a:r>
          <a:br>
            <a:rPr lang="en-IE" sz="2400" b="1" dirty="0" smtClean="0"/>
          </a:br>
          <a:r>
            <a:rPr lang="en-IE" sz="2400" b="1" dirty="0" smtClean="0"/>
            <a:t>Strong credible collective commitments</a:t>
          </a:r>
          <a:endParaRPr lang="en-IE" sz="2400" b="1" dirty="0"/>
        </a:p>
      </dgm:t>
    </dgm:pt>
    <dgm:pt modelId="{BBED2FD7-E5C1-4062-89E1-311EC729E0AE}" type="parTrans" cxnId="{E2E6A7B1-E7D3-4AA0-A3A0-4AFC1C44FE64}">
      <dgm:prSet/>
      <dgm:spPr/>
      <dgm:t>
        <a:bodyPr/>
        <a:lstStyle/>
        <a:p>
          <a:endParaRPr lang="en-IE"/>
        </a:p>
      </dgm:t>
    </dgm:pt>
    <dgm:pt modelId="{06A45CB2-4ACA-427A-9D5D-331CF7F65005}" type="sibTrans" cxnId="{E2E6A7B1-E7D3-4AA0-A3A0-4AFC1C44FE64}">
      <dgm:prSet/>
      <dgm:spPr/>
      <dgm:t>
        <a:bodyPr/>
        <a:lstStyle/>
        <a:p>
          <a:endParaRPr lang="en-IE"/>
        </a:p>
      </dgm:t>
    </dgm:pt>
    <dgm:pt modelId="{40C85205-47FB-4B92-8EEF-1E3A8172FB45}">
      <dgm:prSet phldrT="[Text]" custT="1"/>
      <dgm:spPr/>
      <dgm:t>
        <a:bodyPr/>
        <a:lstStyle/>
        <a:p>
          <a:r>
            <a:rPr lang="en-IE" sz="2400" b="1" dirty="0" smtClean="0"/>
            <a:t>Investment Centred</a:t>
          </a:r>
          <a:br>
            <a:rPr lang="en-IE" sz="2400" b="1" dirty="0" smtClean="0"/>
          </a:br>
          <a:r>
            <a:rPr lang="en-IE" sz="2400" b="1" dirty="0" smtClean="0"/>
            <a:t>Universalist Protection</a:t>
          </a:r>
          <a:br>
            <a:rPr lang="en-IE" sz="2400" b="1" dirty="0" smtClean="0"/>
          </a:br>
          <a:r>
            <a:rPr lang="en-IE" sz="2400" b="1" dirty="0" smtClean="0"/>
            <a:t>Wages Less Significant Part of Welfare</a:t>
          </a:r>
          <a:br>
            <a:rPr lang="en-IE" sz="2400" b="1" dirty="0" smtClean="0"/>
          </a:br>
          <a:r>
            <a:rPr lang="en-IE" sz="2400" b="1" dirty="0" smtClean="0"/>
            <a:t>Distribution of Welfare through Services</a:t>
          </a:r>
          <a:endParaRPr lang="en-IE" sz="2400" b="1" dirty="0"/>
        </a:p>
      </dgm:t>
    </dgm:pt>
    <dgm:pt modelId="{33F84D82-66CB-4D80-BEE8-034DF508C098}" type="parTrans" cxnId="{5A2E3C4A-52FB-47BE-A3E8-3E4ADCE198EF}">
      <dgm:prSet/>
      <dgm:spPr/>
      <dgm:t>
        <a:bodyPr/>
        <a:lstStyle/>
        <a:p>
          <a:endParaRPr lang="en-IE"/>
        </a:p>
      </dgm:t>
    </dgm:pt>
    <dgm:pt modelId="{B0B20AC5-6C46-4EA7-9961-DD8EEA565723}" type="sibTrans" cxnId="{5A2E3C4A-52FB-47BE-A3E8-3E4ADCE198EF}">
      <dgm:prSet/>
      <dgm:spPr/>
      <dgm:t>
        <a:bodyPr/>
        <a:lstStyle/>
        <a:p>
          <a:endParaRPr lang="en-IE"/>
        </a:p>
      </dgm:t>
    </dgm:pt>
    <dgm:pt modelId="{A341E799-1FC0-4CB4-B4AD-51ED5E4E34EF}" type="pres">
      <dgm:prSet presAssocID="{ED1B7EBB-F0EE-48DE-BB1A-5DA89402287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03F4D22D-5B3F-4430-B649-CD1C691B15A8}" type="pres">
      <dgm:prSet presAssocID="{ED1B7EBB-F0EE-48DE-BB1A-5DA89402287D}" presName="divider" presStyleLbl="fgShp" presStyleIdx="0" presStyleCnt="1" custAng="21256394" custLinFactNeighborX="194" custLinFactNeighborY="-10771"/>
      <dgm:spPr/>
    </dgm:pt>
    <dgm:pt modelId="{F9FD5AAB-EDBD-4EF6-8518-BA382660F1BD}" type="pres">
      <dgm:prSet presAssocID="{B1377970-A1CC-4083-A028-A692522DA303}" presName="downArrow" presStyleLbl="node1" presStyleIdx="0" presStyleCnt="2" custScaleX="24378"/>
      <dgm:spPr/>
    </dgm:pt>
    <dgm:pt modelId="{288CEEB7-25B8-40BD-8F25-6519B739A6E8}" type="pres">
      <dgm:prSet presAssocID="{B1377970-A1CC-4083-A028-A692522DA303}" presName="downArrowText" presStyleLbl="revTx" presStyleIdx="0" presStyleCnt="2" custScaleX="187487" custLinFactNeighborX="-9381" custLinFactNeighborY="-228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74DEFABA-8114-42DC-98A8-475B1A6B4F95}" type="pres">
      <dgm:prSet presAssocID="{40C85205-47FB-4B92-8EEF-1E3A8172FB45}" presName="upArrow" presStyleLbl="node1" presStyleIdx="1" presStyleCnt="2" custScaleX="25279"/>
      <dgm:spPr/>
    </dgm:pt>
    <dgm:pt modelId="{B0AD6D66-35FD-479D-8E9E-AEE16E48233C}" type="pres">
      <dgm:prSet presAssocID="{40C85205-47FB-4B92-8EEF-1E3A8172FB45}" presName="upArrowText" presStyleLbl="revTx" presStyleIdx="1" presStyleCnt="2" custScaleX="199285" custLinFactNeighborX="11363" custLinFactNeighborY="7357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3C9A1D40-034F-4A4D-ADCA-A85BE92175D0}" type="presOf" srcId="{B1377970-A1CC-4083-A028-A692522DA303}" destId="{288CEEB7-25B8-40BD-8F25-6519B739A6E8}" srcOrd="0" destOrd="0" presId="urn:microsoft.com/office/officeart/2005/8/layout/arrow3"/>
    <dgm:cxn modelId="{6EA4FCEC-9C56-4FCA-9CBF-C91C91AAC460}" type="presOf" srcId="{40C85205-47FB-4B92-8EEF-1E3A8172FB45}" destId="{B0AD6D66-35FD-479D-8E9E-AEE16E48233C}" srcOrd="0" destOrd="0" presId="urn:microsoft.com/office/officeart/2005/8/layout/arrow3"/>
    <dgm:cxn modelId="{E29FFAED-2341-4BD9-9F09-DE1D17074226}" type="presOf" srcId="{ED1B7EBB-F0EE-48DE-BB1A-5DA89402287D}" destId="{A341E799-1FC0-4CB4-B4AD-51ED5E4E34EF}" srcOrd="0" destOrd="0" presId="urn:microsoft.com/office/officeart/2005/8/layout/arrow3"/>
    <dgm:cxn modelId="{5A2E3C4A-52FB-47BE-A3E8-3E4ADCE198EF}" srcId="{ED1B7EBB-F0EE-48DE-BB1A-5DA89402287D}" destId="{40C85205-47FB-4B92-8EEF-1E3A8172FB45}" srcOrd="1" destOrd="0" parTransId="{33F84D82-66CB-4D80-BEE8-034DF508C098}" sibTransId="{B0B20AC5-6C46-4EA7-9961-DD8EEA565723}"/>
    <dgm:cxn modelId="{E2E6A7B1-E7D3-4AA0-A3A0-4AFC1C44FE64}" srcId="{ED1B7EBB-F0EE-48DE-BB1A-5DA89402287D}" destId="{B1377970-A1CC-4083-A028-A692522DA303}" srcOrd="0" destOrd="0" parTransId="{BBED2FD7-E5C1-4062-89E1-311EC729E0AE}" sibTransId="{06A45CB2-4ACA-427A-9D5D-331CF7F65005}"/>
    <dgm:cxn modelId="{7E5BA465-4B25-4F27-8B95-2D814B65300C}" type="presParOf" srcId="{A341E799-1FC0-4CB4-B4AD-51ED5E4E34EF}" destId="{03F4D22D-5B3F-4430-B649-CD1C691B15A8}" srcOrd="0" destOrd="0" presId="urn:microsoft.com/office/officeart/2005/8/layout/arrow3"/>
    <dgm:cxn modelId="{40020FBD-6E1A-4D63-A4C2-41CC572281B0}" type="presParOf" srcId="{A341E799-1FC0-4CB4-B4AD-51ED5E4E34EF}" destId="{F9FD5AAB-EDBD-4EF6-8518-BA382660F1BD}" srcOrd="1" destOrd="0" presId="urn:microsoft.com/office/officeart/2005/8/layout/arrow3"/>
    <dgm:cxn modelId="{884B691D-6B62-450D-8715-B665AB25919A}" type="presParOf" srcId="{A341E799-1FC0-4CB4-B4AD-51ED5E4E34EF}" destId="{288CEEB7-25B8-40BD-8F25-6519B739A6E8}" srcOrd="2" destOrd="0" presId="urn:microsoft.com/office/officeart/2005/8/layout/arrow3"/>
    <dgm:cxn modelId="{7017BFE7-A08A-4FCD-ACE8-5DEC1ED9B22C}" type="presParOf" srcId="{A341E799-1FC0-4CB4-B4AD-51ED5E4E34EF}" destId="{74DEFABA-8114-42DC-98A8-475B1A6B4F95}" srcOrd="3" destOrd="0" presId="urn:microsoft.com/office/officeart/2005/8/layout/arrow3"/>
    <dgm:cxn modelId="{842DBAA2-A312-42B0-AC3C-C5D8FAD774A4}" type="presParOf" srcId="{A341E799-1FC0-4CB4-B4AD-51ED5E4E34EF}" destId="{B0AD6D66-35FD-479D-8E9E-AEE16E48233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5E04D6-99CC-4B6C-B5DA-586DE2D338BE}">
      <dsp:nvSpPr>
        <dsp:cNvPr id="0" name=""/>
        <dsp:cNvSpPr/>
      </dsp:nvSpPr>
      <dsp:spPr>
        <a:xfrm rot="20861125">
          <a:off x="25254" y="1714179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215A6-992A-40B9-88C6-F8DC81748339}">
      <dsp:nvSpPr>
        <dsp:cNvPr id="0" name=""/>
        <dsp:cNvSpPr/>
      </dsp:nvSpPr>
      <dsp:spPr>
        <a:xfrm>
          <a:off x="1658420" y="0"/>
          <a:ext cx="768315" cy="1941254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D31F9-DAAB-4054-8732-A8BA5AB7B7B7}">
      <dsp:nvSpPr>
        <dsp:cNvPr id="0" name=""/>
        <dsp:cNvSpPr/>
      </dsp:nvSpPr>
      <dsp:spPr>
        <a:xfrm>
          <a:off x="3280516" y="0"/>
          <a:ext cx="4867393" cy="1595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400" b="1" kern="1200" dirty="0" smtClean="0"/>
            <a:t>Unequal market power</a:t>
          </a:r>
          <a:br>
            <a:rPr lang="en-IE" sz="2400" b="1" kern="1200" dirty="0" smtClean="0"/>
          </a:br>
          <a:r>
            <a:rPr lang="en-IE" sz="2400" b="1" kern="1200" dirty="0" smtClean="0"/>
            <a:t>Weak credible commitments to security, protection and investment</a:t>
          </a:r>
          <a:endParaRPr lang="en-IE" sz="2400" b="1" kern="1200" dirty="0"/>
        </a:p>
      </dsp:txBody>
      <dsp:txXfrm>
        <a:off x="3280516" y="0"/>
        <a:ext cx="4867393" cy="1595655"/>
      </dsp:txXfrm>
    </dsp:sp>
    <dsp:sp modelId="{CEBB8327-26D3-4D49-A2C0-61996024A8E7}">
      <dsp:nvSpPr>
        <dsp:cNvPr id="0" name=""/>
        <dsp:cNvSpPr/>
      </dsp:nvSpPr>
      <dsp:spPr>
        <a:xfrm>
          <a:off x="5768422" y="2628011"/>
          <a:ext cx="478370" cy="195527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D05D0-44B0-414D-AA9D-86EE5B785694}">
      <dsp:nvSpPr>
        <dsp:cNvPr id="0" name=""/>
        <dsp:cNvSpPr/>
      </dsp:nvSpPr>
      <dsp:spPr>
        <a:xfrm>
          <a:off x="-61675" y="2814818"/>
          <a:ext cx="5734174" cy="2038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400" b="1" kern="1200" dirty="0" smtClean="0"/>
            <a:t>Keynesianism</a:t>
          </a:r>
          <a:br>
            <a:rPr lang="en-IE" sz="2400" b="1" kern="1200" dirty="0" smtClean="0"/>
          </a:br>
          <a:r>
            <a:rPr lang="en-IE" sz="2400" b="1" kern="1200" dirty="0" smtClean="0"/>
            <a:t>Wage Earner Welfare State</a:t>
          </a:r>
          <a:br>
            <a:rPr lang="en-IE" sz="2400" b="1" kern="1200" dirty="0" smtClean="0"/>
          </a:br>
          <a:r>
            <a:rPr lang="en-IE" sz="2400" b="1" kern="1200" dirty="0" smtClean="0"/>
            <a:t>Wage and Market Income as Focus of Demands</a:t>
          </a:r>
          <a:br>
            <a:rPr lang="en-IE" sz="2400" b="1" kern="1200" dirty="0" smtClean="0"/>
          </a:br>
          <a:r>
            <a:rPr lang="en-IE" sz="2400" b="1" kern="1200" dirty="0" smtClean="0"/>
            <a:t>Tax Redistribution of Income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E" sz="800" kern="1200" dirty="0"/>
        </a:p>
      </dsp:txBody>
      <dsp:txXfrm>
        <a:off x="-61675" y="2814818"/>
        <a:ext cx="5734174" cy="20383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F4D22D-5B3F-4430-B649-CD1C691B15A8}">
      <dsp:nvSpPr>
        <dsp:cNvPr id="0" name=""/>
        <dsp:cNvSpPr/>
      </dsp:nvSpPr>
      <dsp:spPr>
        <a:xfrm rot="20956394">
          <a:off x="25254" y="1617384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FD5AAB-EDBD-4EF6-8518-BA382660F1BD}">
      <dsp:nvSpPr>
        <dsp:cNvPr id="0" name=""/>
        <dsp:cNvSpPr/>
      </dsp:nvSpPr>
      <dsp:spPr>
        <a:xfrm>
          <a:off x="1921060" y="226298"/>
          <a:ext cx="601863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CEEB7-25B8-40BD-8F25-6519B739A6E8}">
      <dsp:nvSpPr>
        <dsp:cNvPr id="0" name=""/>
        <dsp:cNvSpPr/>
      </dsp:nvSpPr>
      <dsp:spPr>
        <a:xfrm>
          <a:off x="2962669" y="0"/>
          <a:ext cx="4937417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400" b="1" kern="1200" dirty="0" smtClean="0"/>
            <a:t>More equal empowerment of market actors</a:t>
          </a:r>
          <a:br>
            <a:rPr lang="en-IE" sz="2400" b="1" kern="1200" dirty="0" smtClean="0"/>
          </a:br>
          <a:r>
            <a:rPr lang="en-IE" sz="2400" b="1" kern="1200" dirty="0" smtClean="0"/>
            <a:t>Strong credible collective commitments</a:t>
          </a:r>
          <a:endParaRPr lang="en-IE" sz="2400" b="1" kern="1200" dirty="0"/>
        </a:p>
      </dsp:txBody>
      <dsp:txXfrm>
        <a:off x="2962669" y="0"/>
        <a:ext cx="4937417" cy="1900904"/>
      </dsp:txXfrm>
    </dsp:sp>
    <dsp:sp modelId="{74DEFABA-8114-42DC-98A8-475B1A6B4F95}">
      <dsp:nvSpPr>
        <dsp:cNvPr id="0" name=""/>
        <dsp:cNvSpPr/>
      </dsp:nvSpPr>
      <dsp:spPr>
        <a:xfrm>
          <a:off x="5695553" y="2489279"/>
          <a:ext cx="624108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D6D66-35FD-479D-8E9E-AEE16E48233C}">
      <dsp:nvSpPr>
        <dsp:cNvPr id="0" name=""/>
        <dsp:cNvSpPr/>
      </dsp:nvSpPr>
      <dsp:spPr>
        <a:xfrm>
          <a:off x="226360" y="2625058"/>
          <a:ext cx="5248114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400" b="1" kern="1200" dirty="0" smtClean="0"/>
            <a:t>Investment Centred</a:t>
          </a:r>
          <a:br>
            <a:rPr lang="en-IE" sz="2400" b="1" kern="1200" dirty="0" smtClean="0"/>
          </a:br>
          <a:r>
            <a:rPr lang="en-IE" sz="2400" b="1" kern="1200" dirty="0" smtClean="0"/>
            <a:t>Universalist Protection</a:t>
          </a:r>
          <a:br>
            <a:rPr lang="en-IE" sz="2400" b="1" kern="1200" dirty="0" smtClean="0"/>
          </a:br>
          <a:r>
            <a:rPr lang="en-IE" sz="2400" b="1" kern="1200" dirty="0" smtClean="0"/>
            <a:t>Wages Less Significant Part of Welfare</a:t>
          </a:r>
          <a:br>
            <a:rPr lang="en-IE" sz="2400" b="1" kern="1200" dirty="0" smtClean="0"/>
          </a:br>
          <a:r>
            <a:rPr lang="en-IE" sz="2400" b="1" kern="1200" dirty="0" smtClean="0"/>
            <a:t>Distribution of Welfare through Services</a:t>
          </a:r>
          <a:endParaRPr lang="en-IE" sz="2400" b="1" kern="1200" dirty="0"/>
        </a:p>
      </dsp:txBody>
      <dsp:txXfrm>
        <a:off x="226360" y="2625058"/>
        <a:ext cx="5248114" cy="1900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F7D40-3DF4-4DDA-B5E2-0AA29CDD941C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BA9C8-925C-4598-ADDE-3E5A635BC73F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71D27-A9A2-4399-9900-933F7A7F81E3}" type="datetimeFigureOut">
              <a:rPr lang="en-IE" smtClean="0"/>
              <a:pPr/>
              <a:t>16/11/2012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E85E5-2E4A-405F-8A22-73896E243AE5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en-IE" dirty="0" smtClean="0"/>
              <a:t>Europe through an Irish Lens: Development, Progress, Regress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IE" dirty="0" err="1" smtClean="0"/>
              <a:t>Seán</a:t>
            </a:r>
            <a:r>
              <a:rPr lang="en-IE" dirty="0" smtClean="0"/>
              <a:t> Ó </a:t>
            </a:r>
            <a:r>
              <a:rPr lang="en-IE" dirty="0" err="1" smtClean="0"/>
              <a:t>Riain</a:t>
            </a:r>
            <a:endParaRPr lang="en-IE" dirty="0" smtClean="0"/>
          </a:p>
          <a:p>
            <a:r>
              <a:rPr lang="en-IE" dirty="0" smtClean="0"/>
              <a:t>Sociology/ National Institute for Regional and Spatial Analysis,</a:t>
            </a:r>
          </a:p>
          <a:p>
            <a:r>
              <a:rPr lang="en-IE" dirty="0" smtClean="0"/>
              <a:t>National </a:t>
            </a:r>
            <a:r>
              <a:rPr lang="en-IE" dirty="0" err="1" smtClean="0"/>
              <a:t>Univ</a:t>
            </a:r>
            <a:r>
              <a:rPr lang="en-IE" dirty="0" smtClean="0"/>
              <a:t> of Ireland, </a:t>
            </a:r>
            <a:r>
              <a:rPr lang="en-IE" dirty="0" err="1" smtClean="0"/>
              <a:t>Maynooth</a:t>
            </a:r>
            <a:endParaRPr lang="en-IE" dirty="0" smtClean="0"/>
          </a:p>
        </p:txBody>
      </p:sp>
      <p:pic>
        <p:nvPicPr>
          <p:cNvPr id="1026" name="Picture 2" descr="C:\Users\soriain\Desktop\LIVE\NewDeals\NDcommunications\official logos\EU_fla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75" y="4941168"/>
            <a:ext cx="2021853" cy="1371972"/>
          </a:xfrm>
          <a:prstGeom prst="rect">
            <a:avLst/>
          </a:prstGeom>
          <a:noFill/>
        </p:spPr>
      </p:pic>
      <p:pic>
        <p:nvPicPr>
          <p:cNvPr id="1027" name="Picture 3" descr="C:\Users\soriain\Desktop\LIVE\NewDeals\NDcommunications\official logos\irc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157192"/>
            <a:ext cx="3968750" cy="1060450"/>
          </a:xfrm>
          <a:prstGeom prst="rect">
            <a:avLst/>
          </a:prstGeom>
          <a:noFill/>
        </p:spPr>
      </p:pic>
      <p:pic>
        <p:nvPicPr>
          <p:cNvPr id="1028" name="Picture 4" descr="C:\Users\soriain\Desktop\LIVE\NewDeals\NDcommunications\official logos\LOGO-ER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4581128"/>
            <a:ext cx="1791667" cy="17144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2D. Turning Europe Inside Out</a:t>
            </a:r>
            <a:endParaRPr lang="en-I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179512" y="2060848"/>
          <a:ext cx="4316288" cy="4065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495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31640" y="630932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% OF TOTAL EXPORTS AND TOTAL DEMAND IN EUROZONE 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3A. Dynamism through ‘Liberal Convergence</a:t>
            </a:r>
            <a:r>
              <a:rPr lang="en-IE" dirty="0" smtClean="0"/>
              <a:t>’? (OECD Indices)</a:t>
            </a:r>
            <a:endParaRPr lang="en-IE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40283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9552" y="623731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EMPLOYMENT PROTECTION			PRODUCT MARKET REGULATION</a:t>
            </a:r>
            <a:endParaRPr lang="en-IE" b="1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932040" y="1556792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3B. Discipline through ‘Christian Democratic Convergence</a:t>
            </a:r>
            <a:r>
              <a:rPr lang="en-IE" dirty="0" smtClean="0"/>
              <a:t>’? (</a:t>
            </a:r>
            <a:r>
              <a:rPr lang="en-IE" dirty="0" err="1" smtClean="0"/>
              <a:t>Guillen</a:t>
            </a:r>
            <a:r>
              <a:rPr lang="en-IE" dirty="0" smtClean="0"/>
              <a:t>, </a:t>
            </a:r>
            <a:r>
              <a:rPr lang="en-IE" dirty="0" err="1" smtClean="0"/>
              <a:t>Visser</a:t>
            </a:r>
            <a:r>
              <a:rPr lang="en-IE" dirty="0" smtClean="0"/>
              <a:t> indices)</a:t>
            </a:r>
            <a:endParaRPr lang="en-I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1560" y="630932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CENTRAL BANK INDEPENDENCE		WAGE COORDINATION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dirty="0"/>
              <a:t>3C. Persistent Differences in Social Compacts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IE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0" y="1568450"/>
          <a:ext cx="9144002" cy="5289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782"/>
                <a:gridCol w="1855305"/>
                <a:gridCol w="1855305"/>
                <a:gridCol w="1855305"/>
                <a:gridCol w="1855305"/>
              </a:tblGrid>
              <a:tr h="1153214">
                <a:tc>
                  <a:txBody>
                    <a:bodyPr/>
                    <a:lstStyle/>
                    <a:p>
                      <a:pPr algn="ctr" fontAlgn="b"/>
                      <a:endParaRPr lang="en-IE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 Fiscal Balance </a:t>
                      </a:r>
                    </a:p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1999-2007 </a:t>
                      </a:r>
                    </a:p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(% ‘potential’ GDP)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 Business</a:t>
                      </a:r>
                    </a:p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R&amp;D Investment  1999-2007 </a:t>
                      </a:r>
                    </a:p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(% GDP)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‘Learning’ Organisation of Work, 2000 (Lorenz &amp;</a:t>
                      </a:r>
                      <a:r>
                        <a:rPr lang="en-IE" sz="2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2400" b="1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Valeyre</a:t>
                      </a:r>
                      <a:r>
                        <a:rPr lang="en-IE" sz="2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Social Spending, 2002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(% GDP)</a:t>
                      </a:r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64910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Nordics/ </a:t>
                      </a:r>
                    </a:p>
                    <a:p>
                      <a:pPr algn="ctr" fontAlgn="b"/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Social Democratic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0.3</a:t>
                      </a:r>
                      <a:endParaRPr lang="en-IE" sz="24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2.26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36.6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864910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Continentals/</a:t>
                      </a:r>
                      <a:r>
                        <a:rPr lang="en-IE" sz="18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Christian Democratic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</a:t>
                      </a:r>
                      <a:r>
                        <a:rPr lang="en-IE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1.7</a:t>
                      </a:r>
                      <a:endParaRPr lang="en-IE" sz="24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1.42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32.5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94415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Mediterranean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-4.0</a:t>
                      </a:r>
                      <a:endParaRPr lang="en-IE" sz="24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0.40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26.6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394415">
                <a:tc>
                  <a:txBody>
                    <a:bodyPr/>
                    <a:lstStyle/>
                    <a:p>
                      <a:pPr algn="ctr" fontAlgn="b"/>
                      <a:r>
                        <a:rPr lang="en-IE" sz="1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Liberal</a:t>
                      </a:r>
                      <a:endParaRPr lang="en-IE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-2.5</a:t>
                      </a:r>
                      <a:endParaRPr lang="en-IE" sz="24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0.97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27.5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6607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1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Including: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1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Ireland</a:t>
                      </a:r>
                      <a:endParaRPr lang="en-IE" sz="1800" b="1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1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-2.7</a:t>
                      </a:r>
                      <a:endParaRPr lang="en-IE" sz="2400" b="1" i="1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1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0.80</a:t>
                      </a:r>
                      <a:endParaRPr lang="en-IE" sz="2400" b="1" i="1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1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2400" b="1" i="1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27.0</a:t>
                      </a:r>
                      <a:endParaRPr lang="en-IE" sz="2400" b="1" i="1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4A. The Double Movement in Liberal Political Economies </a:t>
            </a:r>
            <a:endParaRPr lang="en-IE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4B. The Double Movement in the European Core</a:t>
            </a:r>
            <a:endParaRPr lang="en-IE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E" sz="4000" dirty="0" smtClean="0"/>
              <a:t>Can the ‘European Model’ survive the ‘European Solution’?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299695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LACK OF CREDIBLE </a:t>
            </a:r>
          </a:p>
          <a:p>
            <a:pPr algn="ctr"/>
            <a:r>
              <a:rPr lang="en-IE" sz="2400" b="1" dirty="0" smtClean="0"/>
              <a:t>COMMITMENTS</a:t>
            </a:r>
            <a:endParaRPr lang="en-IE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04048" y="3140968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WEAK AUTHORITY</a:t>
            </a:r>
            <a:endParaRPr lang="en-IE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635896" y="4437112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FISCAL TREATY</a:t>
            </a:r>
            <a:endParaRPr lang="en-IE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31640" y="5657671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AUSTERITY UNDERMINES DEVELOPMENT</a:t>
            </a:r>
            <a:endParaRPr lang="en-IE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59632" y="1484784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KEYNESIAN DEVELOPMENT NOW,</a:t>
            </a:r>
          </a:p>
          <a:p>
            <a:pPr algn="ctr"/>
            <a:r>
              <a:rPr lang="en-IE" sz="2400" b="1" dirty="0" smtClean="0"/>
              <a:t> DEVELOPMENT WITH DISCIPLINE LATER?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699792" y="2636912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40152" y="2636912"/>
            <a:ext cx="21602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076056" y="4149080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131840" y="4221088"/>
            <a:ext cx="720080" cy="288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04048" y="5157192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275856" y="5157192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48064" y="5657671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WEAKENING EUROPEAN SOLIDARITY</a:t>
            </a:r>
            <a:endParaRPr lang="en-I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Development, Progress, Regress: Europe through an Irish Lens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E" dirty="0" smtClean="0"/>
              <a:t>‘Convergence’ on a European Development Model in the 1990s?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Expanding the European Model I: Liberalisation and </a:t>
            </a:r>
            <a:r>
              <a:rPr lang="en-IE" dirty="0" err="1" smtClean="0"/>
              <a:t>Financialisation</a:t>
            </a:r>
            <a:endParaRPr lang="en-IE" dirty="0" smtClean="0"/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Expanding the European Model II: Deregulation and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 smtClean="0"/>
              <a:t>Europe’s Crisis and the Crisis of European Development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Europe and ‘</a:t>
            </a:r>
            <a:r>
              <a:rPr lang="en-IE" dirty="0" err="1" smtClean="0"/>
              <a:t>Autocentric</a:t>
            </a:r>
            <a:r>
              <a:rPr lang="en-IE" dirty="0" smtClean="0"/>
              <a:t> Development’ (</a:t>
            </a:r>
            <a:r>
              <a:rPr lang="en-IE" dirty="0" err="1" smtClean="0"/>
              <a:t>Senghaas</a:t>
            </a:r>
            <a:r>
              <a:rPr lang="en-IE" dirty="0" smtClean="0"/>
              <a:t>/ </a:t>
            </a:r>
            <a:r>
              <a:rPr lang="en-IE" dirty="0" err="1" smtClean="0"/>
              <a:t>Mjoset</a:t>
            </a:r>
            <a:r>
              <a:rPr lang="en-IE" dirty="0" smtClean="0"/>
              <a:t>)</a:t>
            </a:r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3419872" y="4509120"/>
            <a:ext cx="2160240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 smtClean="0">
              <a:solidFill>
                <a:schemeClr val="tx1"/>
              </a:solidFill>
            </a:endParaRPr>
          </a:p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Spread of Mass </a:t>
            </a:r>
            <a:r>
              <a:rPr lang="en-IE" sz="2000" b="1" dirty="0" err="1" smtClean="0">
                <a:solidFill>
                  <a:schemeClr val="tx1"/>
                </a:solidFill>
              </a:rPr>
              <a:t>Consump-tion</a:t>
            </a:r>
            <a:endParaRPr lang="en-IE" sz="2000" b="1" dirty="0" smtClean="0">
              <a:solidFill>
                <a:schemeClr val="tx1"/>
              </a:solidFill>
            </a:endParaRPr>
          </a:p>
          <a:p>
            <a:pPr algn="ctr"/>
            <a:endParaRPr lang="en-IE" dirty="0"/>
          </a:p>
        </p:txBody>
      </p:sp>
      <p:sp>
        <p:nvSpPr>
          <p:cNvPr id="9" name="Oval 8"/>
          <p:cNvSpPr/>
          <p:nvPr/>
        </p:nvSpPr>
        <p:spPr>
          <a:xfrm>
            <a:off x="3491880" y="1988840"/>
            <a:ext cx="2088232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National System of Innovation</a:t>
            </a:r>
            <a:endParaRPr lang="en-IE" sz="20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83568" y="3140968"/>
            <a:ext cx="2160240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Linking of Export and Domestic Economies </a:t>
            </a:r>
            <a:endParaRPr lang="en-IE" sz="2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00192" y="3068960"/>
            <a:ext cx="2448272" cy="18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Egalitarian Social Structure and Class Compromise</a:t>
            </a:r>
            <a:endParaRPr lang="en-IE" sz="2000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99792" y="2780928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627784" y="4653136"/>
            <a:ext cx="64807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572000" y="364502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796136" y="2708920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724128" y="4653136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427984" y="364502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36712"/>
          </a:xfrm>
        </p:spPr>
        <p:txBody>
          <a:bodyPr>
            <a:noAutofit/>
          </a:bodyPr>
          <a:lstStyle/>
          <a:p>
            <a:r>
              <a:rPr lang="en-IE" sz="4000" dirty="0" smtClean="0"/>
              <a:t>Uneven Development inside the ‘European Project’</a:t>
            </a:r>
            <a:endParaRPr lang="en-IE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162720"/>
          <a:ext cx="8352928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1658858"/>
                <a:gridCol w="2085558"/>
              </a:tblGrid>
              <a:tr h="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EU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Euro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Germany, France, Italy, Belgium, </a:t>
                      </a:r>
                      <a:r>
                        <a:rPr lang="en-IE" sz="1900" b="1" dirty="0" err="1" smtClean="0"/>
                        <a:t>Neth</a:t>
                      </a:r>
                      <a:r>
                        <a:rPr lang="en-IE" sz="1900" b="1" dirty="0" smtClean="0"/>
                        <a:t>, </a:t>
                      </a:r>
                      <a:r>
                        <a:rPr lang="en-IE" sz="1900" b="1" dirty="0" err="1" smtClean="0"/>
                        <a:t>Lux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1951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1999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Austria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1995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1999</a:t>
                      </a:r>
                      <a:endParaRPr lang="en-IE" sz="19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Denmark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1973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Sweden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1995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Finland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1995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1999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Norway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UK</a:t>
                      </a:r>
                      <a:endParaRPr lang="en-IE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1973</a:t>
                      </a:r>
                      <a:endParaRPr lang="en-IE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Ireland</a:t>
                      </a:r>
                      <a:endParaRPr lang="en-IE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1973</a:t>
                      </a:r>
                      <a:endParaRPr lang="en-IE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1999</a:t>
                      </a:r>
                      <a:endParaRPr lang="en-IE" sz="19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Greece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1981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2001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Spain, Portugal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1986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1999</a:t>
                      </a:r>
                      <a:endParaRPr lang="en-IE" sz="1900" b="1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Cyprus, the Czech Republic, Hungary, Latvia, Lithuania, Malta, Poland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2004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900" b="1" dirty="0" smtClean="0"/>
                        <a:t>Cyprus, Estonia, Malta, Slovakia,</a:t>
                      </a:r>
                      <a:r>
                        <a:rPr lang="en-IE" sz="1900" b="1" baseline="0" dirty="0" smtClean="0"/>
                        <a:t> </a:t>
                      </a:r>
                      <a:r>
                        <a:rPr lang="en-IE" sz="1900" b="1" dirty="0" smtClean="0"/>
                        <a:t>Slovenia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2004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2007-11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sz="1900" b="1" dirty="0" smtClean="0"/>
                        <a:t>Bulgaria,</a:t>
                      </a:r>
                      <a:r>
                        <a:rPr lang="en-IE" sz="1900" b="1" baseline="0" dirty="0" smtClean="0"/>
                        <a:t> Romania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2007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900" b="1" dirty="0" smtClean="0"/>
                        <a:t>-</a:t>
                      </a:r>
                      <a:endParaRPr lang="en-IE" sz="19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Development as a Condition of Stability in </a:t>
            </a:r>
            <a:r>
              <a:rPr lang="en-IE" dirty="0" smtClean="0"/>
              <a:t>Capitalism (Chart from IMF)</a:t>
            </a:r>
            <a:endParaRPr lang="en-I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1028" name="Picture 4" descr="http://www.ritholtz.com/blog/wp-content/uploads/2010/09/moghadam090910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64245"/>
            <a:ext cx="8280920" cy="53937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1. Development in Ireland’s Celtic Tiger: ‘Convergence’ and ‘Choice’</a:t>
            </a:r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3419872" y="4509120"/>
            <a:ext cx="2232248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b="1" dirty="0" smtClean="0">
              <a:solidFill>
                <a:schemeClr val="tx1"/>
              </a:solidFill>
            </a:endParaRPr>
          </a:p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Expanded demand and employment</a:t>
            </a:r>
          </a:p>
          <a:p>
            <a:pPr algn="ctr"/>
            <a:endParaRPr lang="en-IE" dirty="0"/>
          </a:p>
        </p:txBody>
      </p:sp>
      <p:sp>
        <p:nvSpPr>
          <p:cNvPr id="8" name="Oval 7"/>
          <p:cNvSpPr/>
          <p:nvPr/>
        </p:nvSpPr>
        <p:spPr>
          <a:xfrm>
            <a:off x="467544" y="2924944"/>
            <a:ext cx="2520280" cy="18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Disarticulated/ Fragmented Economy</a:t>
            </a:r>
            <a:endParaRPr lang="en-IE" sz="20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91880" y="1988840"/>
            <a:ext cx="2088232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Develop-mental Network State</a:t>
            </a:r>
            <a:endParaRPr lang="en-IE" sz="20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444208" y="3068960"/>
            <a:ext cx="2376264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b="1" dirty="0" smtClean="0">
                <a:solidFill>
                  <a:schemeClr val="tx1"/>
                </a:solidFill>
              </a:rPr>
              <a:t>Solidarity  without Equality</a:t>
            </a:r>
            <a:endParaRPr lang="en-IE" sz="2000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99792" y="2780928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627784" y="4581128"/>
            <a:ext cx="64807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572000" y="364502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796136" y="2708920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724128" y="4581128"/>
            <a:ext cx="86409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427984" y="364502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2A. Ireland’s Property Bubble</a:t>
            </a:r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6237312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INVESTMENT – BUILDING/NON-BUILDING	PROPORTION OF LENDING TO REAL ESTATE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dirty="0" smtClean="0"/>
              <a:t>2B. International Lending and the Bubble</a:t>
            </a:r>
            <a:endParaRPr lang="en-IE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84784"/>
            <a:ext cx="6584636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7544" y="6309320"/>
            <a:ext cx="8208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 dirty="0" smtClean="0"/>
              <a:t>Net foreign liabilities of Irish banks (% of total liabilities) (Lane, 2011)</a:t>
            </a:r>
            <a:endParaRPr lang="en-IE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2C. Core Finance Goes International</a:t>
            </a:r>
            <a:endParaRPr lang="en-I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1560" y="630932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DOMESTIC CREDIT AND INTL LENDING IN FRANCE AND GERMANY (% OF  GDP)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483</Words>
  <Application>Microsoft Office PowerPoint</Application>
  <PresentationFormat>On-screen Show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Europe through an Irish Lens: Development, Progress, Regress</vt:lpstr>
      <vt:lpstr>Development, Progress, Regress: Europe through an Irish Lens </vt:lpstr>
      <vt:lpstr>Europe and ‘Autocentric Development’ (Senghaas/ Mjoset)</vt:lpstr>
      <vt:lpstr>Uneven Development inside the ‘European Project’</vt:lpstr>
      <vt:lpstr>Development as a Condition of Stability in Capitalism (Chart from IMF)</vt:lpstr>
      <vt:lpstr>1. Development in Ireland’s Celtic Tiger: ‘Convergence’ and ‘Choice’</vt:lpstr>
      <vt:lpstr>2A. Ireland’s Property Bubble</vt:lpstr>
      <vt:lpstr>2B. International Lending and the Bubble</vt:lpstr>
      <vt:lpstr>2C. Core Finance Goes International</vt:lpstr>
      <vt:lpstr>2D. Turning Europe Inside Out</vt:lpstr>
      <vt:lpstr>3A. Dynamism through ‘Liberal Convergence’? (OECD Indices)</vt:lpstr>
      <vt:lpstr>3B. Discipline through ‘Christian Democratic Convergence’? (Guillen, Visser indices)</vt:lpstr>
      <vt:lpstr>3C. Persistent Differences in Social Compacts</vt:lpstr>
      <vt:lpstr>4A. The Double Movement in Liberal Political Economies </vt:lpstr>
      <vt:lpstr>4B. The Double Movement in the European Core</vt:lpstr>
      <vt:lpstr>Can the ‘European Model’ survive the ‘European Solution’?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through an Irish Lens: Development, Progress, Regress</dc:title>
  <dc:creator>soriain</dc:creator>
  <cp:lastModifiedBy>soriain</cp:lastModifiedBy>
  <cp:revision>48</cp:revision>
  <dcterms:created xsi:type="dcterms:W3CDTF">2012-11-05T11:14:30Z</dcterms:created>
  <dcterms:modified xsi:type="dcterms:W3CDTF">2012-11-16T09:10:33Z</dcterms:modified>
</cp:coreProperties>
</file>