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73" r:id="rId4"/>
    <p:sldId id="274" r:id="rId5"/>
    <p:sldId id="275" r:id="rId6"/>
    <p:sldId id="276" r:id="rId7"/>
    <p:sldId id="281" r:id="rId8"/>
    <p:sldId id="282" r:id="rId9"/>
    <p:sldId id="277" r:id="rId10"/>
    <p:sldId id="278" r:id="rId11"/>
    <p:sldId id="27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4A918-8C63-4749-91FB-8526F2B67B69}" type="datetimeFigureOut">
              <a:rPr lang="en-GB" smtClean="0"/>
              <a:pPr/>
              <a:t>21/02/2017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AD49F-67F3-4ADA-8FD7-AF99A51BE0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030983"/>
            <a:ext cx="9144000" cy="1254001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Feltalálói hálózatok, mobilitás és az innováció minősége</a:t>
            </a:r>
            <a:endParaRPr lang="en-GB" sz="3200" dirty="0"/>
          </a:p>
        </p:txBody>
      </p:sp>
      <p:pic>
        <p:nvPicPr>
          <p:cNvPr id="4" name="Picture 2" descr="\\argos\elang$\My_Documents\Munka\Marketing\Arculat\2009-2010\IBS_logo_poziti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3168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lcím 2"/>
          <p:cNvSpPr txBox="1">
            <a:spLocks/>
          </p:cNvSpPr>
          <p:nvPr/>
        </p:nvSpPr>
        <p:spPr>
          <a:xfrm>
            <a:off x="179512" y="3284984"/>
            <a:ext cx="8712968" cy="31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hu-HU" sz="3200" dirty="0" smtClean="0">
                <a:solidFill>
                  <a:schemeClr val="tx1">
                    <a:tint val="75000"/>
                  </a:schemeClr>
                </a:solidFill>
              </a:rPr>
              <a:t>Tóth Gergő </a:t>
            </a:r>
            <a:r>
              <a:rPr lang="hu-HU" sz="3200" baseline="30000" dirty="0" smtClean="0">
                <a:solidFill>
                  <a:schemeClr val="tx1">
                    <a:tint val="75000"/>
                  </a:schemeClr>
                </a:solidFill>
              </a:rPr>
              <a:t>a </a:t>
            </a:r>
            <a:r>
              <a:rPr lang="hu-HU" sz="3200" dirty="0" smtClean="0">
                <a:solidFill>
                  <a:schemeClr val="tx1">
                    <a:tint val="75000"/>
                  </a:schemeClr>
                </a:solidFill>
              </a:rPr>
              <a:t>és Lengyel Balázs </a:t>
            </a:r>
            <a:r>
              <a:rPr kumimoji="0" lang="hu-HU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0113" indent="-179388">
              <a:spcBef>
                <a:spcPct val="20000"/>
              </a:spcBef>
              <a:tabLst>
                <a:tab pos="989013" algn="l"/>
              </a:tabLst>
              <a:defRPr/>
            </a:pPr>
            <a:r>
              <a:rPr lang="hu-HU" sz="2600" baseline="30000" dirty="0" smtClean="0">
                <a:solidFill>
                  <a:schemeClr val="tx1">
                    <a:tint val="75000"/>
                  </a:schemeClr>
                </a:solidFill>
              </a:rPr>
              <a:t>a 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MA hallgató, </a:t>
            </a:r>
            <a:r>
              <a:rPr lang="hu-HU" sz="2600" dirty="0" err="1" smtClean="0">
                <a:solidFill>
                  <a:schemeClr val="tx1">
                    <a:tint val="75000"/>
                  </a:schemeClr>
                </a:solidFill>
              </a:rPr>
              <a:t>Political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 Science, </a:t>
            </a:r>
            <a:r>
              <a:rPr lang="hu-HU" sz="2600" dirty="0" err="1" smtClean="0">
                <a:solidFill>
                  <a:schemeClr val="tx1">
                    <a:tint val="75000"/>
                  </a:schemeClr>
                </a:solidFill>
              </a:rPr>
              <a:t>Central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 European University</a:t>
            </a:r>
          </a:p>
          <a:p>
            <a:pPr marL="900113" indent="-179388">
              <a:spcBef>
                <a:spcPct val="20000"/>
              </a:spcBef>
              <a:tabLst>
                <a:tab pos="989013" algn="l"/>
              </a:tabLst>
              <a:defRPr/>
            </a:pPr>
            <a:r>
              <a:rPr kumimoji="0" lang="hu-HU" sz="2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MTA KRTK</a:t>
            </a:r>
          </a:p>
          <a:p>
            <a:pPr marL="900113" indent="-179388">
              <a:spcBef>
                <a:spcPct val="20000"/>
              </a:spcBef>
              <a:tabLst>
                <a:tab pos="989013" algn="l"/>
              </a:tabLst>
              <a:defRPr/>
            </a:pPr>
            <a:r>
              <a:rPr lang="hu-HU" sz="2600" baseline="30000" dirty="0" smtClean="0">
                <a:solidFill>
                  <a:schemeClr val="tx1">
                    <a:tint val="75000"/>
                  </a:schemeClr>
                </a:solidFill>
              </a:rPr>
              <a:t>c 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International Business </a:t>
            </a:r>
            <a:r>
              <a:rPr lang="hu-HU" sz="2600" dirty="0" err="1" smtClean="0">
                <a:solidFill>
                  <a:schemeClr val="tx1">
                    <a:tint val="75000"/>
                  </a:schemeClr>
                </a:solidFill>
              </a:rPr>
              <a:t>School</a:t>
            </a:r>
            <a:r>
              <a:rPr lang="hu-HU" sz="2600" dirty="0" smtClean="0">
                <a:solidFill>
                  <a:schemeClr val="tx1">
                    <a:tint val="75000"/>
                  </a:schemeClr>
                </a:solidFill>
              </a:rPr>
              <a:t> Budapest</a:t>
            </a:r>
          </a:p>
          <a:p>
            <a:pPr marL="900113" lvl="0" indent="-179388">
              <a:spcBef>
                <a:spcPct val="20000"/>
              </a:spcBef>
              <a:tabLst>
                <a:tab pos="989013" algn="l"/>
              </a:tabLst>
              <a:defRPr/>
            </a:pPr>
            <a:endParaRPr lang="hu-HU" sz="2800" dirty="0" smtClean="0"/>
          </a:p>
          <a:p>
            <a:pPr marL="447675" lvl="0" indent="-179388" algn="ctr">
              <a:spcBef>
                <a:spcPct val="20000"/>
              </a:spcBef>
              <a:tabLst>
                <a:tab pos="444500" algn="l"/>
              </a:tabLst>
              <a:defRPr/>
            </a:pPr>
            <a:r>
              <a:rPr lang="hu-HU" sz="2600" dirty="0"/>
              <a:t>A kutatást a </a:t>
            </a:r>
            <a:r>
              <a:rPr lang="hu-HU" sz="2600" dirty="0"/>
              <a:t>Nemzeti Kutatási, Fejlesztési és Innovációs </a:t>
            </a:r>
            <a:r>
              <a:rPr lang="hu-HU" sz="2600" dirty="0"/>
              <a:t>Hivatal (</a:t>
            </a:r>
            <a:r>
              <a:rPr lang="en-GB" sz="2600" dirty="0"/>
              <a:t>NKFI</a:t>
            </a:r>
            <a:r>
              <a:rPr lang="hu-HU" sz="2600" dirty="0"/>
              <a:t>H)</a:t>
            </a:r>
            <a:r>
              <a:rPr lang="en-GB" sz="2600" dirty="0"/>
              <a:t> 116163</a:t>
            </a:r>
            <a:r>
              <a:rPr lang="hu-HU" sz="2600" dirty="0"/>
              <a:t> számú </a:t>
            </a:r>
            <a:r>
              <a:rPr lang="hu-HU" sz="2600" dirty="0" smtClean="0"/>
              <a:t>pályázat támogatta.</a:t>
            </a:r>
            <a:endParaRPr lang="hu-HU" sz="26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 l="1329" r="6972"/>
          <a:stretch>
            <a:fillRect/>
          </a:stretch>
        </p:blipFill>
        <p:spPr bwMode="auto">
          <a:xfrm>
            <a:off x="2267744" y="548680"/>
            <a:ext cx="122413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131842" y="44624"/>
          <a:ext cx="5976662" cy="6729984"/>
        </p:xfrm>
        <a:graphic>
          <a:graphicData uri="http://schemas.openxmlformats.org/drawingml/2006/table">
            <a:tbl>
              <a:tblPr/>
              <a:tblGrid>
                <a:gridCol w="1448888"/>
                <a:gridCol w="1549505"/>
                <a:gridCol w="1609875"/>
                <a:gridCol w="1368394"/>
              </a:tblGrid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(1)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(3)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1.067**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0.367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-0.610**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(0.515)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(0.517)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(0.287)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squared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-0.893**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-0.956**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(0.437)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(0.449)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t-3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0.757***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0.688***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(0.279)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(0.259)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0.041*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0.046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0.039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(0.022)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(0.033)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(0.033)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t-3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-0.003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0.015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(0.040)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(0.040)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hu-HU" sz="1600" baseline="-25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GB" sz="160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-0.299***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-0.309***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-0.252***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(0.094)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(0.100)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(0.097)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D10patcum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0.025***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(0.004)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(0.004)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(0.004)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0.249**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0.249***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0.249***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(0.044)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(0.044)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(0.044)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 in 10 years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0.207**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0.207**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0.207**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(0.061)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(0.061)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(0.061)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Constant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0.540***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0.540***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0.540***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latin typeface="Calibri"/>
                        <a:ea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(0.194)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(0.194)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(0.194)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YEAR FE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adj. R-sq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0.258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1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788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788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788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38" marR="437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0" y="404664"/>
            <a:ext cx="313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További kontrollok</a:t>
            </a:r>
          </a:p>
          <a:p>
            <a:pPr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a fogadó cég,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küldő cég és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a feltaláló szabadalmainak és hivatkozásainak száma a mobilitás évéig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0" y="2571869"/>
            <a:ext cx="3131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(1)</a:t>
            </a:r>
          </a:p>
          <a:p>
            <a:r>
              <a:rPr lang="hu-HU" dirty="0" smtClean="0"/>
              <a:t>Nem-lineáris hatást látunk a feltaláló </a:t>
            </a:r>
            <a:r>
              <a:rPr lang="hu-HU" dirty="0" err="1" smtClean="0"/>
              <a:t>Constraint</a:t>
            </a:r>
            <a:r>
              <a:rPr lang="hu-HU" dirty="0" smtClean="0"/>
              <a:t> értéke és a cég hivatkozás-növekedése között.</a:t>
            </a:r>
          </a:p>
          <a:p>
            <a:endParaRPr lang="hu-HU" b="1" dirty="0"/>
          </a:p>
          <a:p>
            <a:r>
              <a:rPr lang="hu-HU" b="1" dirty="0" smtClean="0"/>
              <a:t>(2) – (3)</a:t>
            </a:r>
          </a:p>
          <a:p>
            <a:r>
              <a:rPr lang="hu-HU" dirty="0" smtClean="0"/>
              <a:t>Ez a nem-lineáris jelleg elsősorban abból adódik, hogy a mobil feltalálónak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Marginális hatások</a:t>
            </a:r>
            <a:endParaRPr lang="en-GB" dirty="0"/>
          </a:p>
        </p:txBody>
      </p:sp>
      <p:pic>
        <p:nvPicPr>
          <p:cNvPr id="4" name="Tartalom helye 3" descr="margin_june7_w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275" y="1124744"/>
            <a:ext cx="3957677" cy="2880000"/>
          </a:xfrm>
        </p:spPr>
      </p:pic>
      <p:pic>
        <p:nvPicPr>
          <p:cNvPr id="5" name="Kép 4" descr="margin_june7_w1_l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6770" y="1124744"/>
            <a:ext cx="3957678" cy="2880000"/>
          </a:xfrm>
          <a:prstGeom prst="rect">
            <a:avLst/>
          </a:prstGeom>
        </p:spPr>
      </p:pic>
      <p:pic>
        <p:nvPicPr>
          <p:cNvPr id="6" name="Kép 5" descr="margin_june7_w1_l3_chang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8539" y="4005384"/>
            <a:ext cx="3957677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3993307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Köszönjük a figyelmet!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 smtClean="0"/>
              <a:t>blengyel@gmail.com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Feltalálók mobilitása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 smtClean="0"/>
              <a:t>Tudástranszfer </a:t>
            </a:r>
            <a:r>
              <a:rPr lang="hu-HU" sz="2000" b="1" dirty="0" err="1" smtClean="0"/>
              <a:t>innováló</a:t>
            </a:r>
            <a:r>
              <a:rPr lang="hu-HU" sz="2000" b="1" dirty="0" smtClean="0"/>
              <a:t> cégek között</a:t>
            </a:r>
            <a:r>
              <a:rPr lang="hu-HU" sz="2000" dirty="0" smtClean="0"/>
              <a:t> (</a:t>
            </a:r>
            <a:r>
              <a:rPr lang="hu-HU" sz="2000" dirty="0" err="1" smtClean="0"/>
              <a:t>Arrow</a:t>
            </a:r>
            <a:r>
              <a:rPr lang="hu-HU" sz="2000" dirty="0" smtClean="0"/>
              <a:t> 1962, </a:t>
            </a:r>
            <a:r>
              <a:rPr lang="hu-HU" sz="2000" dirty="0" err="1" smtClean="0"/>
              <a:t>Zucker</a:t>
            </a:r>
            <a:r>
              <a:rPr lang="hu-HU" sz="2000" dirty="0" smtClean="0"/>
              <a:t> et </a:t>
            </a:r>
            <a:r>
              <a:rPr lang="hu-HU" sz="2000" dirty="0" err="1" smtClean="0"/>
              <a:t>al</a:t>
            </a:r>
            <a:r>
              <a:rPr lang="hu-HU" sz="2000" dirty="0" smtClean="0"/>
              <a:t>. ) </a:t>
            </a:r>
          </a:p>
          <a:p>
            <a:pPr>
              <a:buFontTx/>
              <a:buChar char="-"/>
            </a:pPr>
            <a:r>
              <a:rPr lang="hu-HU" sz="2000" dirty="0" smtClean="0"/>
              <a:t>A feltalálók viszik magukkal tapasztalataikat.</a:t>
            </a:r>
          </a:p>
          <a:p>
            <a:pPr>
              <a:buFontTx/>
              <a:buChar char="-"/>
            </a:pPr>
            <a:r>
              <a:rPr lang="hu-HU" sz="2000" dirty="0" smtClean="0"/>
              <a:t>Hatással van a cég termelési és innovációs folyamataira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A cégek minősége számít</a:t>
            </a:r>
          </a:p>
          <a:p>
            <a:pPr>
              <a:buFontTx/>
              <a:buChar char="-"/>
            </a:pPr>
            <a:r>
              <a:rPr lang="hu-HU" sz="2000" dirty="0" smtClean="0"/>
              <a:t>A jó cégből érkező feltalálók nagyobb hatással vannak</a:t>
            </a:r>
          </a:p>
          <a:p>
            <a:pPr>
              <a:buFontTx/>
              <a:buChar char="-"/>
            </a:pPr>
            <a:r>
              <a:rPr lang="hu-HU" sz="2000" dirty="0" smtClean="0"/>
              <a:t>A cég számára új tudással rendelkező feltalálók nagyobb</a:t>
            </a:r>
            <a:r>
              <a:rPr lang="en-US" sz="2000" dirty="0" smtClean="0"/>
              <a:t> </a:t>
            </a:r>
            <a:r>
              <a:rPr lang="hu-HU" sz="2000" dirty="0" smtClean="0"/>
              <a:t>hatással vannak </a:t>
            </a:r>
            <a:r>
              <a:rPr lang="en-US" sz="2000" dirty="0" smtClean="0"/>
              <a:t>(</a:t>
            </a:r>
            <a:r>
              <a:rPr lang="en-US" sz="2000" dirty="0" err="1" smtClean="0"/>
              <a:t>Rosenkopf</a:t>
            </a:r>
            <a:r>
              <a:rPr lang="en-US" sz="2000" dirty="0" smtClean="0"/>
              <a:t> </a:t>
            </a:r>
            <a:r>
              <a:rPr lang="en-US" sz="2000" dirty="0"/>
              <a:t>and Almeida 2003, Song et al. 2003</a:t>
            </a:r>
            <a:r>
              <a:rPr lang="en-US" sz="2000" dirty="0" smtClean="0"/>
              <a:t>)</a:t>
            </a:r>
            <a:r>
              <a:rPr lang="hu-HU" sz="2000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Keveset tudunk arról, hogy mi történik a magukkal hozott kapcsolatokkal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Agrawal</a:t>
            </a:r>
            <a:r>
              <a:rPr lang="en-US" sz="2000" dirty="0"/>
              <a:t> et al. 2006, </a:t>
            </a:r>
            <a:r>
              <a:rPr lang="en-US" sz="2000" dirty="0" err="1"/>
              <a:t>Breschi</a:t>
            </a:r>
            <a:r>
              <a:rPr lang="en-US" sz="2000" dirty="0"/>
              <a:t> and </a:t>
            </a:r>
            <a:r>
              <a:rPr lang="en-US" sz="2000" dirty="0" err="1"/>
              <a:t>Lissoni</a:t>
            </a:r>
            <a:r>
              <a:rPr lang="en-US" sz="2000" dirty="0"/>
              <a:t> 2005, 2009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>
              <a:buNone/>
            </a:pPr>
            <a:r>
              <a:rPr lang="hu-HU" sz="2000" b="1" dirty="0" smtClean="0"/>
              <a:t>A korábbi kollégákkal történő kommunikáció további </a:t>
            </a:r>
            <a:r>
              <a:rPr lang="hu-HU" sz="2000" b="1" dirty="0" err="1" smtClean="0"/>
              <a:t>externális</a:t>
            </a:r>
            <a:r>
              <a:rPr lang="hu-HU" sz="2000" b="1" dirty="0" smtClean="0"/>
              <a:t> tudáshoz adhat hozzáférést a cég számára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Ethridge</a:t>
            </a:r>
            <a:r>
              <a:rPr lang="en-US" sz="2000" dirty="0"/>
              <a:t> et al. 2015, Powell et al. 1996)</a:t>
            </a:r>
            <a:endParaRPr lang="hu-HU" sz="2000" dirty="0" smtClean="0"/>
          </a:p>
          <a:p>
            <a:pPr>
              <a:buNone/>
            </a:pPr>
            <a:endParaRPr lang="hu-HU" sz="2000" dirty="0"/>
          </a:p>
          <a:p>
            <a:pPr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Kérdések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000" dirty="0" smtClean="0"/>
              <a:t>Milyen kapcsolati hálóval rendelkező feltalálók hatnak leginkább a cégre?</a:t>
            </a:r>
            <a:endParaRPr lang="en-GB" sz="2000" dirty="0" smtClean="0"/>
          </a:p>
          <a:p>
            <a:r>
              <a:rPr lang="hu-HU" sz="2000" dirty="0" smtClean="0"/>
              <a:t>A brókerek mobilitása hat inkább az innovációra? 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A gyenge kapcsolatok sokszínű információhoz adnak hozzáférést (</a:t>
            </a:r>
            <a:r>
              <a:rPr lang="hu-HU" sz="2000" dirty="0" err="1" smtClean="0"/>
              <a:t>Burt</a:t>
            </a:r>
            <a:r>
              <a:rPr lang="hu-HU" sz="2000" dirty="0" smtClean="0"/>
              <a:t>, 1992, </a:t>
            </a:r>
            <a:r>
              <a:rPr lang="hu-HU" sz="2000" dirty="0" err="1" smtClean="0"/>
              <a:t>Granovetter</a:t>
            </a:r>
            <a:r>
              <a:rPr lang="hu-HU" sz="2000" dirty="0" smtClean="0"/>
              <a:t> 1973).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kohézív</a:t>
            </a:r>
            <a:r>
              <a:rPr lang="hu-HU" sz="2000" dirty="0" smtClean="0"/>
              <a:t> hálóval bírók mobilitása hat inkább az innovációra?</a:t>
            </a:r>
          </a:p>
          <a:p>
            <a:pPr>
              <a:buNone/>
            </a:pPr>
            <a:r>
              <a:rPr lang="hu-HU" sz="2000" dirty="0"/>
              <a:t>	</a:t>
            </a:r>
            <a:r>
              <a:rPr lang="hu-HU" sz="2000" dirty="0" smtClean="0"/>
              <a:t>A </a:t>
            </a:r>
            <a:r>
              <a:rPr lang="hu-HU" sz="2000" dirty="0" err="1" smtClean="0"/>
              <a:t>kohézív</a:t>
            </a:r>
            <a:r>
              <a:rPr lang="hu-HU" sz="2000" dirty="0" smtClean="0"/>
              <a:t> és erős kapcsolatokból álló hálón keresztül komplexebb tudáshoz lehet hozzáférni (</a:t>
            </a:r>
            <a:r>
              <a:rPr lang="en-US" sz="2000" dirty="0"/>
              <a:t>Coleman, 1988, Putnam 1995</a:t>
            </a:r>
            <a:r>
              <a:rPr lang="hu-HU" sz="2000" dirty="0" smtClean="0"/>
              <a:t>).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A korábbi kapcsolatrendszeren kívül milyen hatással van a cégben lévő kapcsolatrendszer az innovációra?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Korábbi irodalom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/>
              <a:t>Aral</a:t>
            </a:r>
            <a:r>
              <a:rPr lang="hu-HU" sz="2000" dirty="0" smtClean="0"/>
              <a:t> (2016, AJS)</a:t>
            </a:r>
          </a:p>
          <a:p>
            <a:r>
              <a:rPr lang="hu-HU" sz="2000" dirty="0" smtClean="0"/>
              <a:t>A gyenge kapcsolatok </a:t>
            </a:r>
            <a:r>
              <a:rPr lang="hu-HU" sz="2000" dirty="0" err="1" smtClean="0"/>
              <a:t>diverz</a:t>
            </a:r>
            <a:r>
              <a:rPr lang="hu-HU" sz="2000" dirty="0" smtClean="0"/>
              <a:t>, nagy újdonság-tartalmú információt nyújtanak (pl. rég nem látott ismerős)</a:t>
            </a:r>
          </a:p>
          <a:p>
            <a:r>
              <a:rPr lang="hu-HU" sz="2000" dirty="0" smtClean="0"/>
              <a:t>A </a:t>
            </a:r>
            <a:r>
              <a:rPr lang="hu-HU" sz="2000" dirty="0" err="1" smtClean="0"/>
              <a:t>kohézív</a:t>
            </a:r>
            <a:r>
              <a:rPr lang="hu-HU" sz="2000" dirty="0" smtClean="0"/>
              <a:t> hálókban komplex információhoz jutunk (pl. több időnk van mélyebben megbeszélni ügyeket)</a:t>
            </a:r>
          </a:p>
          <a:p>
            <a:r>
              <a:rPr lang="hu-HU" sz="2000" dirty="0" smtClean="0"/>
              <a:t>A két típusú hálózat kiegészíti egymást, azaz valószínűleg van optimális szerkezet: közepesen </a:t>
            </a:r>
            <a:r>
              <a:rPr lang="hu-HU" sz="2000" dirty="0" err="1" smtClean="0"/>
              <a:t>kohézív</a:t>
            </a:r>
            <a:r>
              <a:rPr lang="hu-HU" sz="2000" dirty="0" smtClean="0"/>
              <a:t> hálózattal rendelkező brókerek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287"/>
            <a:ext cx="5277594" cy="26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Korábbi irodalom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/>
              <a:t>Uzzi</a:t>
            </a:r>
            <a:r>
              <a:rPr lang="hu-HU" sz="2000" dirty="0" smtClean="0"/>
              <a:t> és </a:t>
            </a:r>
            <a:r>
              <a:rPr lang="hu-HU" sz="2000" dirty="0" err="1" smtClean="0"/>
              <a:t>Spiro</a:t>
            </a:r>
            <a:r>
              <a:rPr lang="hu-HU" sz="2000" dirty="0" smtClean="0"/>
              <a:t> (2005, AJS)</a:t>
            </a:r>
          </a:p>
          <a:p>
            <a:r>
              <a:rPr lang="hu-HU" sz="2000" dirty="0" smtClean="0"/>
              <a:t>Broadway musicaleket vizsgálnak, és a musical létrehozásában részt vevők közötti hálózat szerkezetével magyarázzák a darab sikerét.</a:t>
            </a:r>
          </a:p>
          <a:p>
            <a:r>
              <a:rPr lang="hu-HU" sz="2000" dirty="0" smtClean="0"/>
              <a:t>A hálózatban akkor van kapcsolat két résztvevő között, ha korábban már dolgoztak együtt.</a:t>
            </a:r>
          </a:p>
          <a:p>
            <a:r>
              <a:rPr lang="hu-HU" sz="2000" dirty="0" err="1" smtClean="0"/>
              <a:t>Small</a:t>
            </a:r>
            <a:r>
              <a:rPr lang="hu-HU" sz="2000" dirty="0" smtClean="0"/>
              <a:t> World Q - Kisvilág hálózatok: magas klaszterezettség (a barátom barátja az én barátom is) és alacsony elérési úthossz (6 lépés távolság)</a:t>
            </a:r>
          </a:p>
          <a:p>
            <a:r>
              <a:rPr lang="hu-HU" sz="2000" dirty="0" smtClean="0"/>
              <a:t>Fordított U alak: akkor sikeres a darab, ha vannak </a:t>
            </a:r>
            <a:r>
              <a:rPr lang="hu-HU" sz="2000" dirty="0" err="1" smtClean="0"/>
              <a:t>kohézív</a:t>
            </a:r>
            <a:r>
              <a:rPr lang="hu-HU" sz="2000" dirty="0" smtClean="0"/>
              <a:t> komponensei a hálózatnak, amiket brókerek kötnek össze 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94"/>
          <a:stretch>
            <a:fillRect/>
          </a:stretch>
        </p:blipFill>
        <p:spPr bwMode="auto">
          <a:xfrm>
            <a:off x="3964632" y="3782516"/>
            <a:ext cx="4495800" cy="3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Adatok: hálózat és mobilitás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89240"/>
          </a:xfrm>
        </p:spPr>
        <p:txBody>
          <a:bodyPr>
            <a:normAutofit fontScale="92500" lnSpcReduction="10000"/>
          </a:bodyPr>
          <a:lstStyle/>
          <a:p>
            <a:r>
              <a:rPr lang="hu-HU" sz="2000" dirty="0" smtClean="0"/>
              <a:t>OECD Patent </a:t>
            </a:r>
            <a:r>
              <a:rPr lang="hu-HU" sz="2000" dirty="0" err="1" smtClean="0"/>
              <a:t>Database</a:t>
            </a:r>
            <a:r>
              <a:rPr lang="hu-HU" sz="2000" dirty="0" smtClean="0"/>
              <a:t> 1977-2013.</a:t>
            </a:r>
          </a:p>
          <a:p>
            <a:r>
              <a:rPr lang="hu-HU" sz="2000" dirty="0" smtClean="0"/>
              <a:t>EPO szabadalmak a „</a:t>
            </a:r>
            <a:r>
              <a:rPr lang="hu-HU" sz="2000" dirty="0" err="1" smtClean="0"/>
              <a:t>Computing</a:t>
            </a:r>
            <a:r>
              <a:rPr lang="hu-HU" sz="2000" dirty="0" smtClean="0"/>
              <a:t>, </a:t>
            </a:r>
            <a:r>
              <a:rPr lang="hu-HU" sz="2000" dirty="0" err="1" smtClean="0"/>
              <a:t>calculating</a:t>
            </a:r>
            <a:r>
              <a:rPr lang="hu-HU" sz="2000" dirty="0" smtClean="0"/>
              <a:t> and </a:t>
            </a:r>
            <a:r>
              <a:rPr lang="hu-HU" sz="2000" dirty="0" err="1" smtClean="0"/>
              <a:t>counting</a:t>
            </a:r>
            <a:r>
              <a:rPr lang="hu-HU" sz="2000" dirty="0" smtClean="0"/>
              <a:t>” technológiai osztályból.</a:t>
            </a:r>
          </a:p>
          <a:p>
            <a:r>
              <a:rPr lang="hu-HU" sz="2000" dirty="0" smtClean="0"/>
              <a:t>Szabadalmak feltalálói, bejegyző cég, a szabadalomra történő hivatkozások</a:t>
            </a:r>
          </a:p>
          <a:p>
            <a:endParaRPr lang="hu-HU" sz="2000" dirty="0"/>
          </a:p>
          <a:p>
            <a:pPr>
              <a:buNone/>
            </a:pPr>
            <a:r>
              <a:rPr lang="hu-HU" sz="2000" dirty="0" smtClean="0"/>
              <a:t>Hálózat-generálás</a:t>
            </a:r>
          </a:p>
          <a:p>
            <a:r>
              <a:rPr lang="hu-HU" sz="2000" dirty="0" err="1" smtClean="0"/>
              <a:t>Projektáljuk</a:t>
            </a:r>
            <a:r>
              <a:rPr lang="hu-HU" sz="2000" dirty="0" smtClean="0"/>
              <a:t> a </a:t>
            </a:r>
            <a:r>
              <a:rPr lang="hu-HU" sz="2000" dirty="0" err="1" smtClean="0"/>
              <a:t>bipartit-hálót</a:t>
            </a:r>
            <a:r>
              <a:rPr lang="hu-HU" sz="2000" dirty="0" smtClean="0"/>
              <a:t>: ha két feltaláló szerepel együtt egy szabadalmon, akkor csinálunk köztük egy élt. </a:t>
            </a:r>
          </a:p>
          <a:p>
            <a:r>
              <a:rPr lang="hu-HU" sz="2000" dirty="0" smtClean="0"/>
              <a:t>Ezt kontrolláljuk a feltalálói csapat létszámával: ha 2-nél többen csinálják a szabadalmat, akkor csökkentjük az él súlyát (</a:t>
            </a:r>
            <a:r>
              <a:rPr lang="hu-HU" sz="2000" dirty="0" err="1" smtClean="0"/>
              <a:t>Newman</a:t>
            </a:r>
            <a:r>
              <a:rPr lang="hu-HU" sz="2000" dirty="0" smtClean="0"/>
              <a:t> 2001).</a:t>
            </a:r>
          </a:p>
          <a:p>
            <a:r>
              <a:rPr lang="hu-HU" sz="2000" dirty="0" smtClean="0"/>
              <a:t>Az összes élt követjük az időben, és exponenciális módon csökkentjük az </a:t>
            </a:r>
            <a:r>
              <a:rPr lang="hu-HU" sz="2000" dirty="0" err="1" smtClean="0"/>
              <a:t>élsúlyt</a:t>
            </a:r>
            <a:r>
              <a:rPr lang="hu-HU" sz="2000" dirty="0" smtClean="0"/>
              <a:t> (</a:t>
            </a:r>
            <a:r>
              <a:rPr lang="hu-HU" sz="2000" dirty="0" err="1" smtClean="0"/>
              <a:t>Jin</a:t>
            </a:r>
            <a:r>
              <a:rPr lang="hu-HU" sz="2000" dirty="0" smtClean="0"/>
              <a:t> et </a:t>
            </a:r>
            <a:r>
              <a:rPr lang="hu-HU" sz="2000" dirty="0" err="1" smtClean="0"/>
              <a:t>al</a:t>
            </a:r>
            <a:r>
              <a:rPr lang="hu-HU" sz="2000" dirty="0" smtClean="0"/>
              <a:t>. 2001). </a:t>
            </a:r>
            <a:endParaRPr lang="hu-HU" sz="2000" dirty="0"/>
          </a:p>
          <a:p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Mobilitás definíciója</a:t>
            </a:r>
          </a:p>
          <a:p>
            <a:r>
              <a:rPr lang="hu-HU" sz="2000" dirty="0" smtClean="0"/>
              <a:t>Egy </a:t>
            </a:r>
            <a:r>
              <a:rPr lang="hu-HU" sz="2000" dirty="0" err="1" smtClean="0"/>
              <a:t>inventor</a:t>
            </a:r>
            <a:r>
              <a:rPr lang="hu-HU" sz="2000" dirty="0" smtClean="0"/>
              <a:t> </a:t>
            </a:r>
            <a:r>
              <a:rPr lang="hu-HU" sz="2000" i="1" dirty="0" smtClean="0"/>
              <a:t>t</a:t>
            </a:r>
            <a:r>
              <a:rPr lang="hu-HU" sz="2000" dirty="0" smtClean="0"/>
              <a:t> évben mobil, ha abban az évben új cégnek készít szabadalmat, de előtte már csinált szabadalmat.</a:t>
            </a:r>
          </a:p>
          <a:p>
            <a:r>
              <a:rPr lang="hu-HU" sz="2000" dirty="0" smtClean="0"/>
              <a:t>A szabadalmat létrehozása időigényes: a szabadalom bejegyzése előtti 2 éves időszakban már mobilnak tekintjük a feltalálót.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u-HU" dirty="0" smtClean="0"/>
              <a:t>Data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European Patent Office (EPO) from the OECD Patent </a:t>
            </a:r>
            <a:r>
              <a:rPr lang="en-US" sz="1800" dirty="0" smtClean="0"/>
              <a:t>Database</a:t>
            </a:r>
            <a:r>
              <a:rPr lang="hu-HU" sz="1800" dirty="0" smtClean="0"/>
              <a:t>,</a:t>
            </a:r>
            <a:r>
              <a:rPr lang="en-US" sz="1800" dirty="0" smtClean="0"/>
              <a:t> 1977-2013</a:t>
            </a:r>
            <a:r>
              <a:rPr lang="hu-HU" sz="1800" dirty="0" smtClean="0"/>
              <a:t>, </a:t>
            </a:r>
            <a:r>
              <a:rPr lang="hu-HU" sz="1800" dirty="0" err="1" smtClean="0"/>
              <a:t>downloaded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February</a:t>
            </a:r>
            <a:r>
              <a:rPr lang="hu-HU" sz="1800" dirty="0" smtClean="0"/>
              <a:t> 2015:</a:t>
            </a:r>
          </a:p>
          <a:p>
            <a:pPr>
              <a:buFont typeface="Calibri" pitchFamily="34" charset="0"/>
              <a:buChar char="̶"/>
            </a:pPr>
            <a:r>
              <a:rPr lang="en-US" sz="1800" dirty="0" smtClean="0"/>
              <a:t>OECD REGPAT</a:t>
            </a:r>
            <a:r>
              <a:rPr lang="hu-HU" sz="1800" dirty="0" smtClean="0"/>
              <a:t>: </a:t>
            </a:r>
            <a:r>
              <a:rPr lang="en-US" sz="1800" dirty="0"/>
              <a:t>2,750,644 </a:t>
            </a:r>
            <a:r>
              <a:rPr lang="en-US" sz="1800" dirty="0" smtClean="0"/>
              <a:t>patent</a:t>
            </a:r>
            <a:r>
              <a:rPr lang="hu-HU" sz="1800" dirty="0" smtClean="0"/>
              <a:t>s</a:t>
            </a:r>
            <a:r>
              <a:rPr lang="en-US" sz="1800" dirty="0" smtClean="0"/>
              <a:t> authored </a:t>
            </a:r>
            <a:r>
              <a:rPr lang="en-US" sz="1800" dirty="0"/>
              <a:t>by 594,461 </a:t>
            </a:r>
            <a:r>
              <a:rPr lang="en-US" sz="1800" dirty="0" smtClean="0"/>
              <a:t>inventors</a:t>
            </a:r>
            <a:r>
              <a:rPr lang="hu-HU" sz="1800" dirty="0" smtClean="0"/>
              <a:t>.</a:t>
            </a:r>
          </a:p>
          <a:p>
            <a:pPr>
              <a:buFont typeface="Calibri" pitchFamily="34" charset="0"/>
              <a:buChar char="̶"/>
            </a:pPr>
            <a:r>
              <a:rPr lang="en-US" sz="1800" dirty="0"/>
              <a:t>OECD HAN (Harmonized Applicant Names</a:t>
            </a:r>
            <a:r>
              <a:rPr lang="en-US" sz="1800" dirty="0" smtClean="0"/>
              <a:t>)</a:t>
            </a:r>
            <a:r>
              <a:rPr lang="hu-HU" sz="1800" dirty="0" smtClean="0"/>
              <a:t>: </a:t>
            </a:r>
            <a:r>
              <a:rPr lang="en-US" sz="1800" dirty="0"/>
              <a:t>2,837,597 unique </a:t>
            </a:r>
            <a:r>
              <a:rPr lang="en-US" sz="1800" dirty="0" smtClean="0"/>
              <a:t>applicants</a:t>
            </a:r>
            <a:r>
              <a:rPr lang="hu-HU" sz="1800" dirty="0" smtClean="0"/>
              <a:t>.</a:t>
            </a:r>
          </a:p>
          <a:p>
            <a:pPr>
              <a:buFont typeface="Calibri" pitchFamily="34" charset="0"/>
              <a:buChar char="̶"/>
            </a:pPr>
            <a:r>
              <a:rPr lang="en-US" sz="1800" dirty="0"/>
              <a:t>OECD </a:t>
            </a:r>
            <a:r>
              <a:rPr lang="en-US" sz="1800" dirty="0" smtClean="0"/>
              <a:t>CITATIONS</a:t>
            </a:r>
            <a:r>
              <a:rPr lang="hu-HU" sz="1800" dirty="0" smtClean="0"/>
              <a:t>: </a:t>
            </a:r>
            <a:r>
              <a:rPr lang="en-US" sz="1800" dirty="0"/>
              <a:t>99,449,770 unique </a:t>
            </a:r>
            <a:r>
              <a:rPr lang="en-US" sz="1800" dirty="0" smtClean="0"/>
              <a:t>citations</a:t>
            </a:r>
            <a:r>
              <a:rPr lang="hu-HU" sz="1800" dirty="0" smtClean="0"/>
              <a:t>.</a:t>
            </a:r>
          </a:p>
        </p:txBody>
      </p:sp>
      <p:pic>
        <p:nvPicPr>
          <p:cNvPr id="4" name="Kép 3" descr="Number of Application by yea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92" y="2996952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Number of Inventors by yea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feltalálói hálózat komponensei</a:t>
            </a:r>
            <a:endParaRPr lang="en-GB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" y="1556792"/>
          <a:ext cx="9108502" cy="1224136"/>
        </p:xfrm>
        <a:graphic>
          <a:graphicData uri="http://schemas.openxmlformats.org/drawingml/2006/table">
            <a:tbl>
              <a:tblPr/>
              <a:tblGrid>
                <a:gridCol w="1461566"/>
                <a:gridCol w="955867"/>
                <a:gridCol w="955867"/>
                <a:gridCol w="955867"/>
                <a:gridCol w="955867"/>
                <a:gridCol w="955867"/>
                <a:gridCol w="955867"/>
                <a:gridCol w="955867"/>
                <a:gridCol w="955867"/>
              </a:tblGrid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Feltalálók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5-10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11-20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21-50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51-100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101-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# 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Komponens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27,207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17,768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10,276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14,046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1,701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Átl</a:t>
                      </a:r>
                      <a:r>
                        <a:rPr lang="hu-HU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fokszám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1.957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2.884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4.678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7.138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8.238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8.186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9.001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Átl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Constraint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N.A.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0.921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0.671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0.495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0.467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0.482</a:t>
                      </a:r>
                      <a:endParaRPr lang="en-GB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0.491</a:t>
                      </a:r>
                      <a:endParaRPr lang="en-GB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Kép 4" descr="giant component fruchterman reingold.png"/>
          <p:cNvPicPr/>
          <p:nvPr/>
        </p:nvPicPr>
        <p:blipFill>
          <a:blip r:embed="rId2" cstate="print"/>
          <a:srcRect l="11894" r="16678"/>
          <a:stretch>
            <a:fillRect/>
          </a:stretch>
        </p:blipFill>
        <p:spPr>
          <a:xfrm>
            <a:off x="144016" y="2852936"/>
            <a:ext cx="4572000" cy="3888432"/>
          </a:xfrm>
          <a:prstGeom prst="rect">
            <a:avLst/>
          </a:prstGeom>
        </p:spPr>
      </p:pic>
      <p:pic>
        <p:nvPicPr>
          <p:cNvPr id="6" name="Kép 5" descr="2ndbiggest component fruchtermanreingold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4464496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Becslés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000" dirty="0" err="1" smtClean="0"/>
              <a:t>Burt</a:t>
            </a:r>
            <a:r>
              <a:rPr lang="hu-HU" sz="2000" dirty="0"/>
              <a:t> </a:t>
            </a:r>
            <a:r>
              <a:rPr lang="hu-HU" sz="2000" dirty="0" smtClean="0"/>
              <a:t>(1992) </a:t>
            </a:r>
            <a:r>
              <a:rPr lang="hu-HU" sz="2000" dirty="0" err="1" smtClean="0"/>
              <a:t>Constraint</a:t>
            </a:r>
            <a:r>
              <a:rPr lang="hu-HU" sz="2000" dirty="0" smtClean="0"/>
              <a:t> változója</a:t>
            </a:r>
          </a:p>
          <a:p>
            <a:pPr>
              <a:buNone/>
            </a:pPr>
            <a:endParaRPr lang="hu-HU" sz="2000" dirty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/>
          </a:p>
          <a:p>
            <a:pPr>
              <a:buNone/>
            </a:pPr>
            <a:r>
              <a:rPr lang="hu-HU" sz="2000" dirty="0" smtClean="0"/>
              <a:t>A mintát csak azokra a cégekre szűkítjük, ahova egyszerre legfeljebb 1 feltaláló ment, vagy egyáltalán nem ment feltaláló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r>
              <a:rPr lang="hu-HU" sz="2000" dirty="0" smtClean="0"/>
              <a:t>Lineáris becslést alkalmazunk a </a:t>
            </a:r>
            <a:r>
              <a:rPr lang="hu-HU" sz="2000" dirty="0" err="1" smtClean="0"/>
              <a:t>Constraint</a:t>
            </a:r>
            <a:r>
              <a:rPr lang="hu-HU" sz="2000" dirty="0" smtClean="0"/>
              <a:t> hatásának értékelésére:</a:t>
            </a:r>
          </a:p>
          <a:p>
            <a:pPr>
              <a:buNone/>
            </a:pPr>
            <a:endParaRPr lang="en-GB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01055"/>
            <a:ext cx="5277594" cy="26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060848"/>
            <a:ext cx="3485187" cy="936104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212976"/>
            <a:ext cx="1829952" cy="757222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959882"/>
            <a:ext cx="7992888" cy="63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871</Words>
  <Application>Microsoft Office PowerPoint</Application>
  <PresentationFormat>Diavetítés a képernyőre (4:3 oldalarány)</PresentationFormat>
  <Paragraphs>197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Feltalálói hálózatok, mobilitás és az innováció minősége</vt:lpstr>
      <vt:lpstr>Feltalálók mobilitása</vt:lpstr>
      <vt:lpstr>Kérdések</vt:lpstr>
      <vt:lpstr>Korábbi irodalom</vt:lpstr>
      <vt:lpstr>Korábbi irodalom</vt:lpstr>
      <vt:lpstr>Adatok: hálózat és mobilitás</vt:lpstr>
      <vt:lpstr>Data</vt:lpstr>
      <vt:lpstr>A feltalálói hálózat komponensei</vt:lpstr>
      <vt:lpstr>Becslés</vt:lpstr>
      <vt:lpstr>PowerPoint bemutató</vt:lpstr>
      <vt:lpstr>Marginális hatások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Co-inventor networks, mobility and the quality of innovation</dc:title>
  <dc:creator>blengyel</dc:creator>
  <cp:lastModifiedBy>Paksi  Veronika</cp:lastModifiedBy>
  <cp:revision>31</cp:revision>
  <dcterms:created xsi:type="dcterms:W3CDTF">2015-10-20T22:56:20Z</dcterms:created>
  <dcterms:modified xsi:type="dcterms:W3CDTF">2017-02-21T13:58:08Z</dcterms:modified>
</cp:coreProperties>
</file>