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2109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4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956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471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293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97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61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62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59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216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444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C7EC-82E9-4419-97B2-93F64D89B39A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E9114-AF34-4D66-84B4-FEB16931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15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en-US" sz="3100" dirty="0" err="1"/>
              <a:t>Kvalitatív</a:t>
            </a:r>
            <a:r>
              <a:rPr lang="en-US" sz="3100" dirty="0"/>
              <a:t> </a:t>
            </a:r>
            <a:r>
              <a:rPr lang="en-US" sz="3100" dirty="0" err="1"/>
              <a:t>módszertani</a:t>
            </a:r>
            <a:r>
              <a:rPr lang="en-US" sz="3100" dirty="0"/>
              <a:t> </a:t>
            </a:r>
            <a:r>
              <a:rPr lang="en-US" sz="3100" dirty="0" err="1"/>
              <a:t>megközelítések</a:t>
            </a:r>
            <a:r>
              <a:rPr lang="en-US" sz="3100" dirty="0"/>
              <a:t> a </a:t>
            </a:r>
            <a:r>
              <a:rPr lang="en-US" sz="3100" dirty="0" err="1"/>
              <a:t>marginalizált</a:t>
            </a:r>
            <a:r>
              <a:rPr lang="en-US" sz="3100" dirty="0"/>
              <a:t> </a:t>
            </a:r>
            <a:r>
              <a:rPr lang="en-US" sz="3100" dirty="0" err="1"/>
              <a:t>terek</a:t>
            </a:r>
            <a:r>
              <a:rPr lang="en-US" sz="3100" dirty="0"/>
              <a:t> </a:t>
            </a:r>
            <a:r>
              <a:rPr lang="en-US" sz="3100" dirty="0" err="1" smtClean="0"/>
              <a:t>értelmezésben</a:t>
            </a:r>
            <a:r>
              <a:rPr lang="hu-HU" sz="3100" dirty="0" smtClean="0"/>
              <a:t/>
            </a:r>
            <a:br>
              <a:rPr lang="hu-HU" sz="3100" dirty="0" smtClean="0"/>
            </a:br>
            <a:r>
              <a:rPr lang="hu-HU" sz="3100" dirty="0" smtClean="0"/>
              <a:t/>
            </a:r>
            <a:br>
              <a:rPr lang="hu-HU" sz="3100" dirty="0" smtClean="0"/>
            </a:br>
            <a:r>
              <a:rPr lang="hu-HU" sz="2700" dirty="0" smtClean="0"/>
              <a:t>Virág Tünde</a:t>
            </a:r>
            <a:br>
              <a:rPr lang="hu-HU" sz="2700" dirty="0" smtClean="0"/>
            </a:br>
            <a:r>
              <a:rPr lang="hu-HU" sz="2700" dirty="0" smtClean="0"/>
              <a:t>MTA KRTK RKI</a:t>
            </a:r>
            <a:endParaRPr lang="en-US" sz="27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A </a:t>
            </a:r>
            <a:r>
              <a:rPr lang="en-US" b="1" i="1" dirty="0" err="1">
                <a:solidFill>
                  <a:schemeClr val="tx1"/>
                </a:solidFill>
              </a:rPr>
              <a:t>modernitások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pluralitása</a:t>
            </a:r>
            <a:r>
              <a:rPr lang="en-US" b="1" i="1" dirty="0">
                <a:solidFill>
                  <a:schemeClr val="tx1"/>
                </a:solidFill>
              </a:rPr>
              <a:t> – </a:t>
            </a:r>
            <a:r>
              <a:rPr lang="en-US" b="1" i="1" dirty="0" err="1">
                <a:solidFill>
                  <a:schemeClr val="tx1"/>
                </a:solidFill>
              </a:rPr>
              <a:t>módszertani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megközelítések</a:t>
            </a:r>
            <a:endParaRPr lang="hu-HU" b="1" i="1" dirty="0" smtClean="0">
              <a:solidFill>
                <a:schemeClr val="tx1"/>
              </a:solidFill>
            </a:endParaRPr>
          </a:p>
          <a:p>
            <a:r>
              <a:rPr lang="hu-HU" dirty="0" smtClean="0">
                <a:solidFill>
                  <a:schemeClr val="tx1"/>
                </a:solidFill>
              </a:rPr>
              <a:t>Modernitások - MSZT - KRE BTK konferencia 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2017. október 24-26.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Budapest, Károli Gáspár Református Egyetem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4684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200" dirty="0" smtClean="0"/>
              <a:t>A kvalitatív vizsgálat célja a </a:t>
            </a:r>
            <a:r>
              <a:rPr lang="hu-HU" sz="2200" dirty="0" err="1" smtClean="0"/>
              <a:t>szegregált</a:t>
            </a:r>
            <a:r>
              <a:rPr lang="hu-HU" sz="2200" dirty="0" smtClean="0"/>
              <a:t> területek </a:t>
            </a:r>
            <a:r>
              <a:rPr lang="hu-HU" sz="2200" i="1" dirty="0" smtClean="0"/>
              <a:t>komplexitásának és különbözőségeinek </a:t>
            </a:r>
            <a:r>
              <a:rPr lang="hu-HU" sz="2200" dirty="0" smtClean="0"/>
              <a:t>megértése, a társadalmi, gazdasági heterogenitás bemutatása, az intézmények szerepének és a társadalompolitikai beavatkozások hatásának vizsgálata. </a:t>
            </a:r>
          </a:p>
          <a:p>
            <a:pPr marL="0" indent="0">
              <a:buNone/>
            </a:pPr>
            <a:r>
              <a:rPr lang="hu-HU" sz="2200" dirty="0" smtClean="0"/>
              <a:t>Röviden: milyen mechanizmusok tartják fent a </a:t>
            </a:r>
            <a:r>
              <a:rPr lang="hu-HU" sz="2200" dirty="0" err="1" smtClean="0"/>
              <a:t>marginalizált</a:t>
            </a:r>
            <a:r>
              <a:rPr lang="hu-HU" sz="2200" dirty="0" smtClean="0"/>
              <a:t> tereket és hogyan jellemezhetjük azokat.</a:t>
            </a:r>
          </a:p>
          <a:p>
            <a:pPr marL="0" indent="0">
              <a:buNone/>
            </a:pPr>
            <a:endParaRPr lang="hu-HU" sz="2200" dirty="0"/>
          </a:p>
          <a:p>
            <a:pPr marL="514350" indent="-514350">
              <a:buAutoNum type="arabicPeriod"/>
            </a:pPr>
            <a:r>
              <a:rPr lang="hu-HU" sz="2200" dirty="0" smtClean="0"/>
              <a:t>Megközelítések a </a:t>
            </a:r>
            <a:r>
              <a:rPr lang="hu-HU" sz="2200" dirty="0" err="1" smtClean="0"/>
              <a:t>marginalizált</a:t>
            </a:r>
            <a:r>
              <a:rPr lang="hu-HU" sz="2200" dirty="0" smtClean="0"/>
              <a:t> terek </a:t>
            </a:r>
            <a:r>
              <a:rPr lang="hu-HU" sz="2200" dirty="0" err="1" smtClean="0"/>
              <a:t>ételmezéséhez</a:t>
            </a:r>
            <a:endParaRPr lang="hu-HU" sz="2200" dirty="0" smtClean="0"/>
          </a:p>
          <a:p>
            <a:pPr marL="514350" indent="-514350">
              <a:buAutoNum type="arabicPeriod"/>
            </a:pPr>
            <a:r>
              <a:rPr lang="hu-HU" sz="2200" dirty="0" err="1" smtClean="0"/>
              <a:t>Szegregált</a:t>
            </a:r>
            <a:r>
              <a:rPr lang="hu-HU" sz="2200" dirty="0" smtClean="0"/>
              <a:t> területek megjelenése a dokumentumokban és az elbeszélésekben, </a:t>
            </a:r>
            <a:r>
              <a:rPr lang="hu-HU" sz="2200" dirty="0"/>
              <a:t>i</a:t>
            </a:r>
            <a:r>
              <a:rPr lang="hu-HU" sz="2200" dirty="0" smtClean="0"/>
              <a:t>ntézményi fejlesztések hatása.– egy példán keresztül.</a:t>
            </a:r>
          </a:p>
        </p:txBody>
      </p:sp>
    </p:spTree>
    <p:extLst>
      <p:ext uri="{BB962C8B-B14F-4D97-AF65-F5344CB8AC3E}">
        <p14:creationId xmlns:p14="http://schemas.microsoft.com/office/powerpoint/2010/main" xmlns="" val="396309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hu-HU" sz="2800" dirty="0" smtClean="0"/>
              <a:t>Megközelítések a </a:t>
            </a:r>
            <a:r>
              <a:rPr lang="hu-HU" sz="2800" dirty="0" err="1" smtClean="0"/>
              <a:t>marginalizált</a:t>
            </a:r>
            <a:r>
              <a:rPr lang="hu-HU" sz="2800" dirty="0" smtClean="0"/>
              <a:t> terek értelmezéséhez</a:t>
            </a:r>
            <a:endParaRPr lang="en-US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6166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dirty="0" smtClean="0"/>
              <a:t>(1.) Nem </a:t>
            </a:r>
            <a:r>
              <a:rPr lang="hu-HU" dirty="0"/>
              <a:t>objektív </a:t>
            </a:r>
            <a:r>
              <a:rPr lang="hu-HU" dirty="0" smtClean="0"/>
              <a:t>kategória, </a:t>
            </a:r>
            <a:r>
              <a:rPr lang="hu-HU" dirty="0"/>
              <a:t>hanem a helyi diskurzusok által létrehozott, </a:t>
            </a:r>
            <a:r>
              <a:rPr lang="hu-HU" i="1" dirty="0"/>
              <a:t>dinamikus, folyamatosan változó </a:t>
            </a:r>
            <a:r>
              <a:rPr lang="hu-HU" i="1" dirty="0" smtClean="0"/>
              <a:t>konstrukció</a:t>
            </a:r>
            <a:r>
              <a:rPr lang="hu-HU" dirty="0" smtClean="0"/>
              <a:t>. </a:t>
            </a:r>
          </a:p>
          <a:p>
            <a:pPr marL="0" indent="0">
              <a:buNone/>
            </a:pPr>
            <a:r>
              <a:rPr lang="hu-HU" dirty="0" smtClean="0"/>
              <a:t>(2.) A tér, mint </a:t>
            </a:r>
            <a:r>
              <a:rPr lang="hu-HU" i="1" dirty="0" smtClean="0"/>
              <a:t>társadalmi konstrukció</a:t>
            </a:r>
            <a:r>
              <a:rPr lang="hu-HU" dirty="0" smtClean="0"/>
              <a:t>: helyi szereplők (településvezetők, gazdasági vezetők, fejlesztési szakemberek) </a:t>
            </a:r>
            <a:r>
              <a:rPr lang="hu-HU" dirty="0"/>
              <a:t>társadalmi, gazdasági és politikai érdekeik mentén folyamatosan újrakonstruálják a teret, amely egyben visszahat az azt formáló folyamatokra, illetve az adott közösség belső reprezentációjára </a:t>
            </a:r>
            <a:r>
              <a:rPr lang="hu-HU" dirty="0" smtClean="0"/>
              <a:t>is – a tér termelése </a:t>
            </a:r>
            <a:r>
              <a:rPr lang="hu-HU" dirty="0"/>
              <a:t>(Harvey 2006; </a:t>
            </a:r>
            <a:r>
              <a:rPr lang="hu-HU" dirty="0" err="1"/>
              <a:t>Wacquant</a:t>
            </a:r>
            <a:r>
              <a:rPr lang="hu-HU" dirty="0"/>
              <a:t> 2012</a:t>
            </a:r>
            <a:r>
              <a:rPr lang="hu-HU" dirty="0" smtClean="0"/>
              <a:t>).</a:t>
            </a:r>
          </a:p>
          <a:p>
            <a:pPr marL="0" indent="0">
              <a:buNone/>
            </a:pPr>
            <a:r>
              <a:rPr lang="hu-HU" dirty="0" smtClean="0"/>
              <a:t>(3.) A tér termelése –  az erőforrások/döntések felett rendelkezők milyen mechanizmusok mentén szabályozzák a térhasználatot</a:t>
            </a:r>
          </a:p>
          <a:p>
            <a:pPr marL="0" indent="0">
              <a:buNone/>
            </a:pPr>
            <a:r>
              <a:rPr lang="hu-HU" dirty="0" smtClean="0"/>
              <a:t>(4.) A </a:t>
            </a:r>
            <a:r>
              <a:rPr lang="hu-HU" i="1" dirty="0" smtClean="0"/>
              <a:t>tér, mint viszonyrendszer</a:t>
            </a:r>
            <a:r>
              <a:rPr lang="hu-HU" dirty="0" smtClean="0"/>
              <a:t>: a </a:t>
            </a:r>
            <a:r>
              <a:rPr lang="hu-HU" dirty="0" err="1" smtClean="0"/>
              <a:t>szegregált</a:t>
            </a:r>
            <a:r>
              <a:rPr lang="hu-HU" dirty="0" smtClean="0"/>
              <a:t> terek nem önmagukban léteznek, hanem a település többi részével való – gazdasági, társadalmi – viszonyában értelmezhetőek (</a:t>
            </a:r>
            <a:r>
              <a:rPr lang="hu-HU" dirty="0" err="1" smtClean="0"/>
              <a:t>Lefevbre</a:t>
            </a:r>
            <a:r>
              <a:rPr lang="hu-HU" dirty="0" smtClean="0"/>
              <a:t> 1991)</a:t>
            </a:r>
          </a:p>
          <a:p>
            <a:pPr marL="0" indent="0">
              <a:buNone/>
            </a:pPr>
            <a:r>
              <a:rPr lang="hu-HU" i="1" dirty="0" smtClean="0"/>
              <a:t>(5.) Térbeli határok </a:t>
            </a:r>
            <a:r>
              <a:rPr lang="hu-HU" dirty="0" smtClean="0"/>
              <a:t>(fizikai, mentális, szimbolikus) megvonása (</a:t>
            </a:r>
            <a:r>
              <a:rPr lang="hu-HU" dirty="0" err="1" smtClean="0"/>
              <a:t>boundary</a:t>
            </a:r>
            <a:r>
              <a:rPr lang="hu-HU" dirty="0" smtClean="0"/>
              <a:t> </a:t>
            </a:r>
            <a:r>
              <a:rPr lang="hu-HU" dirty="0" err="1" smtClean="0"/>
              <a:t>making</a:t>
            </a:r>
            <a:r>
              <a:rPr lang="hu-HU" dirty="0" smtClean="0"/>
              <a:t>) 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 </a:t>
            </a:r>
            <a:r>
              <a:rPr lang="hu-HU" dirty="0" err="1" smtClean="0"/>
              <a:t>stigmatizáció</a:t>
            </a:r>
            <a:r>
              <a:rPr lang="hu-HU" dirty="0" smtClean="0"/>
              <a:t>, mint a határ fenntartásának eszköze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bizonytalan határok, „vitatott” területek</a:t>
            </a:r>
          </a:p>
          <a:p>
            <a:pPr marL="0" indent="0">
              <a:buNone/>
            </a:pPr>
            <a:r>
              <a:rPr lang="hu-HU" dirty="0" smtClean="0"/>
              <a:t>(6.) </a:t>
            </a:r>
            <a:r>
              <a:rPr lang="hu-HU" dirty="0" err="1" smtClean="0"/>
              <a:t>Szegregált</a:t>
            </a:r>
            <a:r>
              <a:rPr lang="hu-HU" dirty="0" smtClean="0"/>
              <a:t> terek egy kontinuumon helyezkednek el, amelynek </a:t>
            </a:r>
            <a:r>
              <a:rPr lang="hu-HU" dirty="0" err="1" smtClean="0"/>
              <a:t>ideáltipikus</a:t>
            </a:r>
            <a:r>
              <a:rPr lang="hu-HU" dirty="0" smtClean="0"/>
              <a:t> végpontjai, a társadalmilag heterogén, elmosódó határokkal jellemezhető </a:t>
            </a:r>
            <a:r>
              <a:rPr lang="hu-HU" i="1" dirty="0" smtClean="0"/>
              <a:t>etnikus szomszédságok </a:t>
            </a:r>
            <a:r>
              <a:rPr lang="hu-HU" dirty="0" smtClean="0"/>
              <a:t>és a többségében szegények lakta, etnikailag megbélyegzett, </a:t>
            </a:r>
            <a:r>
              <a:rPr lang="hu-HU" dirty="0" err="1" smtClean="0"/>
              <a:t>stigmatizált</a:t>
            </a:r>
            <a:r>
              <a:rPr lang="hu-HU" dirty="0" smtClean="0"/>
              <a:t> </a:t>
            </a:r>
            <a:r>
              <a:rPr lang="hu-HU" i="1" dirty="0" smtClean="0"/>
              <a:t>gettó</a:t>
            </a:r>
            <a:r>
              <a:rPr lang="hu-HU" dirty="0" smtClean="0"/>
              <a:t> (</a:t>
            </a:r>
            <a:r>
              <a:rPr lang="hu-HU" dirty="0" err="1" smtClean="0"/>
              <a:t>Wacquant</a:t>
            </a:r>
            <a:r>
              <a:rPr lang="hu-HU" dirty="0" smtClean="0"/>
              <a:t>, 2012)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1051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A </a:t>
            </a:r>
            <a:r>
              <a:rPr lang="hu-HU" sz="2800" dirty="0" err="1" smtClean="0"/>
              <a:t>marginalizált</a:t>
            </a:r>
            <a:r>
              <a:rPr lang="hu-HU" sz="2800" dirty="0" smtClean="0"/>
              <a:t> terek jellemzőit befolyásolja:  </a:t>
            </a:r>
            <a:endParaRPr lang="en-US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hu-HU" dirty="0"/>
              <a:t>(1</a:t>
            </a:r>
            <a:r>
              <a:rPr lang="hu-HU" dirty="0" smtClean="0"/>
              <a:t>.)</a:t>
            </a:r>
            <a:r>
              <a:rPr lang="hu-HU" altLang="hu-HU" dirty="0" smtClean="0"/>
              <a:t> </a:t>
            </a:r>
            <a:r>
              <a:rPr lang="hu-HU" altLang="hu-HU" dirty="0"/>
              <a:t>A település társadalomtörténeti előzményei, együttélési, kooperációs minták és kényszerek a helyi társadalom különböző csoportjai között. </a:t>
            </a:r>
          </a:p>
          <a:p>
            <a:pPr marL="0" indent="0">
              <a:buNone/>
              <a:defRPr/>
            </a:pPr>
            <a:r>
              <a:rPr lang="hu-HU" dirty="0" smtClean="0"/>
              <a:t>(2) A helyi társadalom differenciáltsága, gazdasági-társadalmi jellemzői </a:t>
            </a:r>
          </a:p>
          <a:p>
            <a:pPr marL="0" indent="0">
              <a:buNone/>
              <a:defRPr/>
            </a:pPr>
            <a:r>
              <a:rPr lang="hu-HU" dirty="0" smtClean="0"/>
              <a:t>(3.) Az etnikailag, vallásilag stb. megjelölt vagy </a:t>
            </a:r>
            <a:r>
              <a:rPr lang="hu-HU" dirty="0" err="1" smtClean="0"/>
              <a:t>stigmatizált</a:t>
            </a:r>
            <a:r>
              <a:rPr lang="hu-HU" dirty="0" smtClean="0"/>
              <a:t> hátrányos helyzetű csoport jelenléte,  a csoport nagysága és aránya  a teljes lakosságon belül. </a:t>
            </a:r>
            <a:r>
              <a:rPr lang="en-US" dirty="0"/>
              <a:t/>
            </a:r>
            <a:br>
              <a:rPr lang="en-US" dirty="0"/>
            </a:br>
            <a:r>
              <a:rPr lang="hu-HU" dirty="0" smtClean="0"/>
              <a:t>(4.) A település alapvető jellemzői (méret, elhelyezkedés, funkció, ipari vagy mezőgazdasági város) </a:t>
            </a:r>
          </a:p>
          <a:p>
            <a:pPr marL="0" indent="0">
              <a:buNone/>
              <a:defRPr/>
            </a:pPr>
            <a:r>
              <a:rPr lang="hu-HU" altLang="hu-HU" dirty="0" smtClean="0"/>
              <a:t>(</a:t>
            </a:r>
            <a:r>
              <a:rPr lang="hu-HU" altLang="hu-HU" dirty="0"/>
              <a:t>5.) </a:t>
            </a:r>
            <a:r>
              <a:rPr lang="hu-HU" altLang="hu-HU" dirty="0" smtClean="0"/>
              <a:t>Formális/informális viszonyok jelentősége a mindennapokban. </a:t>
            </a:r>
          </a:p>
          <a:p>
            <a:pPr marL="0" indent="0">
              <a:buNone/>
              <a:defRPr/>
            </a:pPr>
            <a:r>
              <a:rPr lang="hu-HU" dirty="0" smtClean="0"/>
              <a:t>(</a:t>
            </a:r>
            <a:r>
              <a:rPr lang="hu-HU" dirty="0"/>
              <a:t>6.) </a:t>
            </a:r>
            <a:r>
              <a:rPr lang="hu-HU" dirty="0" smtClean="0"/>
              <a:t>Intézményes, gazdasági, társadalmi kapcsolatok a </a:t>
            </a:r>
            <a:r>
              <a:rPr lang="hu-HU" dirty="0" err="1" smtClean="0"/>
              <a:t>szegregált</a:t>
            </a:r>
            <a:r>
              <a:rPr lang="hu-HU" dirty="0" smtClean="0"/>
              <a:t> terület és a település többi része között.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350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ím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hu-HU" sz="2800" dirty="0" err="1" smtClean="0"/>
              <a:t>Szegregált</a:t>
            </a:r>
            <a:r>
              <a:rPr lang="hu-HU" sz="2800" dirty="0" smtClean="0"/>
              <a:t> terek megjelenése a fejlesztési dokumentumban és a narratívákban </a:t>
            </a:r>
            <a:endParaRPr lang="en-US" sz="2800" dirty="0"/>
          </a:p>
        </p:txBody>
      </p:sp>
      <p:pic>
        <p:nvPicPr>
          <p:cNvPr id="2050" name="Picture 2" descr="C:\VIRAGT\viragt dokumentumok 20124.09.05\MSZT2017\Nagyesced2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23528" y="1628800"/>
            <a:ext cx="4348442" cy="47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</p:spPr>
        <p:txBody>
          <a:bodyPr>
            <a:normAutofit fontScale="55000" lnSpcReduction="20000"/>
          </a:bodyPr>
          <a:lstStyle/>
          <a:p>
            <a:pPr fontAlgn="ctr"/>
            <a:r>
              <a:rPr lang="hu-HU" sz="3600" dirty="0" smtClean="0"/>
              <a:t>A roma népesség száma és aránya (népszámlálás 2011) </a:t>
            </a:r>
            <a:r>
              <a:rPr lang="en-GB" sz="3600" dirty="0" smtClean="0"/>
              <a:t>1281 (20,1%)</a:t>
            </a:r>
            <a:endParaRPr lang="hu-HU" sz="3600" dirty="0" smtClean="0"/>
          </a:p>
          <a:p>
            <a:pPr fontAlgn="ctr"/>
            <a:r>
              <a:rPr lang="hu-HU" sz="3600" dirty="0" smtClean="0"/>
              <a:t>Romák becsült száma és aránya a településen </a:t>
            </a:r>
            <a:r>
              <a:rPr lang="en-GB" sz="3600" dirty="0" smtClean="0"/>
              <a:t>1500-1800 </a:t>
            </a:r>
            <a:r>
              <a:rPr lang="en-GB" sz="3600" dirty="0"/>
              <a:t>(25-30</a:t>
            </a:r>
            <a:r>
              <a:rPr lang="en-GB" sz="3600" dirty="0" smtClean="0"/>
              <a:t>%)</a:t>
            </a:r>
            <a:r>
              <a:rPr lang="en-GB" sz="3600" dirty="0"/>
              <a:t> </a:t>
            </a:r>
            <a:endParaRPr lang="en-US" sz="3600" dirty="0"/>
          </a:p>
          <a:p>
            <a:pPr fontAlgn="ctr"/>
            <a:r>
              <a:rPr lang="hu-HU" sz="3600" dirty="0" err="1" smtClean="0"/>
              <a:t>Szegregáltan</a:t>
            </a:r>
            <a:r>
              <a:rPr lang="hu-HU" sz="3600" dirty="0" smtClean="0"/>
              <a:t> élő romák száma és aránya </a:t>
            </a:r>
            <a:r>
              <a:rPr lang="en-GB" sz="3600" dirty="0" smtClean="0"/>
              <a:t>1200 </a:t>
            </a:r>
            <a:r>
              <a:rPr lang="en-GB" sz="3600" dirty="0"/>
              <a:t>(20%)</a:t>
            </a:r>
            <a:endParaRPr lang="en-US" sz="3600" dirty="0"/>
          </a:p>
          <a:p>
            <a:pPr fontAlgn="ctr"/>
            <a:r>
              <a:rPr lang="hu-HU" sz="3600" dirty="0" smtClean="0"/>
              <a:t>A roma családok többsége a településtől éles határokkal elválasztott </a:t>
            </a:r>
            <a:r>
              <a:rPr lang="hu-HU" sz="3600" dirty="0" err="1" smtClean="0"/>
              <a:t>szegregált</a:t>
            </a:r>
            <a:r>
              <a:rPr lang="hu-HU" sz="3600" dirty="0" smtClean="0"/>
              <a:t> területen él.</a:t>
            </a:r>
          </a:p>
          <a:p>
            <a:pPr fontAlgn="ctr"/>
            <a:r>
              <a:rPr lang="hu-HU" sz="3600" dirty="0" smtClean="0"/>
              <a:t>A romák másik csoportja a település meghatározott utcáiban, elszórtan él. Elmosódó határok.</a:t>
            </a:r>
          </a:p>
          <a:p>
            <a:pPr fontAlgn="ctr"/>
            <a:r>
              <a:rPr lang="hu-HU" sz="3600" dirty="0" smtClean="0"/>
              <a:t>A város szemében a nem roma szegények által lakott városrészeket nem tekintik, </a:t>
            </a:r>
            <a:r>
              <a:rPr lang="hu-HU" sz="3600" dirty="0" err="1" smtClean="0"/>
              <a:t>szegregáltnak</a:t>
            </a:r>
            <a:r>
              <a:rPr lang="hu-HU" sz="3600" dirty="0" smtClean="0"/>
              <a:t>, de a város fejlesztésekor ezt jelölik meg </a:t>
            </a:r>
            <a:r>
              <a:rPr lang="hu-HU" sz="3600" dirty="0" err="1" smtClean="0"/>
              <a:t>városrehabilitációs</a:t>
            </a:r>
            <a:r>
              <a:rPr lang="hu-HU" sz="3600" dirty="0" smtClean="0"/>
              <a:t> területként.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8773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u-HU" sz="2800" dirty="0" smtClean="0"/>
              <a:t>Intézmények szerepe</a:t>
            </a:r>
            <a:endParaRPr lang="en-US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Intézményként</a:t>
            </a:r>
            <a:r>
              <a:rPr lang="en-US" dirty="0" smtClean="0"/>
              <a:t> </a:t>
            </a:r>
            <a:r>
              <a:rPr lang="en-US" dirty="0" err="1"/>
              <a:t>értelmezünk</a:t>
            </a:r>
            <a:r>
              <a:rPr lang="en-US" dirty="0"/>
              <a:t> </a:t>
            </a:r>
            <a:r>
              <a:rPr lang="en-US" dirty="0" err="1"/>
              <a:t>minden</a:t>
            </a:r>
            <a:r>
              <a:rPr lang="en-US" dirty="0"/>
              <a:t> </a:t>
            </a:r>
            <a:r>
              <a:rPr lang="en-US" dirty="0" err="1"/>
              <a:t>olyan</a:t>
            </a:r>
            <a:r>
              <a:rPr lang="en-US" dirty="0"/>
              <a:t> civil, </a:t>
            </a:r>
            <a:r>
              <a:rPr lang="en-US" dirty="0" err="1"/>
              <a:t>egyházi</a:t>
            </a:r>
            <a:r>
              <a:rPr lang="en-US" dirty="0"/>
              <a:t>, </a:t>
            </a:r>
            <a:r>
              <a:rPr lang="en-US" dirty="0" err="1"/>
              <a:t>állami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magánszervezetet</a:t>
            </a:r>
            <a:r>
              <a:rPr lang="en-US" dirty="0"/>
              <a:t>, </a:t>
            </a:r>
            <a:r>
              <a:rPr lang="en-US" dirty="0" err="1" smtClean="0"/>
              <a:t>amely</a:t>
            </a:r>
            <a:r>
              <a:rPr lang="hu-HU" dirty="0" smtClean="0"/>
              <a:t> befolyásolja </a:t>
            </a:r>
            <a:r>
              <a:rPr lang="hu-HU" dirty="0"/>
              <a:t>a településen élő családok megélhetési lehetőségeit, mobilitási esélyeit, </a:t>
            </a:r>
            <a:r>
              <a:rPr lang="hu-HU" dirty="0" smtClean="0"/>
              <a:t>meghatározza és </a:t>
            </a:r>
            <a:r>
              <a:rPr lang="hu-HU" dirty="0"/>
              <a:t>szabályozza az itt élő családok mindennapjait. </a:t>
            </a:r>
            <a:endParaRPr lang="hu-HU" dirty="0" smtClean="0"/>
          </a:p>
          <a:p>
            <a:r>
              <a:rPr lang="hu-HU" dirty="0" smtClean="0"/>
              <a:t>Ezek </a:t>
            </a:r>
            <a:r>
              <a:rPr lang="hu-HU" dirty="0"/>
              <a:t>az intézmények </a:t>
            </a:r>
            <a:r>
              <a:rPr lang="hu-HU" dirty="0" smtClean="0"/>
              <a:t>nemcsak </a:t>
            </a:r>
            <a:r>
              <a:rPr lang="en-US" dirty="0" err="1" smtClean="0"/>
              <a:t>szolgáltatásokat</a:t>
            </a:r>
            <a:r>
              <a:rPr lang="en-US" dirty="0" smtClean="0"/>
              <a:t> </a:t>
            </a:r>
            <a:r>
              <a:rPr lang="en-US" dirty="0" err="1"/>
              <a:t>nyújtanak</a:t>
            </a:r>
            <a:r>
              <a:rPr lang="en-US" dirty="0"/>
              <a:t>, </a:t>
            </a:r>
            <a:r>
              <a:rPr lang="en-US" dirty="0" err="1"/>
              <a:t>hanem</a:t>
            </a:r>
            <a:r>
              <a:rPr lang="en-US" dirty="0"/>
              <a:t> – </a:t>
            </a:r>
            <a:r>
              <a:rPr lang="en-US" dirty="0" err="1"/>
              <a:t>optimális</a:t>
            </a:r>
            <a:r>
              <a:rPr lang="en-US" dirty="0"/>
              <a:t> </a:t>
            </a:r>
            <a:r>
              <a:rPr lang="en-US" dirty="0" err="1"/>
              <a:t>esetben</a:t>
            </a:r>
            <a:r>
              <a:rPr lang="en-US" dirty="0"/>
              <a:t> –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közösségi</a:t>
            </a:r>
            <a:r>
              <a:rPr lang="en-US" dirty="0"/>
              <a:t> </a:t>
            </a:r>
            <a:r>
              <a:rPr lang="en-US" dirty="0" err="1"/>
              <a:t>térként</a:t>
            </a:r>
            <a:r>
              <a:rPr lang="en-US" dirty="0"/>
              <a:t> is </a:t>
            </a:r>
            <a:r>
              <a:rPr lang="en-US" dirty="0" err="1"/>
              <a:t>funkcionálnak</a:t>
            </a:r>
            <a:r>
              <a:rPr lang="en-US" dirty="0" smtClean="0"/>
              <a:t>,</a:t>
            </a:r>
            <a:r>
              <a:rPr lang="hu-HU" dirty="0" smtClean="0"/>
              <a:t> ahol </a:t>
            </a:r>
            <a:r>
              <a:rPr lang="hu-HU" dirty="0"/>
              <a:t>a különböző társadalmi és etnikai csoportok közötti mindennapi </a:t>
            </a:r>
            <a:r>
              <a:rPr lang="hu-HU" dirty="0" smtClean="0"/>
              <a:t>találkozások </a:t>
            </a:r>
            <a:r>
              <a:rPr lang="en-US" dirty="0" err="1" smtClean="0"/>
              <a:t>társadalmi</a:t>
            </a:r>
            <a:r>
              <a:rPr lang="en-US" dirty="0" smtClean="0"/>
              <a:t> </a:t>
            </a:r>
            <a:r>
              <a:rPr lang="en-US" dirty="0" err="1"/>
              <a:t>kapcsolatokká</a:t>
            </a:r>
            <a:r>
              <a:rPr lang="en-US" dirty="0"/>
              <a:t> </a:t>
            </a:r>
            <a:r>
              <a:rPr lang="en-US" dirty="0" err="1"/>
              <a:t>formálódhatnak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ezzel</a:t>
            </a:r>
            <a:r>
              <a:rPr lang="en-US" dirty="0"/>
              <a:t> </a:t>
            </a:r>
            <a:r>
              <a:rPr lang="en-US" dirty="0" err="1"/>
              <a:t>esélyt</a:t>
            </a:r>
            <a:r>
              <a:rPr lang="en-US" dirty="0"/>
              <a:t> </a:t>
            </a:r>
            <a:r>
              <a:rPr lang="en-US" dirty="0" err="1"/>
              <a:t>adnak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egymásról</a:t>
            </a:r>
            <a:r>
              <a:rPr lang="en-US" dirty="0"/>
              <a:t> </a:t>
            </a:r>
            <a:r>
              <a:rPr lang="en-US" dirty="0" err="1"/>
              <a:t>alkotott</a:t>
            </a:r>
            <a:r>
              <a:rPr lang="en-US" dirty="0"/>
              <a:t> </a:t>
            </a:r>
            <a:r>
              <a:rPr lang="en-US" dirty="0" err="1" smtClean="0"/>
              <a:t>kép</a:t>
            </a:r>
            <a:r>
              <a:rPr lang="hu-HU" dirty="0" smtClean="0"/>
              <a:t> </a:t>
            </a:r>
            <a:r>
              <a:rPr lang="en-US" dirty="0" err="1" smtClean="0"/>
              <a:t>formálásához</a:t>
            </a:r>
            <a:r>
              <a:rPr lang="en-US" dirty="0"/>
              <a:t>, </a:t>
            </a:r>
            <a:r>
              <a:rPr lang="en-US" dirty="0" err="1"/>
              <a:t>amelyeken</a:t>
            </a:r>
            <a:r>
              <a:rPr lang="en-US" dirty="0"/>
              <a:t> </a:t>
            </a:r>
            <a:r>
              <a:rPr lang="en-US" dirty="0" err="1"/>
              <a:t>keresztül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etnikai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társadalmi</a:t>
            </a:r>
            <a:r>
              <a:rPr lang="en-US" dirty="0"/>
              <a:t> </a:t>
            </a:r>
            <a:r>
              <a:rPr lang="en-US" dirty="0" err="1"/>
              <a:t>határok</a:t>
            </a:r>
            <a:r>
              <a:rPr lang="en-US" dirty="0"/>
              <a:t> </a:t>
            </a:r>
            <a:r>
              <a:rPr lang="en-US" dirty="0" err="1"/>
              <a:t>áthidalhatóvá</a:t>
            </a:r>
            <a:r>
              <a:rPr lang="en-US" dirty="0"/>
              <a:t> </a:t>
            </a:r>
            <a:r>
              <a:rPr lang="en-US" dirty="0" err="1" smtClean="0"/>
              <a:t>válhatnak</a:t>
            </a:r>
            <a:r>
              <a:rPr lang="hu-HU" dirty="0" smtClean="0"/>
              <a:t>  vagy </a:t>
            </a:r>
            <a:r>
              <a:rPr lang="hu-HU" dirty="0"/>
              <a:t>megerősödhetnek (</a:t>
            </a:r>
            <a:r>
              <a:rPr lang="hu-HU" dirty="0" err="1"/>
              <a:t>Small</a:t>
            </a:r>
            <a:r>
              <a:rPr lang="hu-HU" dirty="0"/>
              <a:t> 2006; </a:t>
            </a:r>
            <a:r>
              <a:rPr lang="hu-HU" dirty="0" err="1"/>
              <a:t>Small</a:t>
            </a:r>
            <a:r>
              <a:rPr lang="hu-HU" dirty="0"/>
              <a:t> és </a:t>
            </a:r>
            <a:r>
              <a:rPr lang="hu-HU" dirty="0" err="1"/>
              <a:t>Allard</a:t>
            </a:r>
            <a:r>
              <a:rPr lang="hu-HU" dirty="0"/>
              <a:t> 2013).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intézmények és </a:t>
            </a:r>
            <a:r>
              <a:rPr lang="hu-HU" dirty="0" smtClean="0"/>
              <a:t>szolgáltatások ezen </a:t>
            </a:r>
            <a:r>
              <a:rPr lang="hu-HU" dirty="0"/>
              <a:t>tágabb értelmezése lehetőséget ad arra is, hogy a formális intézményeket (óvoda</a:t>
            </a:r>
            <a:r>
              <a:rPr lang="hu-HU" dirty="0" smtClean="0"/>
              <a:t>, általános </a:t>
            </a:r>
            <a:r>
              <a:rPr lang="hu-HU" dirty="0"/>
              <a:t>iskola, polgármesteri hivatal, családsegítő szolgálat, falugondnok, egyházak stb</a:t>
            </a:r>
            <a:r>
              <a:rPr lang="hu-HU" dirty="0" smtClean="0"/>
              <a:t>.)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informális</a:t>
            </a:r>
            <a:r>
              <a:rPr lang="en-US" dirty="0"/>
              <a:t> </a:t>
            </a:r>
            <a:r>
              <a:rPr lang="en-US" dirty="0" err="1"/>
              <a:t>kapcsolatokat</a:t>
            </a:r>
            <a:r>
              <a:rPr lang="en-US" dirty="0"/>
              <a:t> (</a:t>
            </a:r>
            <a:r>
              <a:rPr lang="en-US" dirty="0" err="1"/>
              <a:t>baráti</a:t>
            </a:r>
            <a:r>
              <a:rPr lang="en-US" dirty="0"/>
              <a:t>, </a:t>
            </a:r>
            <a:r>
              <a:rPr lang="en-US" dirty="0" err="1"/>
              <a:t>rokoni</a:t>
            </a:r>
            <a:r>
              <a:rPr lang="en-US" dirty="0"/>
              <a:t> </a:t>
            </a:r>
            <a:r>
              <a:rPr lang="en-US" dirty="0" err="1"/>
              <a:t>segítségnyújtások</a:t>
            </a:r>
            <a:r>
              <a:rPr lang="en-US" dirty="0"/>
              <a:t>, </a:t>
            </a:r>
            <a:r>
              <a:rPr lang="en-US" dirty="0" err="1"/>
              <a:t>patrónus-kliens</a:t>
            </a:r>
            <a:r>
              <a:rPr lang="en-US" dirty="0"/>
              <a:t> </a:t>
            </a:r>
            <a:r>
              <a:rPr lang="en-US" dirty="0" err="1"/>
              <a:t>kapcsolatok</a:t>
            </a:r>
            <a:r>
              <a:rPr lang="en-US" dirty="0" smtClean="0"/>
              <a:t>)</a:t>
            </a:r>
            <a:r>
              <a:rPr lang="hu-HU" dirty="0" smtClean="0"/>
              <a:t> együttesen</a:t>
            </a:r>
            <a:r>
              <a:rPr lang="hu-HU" dirty="0"/>
              <a:t>, egymást kiegészítő szerveződésként értelmezzük.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9354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Fejlesztések és intézmények szerepe a szegregáció fenntartásában</a:t>
            </a:r>
            <a:endParaRPr lang="en-US" sz="28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449580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000" dirty="0" smtClean="0"/>
              <a:t>Közösségi házak a településen:</a:t>
            </a:r>
          </a:p>
          <a:p>
            <a:pPr marL="0" indent="0">
              <a:buNone/>
            </a:pPr>
            <a:r>
              <a:rPr lang="hu-HU" sz="2000" dirty="0" smtClean="0"/>
              <a:t>(1.) Roma közösségi ház a település központjában, szimbolikus épületben. Jelenleg helyi civil, hagyományőrző egyesületek használják.</a:t>
            </a:r>
          </a:p>
          <a:p>
            <a:pPr marL="0" indent="0">
              <a:buNone/>
            </a:pPr>
            <a:r>
              <a:rPr lang="hu-HU" sz="2000" dirty="0" smtClean="0"/>
              <a:t>(2.) Szolgáltató ház  a telepi szegényeknek – szociális szolgáltatás, mosoda, </a:t>
            </a:r>
            <a:r>
              <a:rPr lang="hu-HU" sz="2000" dirty="0" err="1" smtClean="0"/>
              <a:t>ingyenkonyha</a:t>
            </a:r>
            <a:r>
              <a:rPr lang="hu-HU" sz="2000" dirty="0" smtClean="0"/>
              <a:t>. Nem szegény romákkal közösen használják.</a:t>
            </a:r>
          </a:p>
          <a:p>
            <a:pPr marL="0" indent="0">
              <a:buNone/>
            </a:pPr>
            <a:r>
              <a:rPr lang="hu-HU" sz="2000" dirty="0" smtClean="0"/>
              <a:t>(3.) Szociális </a:t>
            </a:r>
            <a:r>
              <a:rPr lang="hu-HU" sz="2000" dirty="0" err="1" smtClean="0"/>
              <a:t>városrehabilitáció</a:t>
            </a:r>
            <a:r>
              <a:rPr lang="hu-HU" sz="2000" dirty="0" smtClean="0"/>
              <a:t> keretében létrehozott közösségi ház – rekreációs szolgáltatások a helyi nem roma középosztálynak.</a:t>
            </a:r>
          </a:p>
          <a:p>
            <a:pPr marL="0" indent="0">
              <a:buNone/>
            </a:pPr>
            <a:r>
              <a:rPr lang="hu-HU" sz="2000" dirty="0" smtClean="0"/>
              <a:t>(4.) Roma közösségi ház – „kompenzáció” a helyi roma középosztálynak.</a:t>
            </a:r>
          </a:p>
        </p:txBody>
      </p:sp>
      <p:pic>
        <p:nvPicPr>
          <p:cNvPr id="1028" name="Picture 4" descr="C:\VIRAGT\viragt dokumentumok 20124.09.05\MSZT2017\Nagyesced2int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4348441" cy="47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6121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457200" y="2924944"/>
            <a:ext cx="8229600" cy="1656184"/>
          </a:xfrm>
        </p:spPr>
        <p:txBody>
          <a:bodyPr/>
          <a:lstStyle/>
          <a:p>
            <a:r>
              <a:rPr lang="hu-HU" dirty="0" smtClean="0"/>
              <a:t>Köszönöm a figyelmet!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7250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</TotalTime>
  <Words>587</Words>
  <Application>Microsoft Office PowerPoint</Application>
  <PresentationFormat>Diavetítés a képernyőre (4:3 oldalarány)</PresentationFormat>
  <Paragraphs>43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Kvalitatív módszertani megközelítések a marginalizált terek értelmezésben  Virág Tünde MTA KRTK RKI</vt:lpstr>
      <vt:lpstr>2. dia</vt:lpstr>
      <vt:lpstr>Megközelítések a marginalizált terek értelmezéséhez</vt:lpstr>
      <vt:lpstr>A marginalizált terek jellemzőit befolyásolja:  </vt:lpstr>
      <vt:lpstr>Szegregált terek megjelenése a fejlesztési dokumentumban és a narratívákban </vt:lpstr>
      <vt:lpstr>Intézmények szerepe</vt:lpstr>
      <vt:lpstr>Fejlesztések és intézmények szerepe a szegregáció fenntartásában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Kvalitatív módszertani megközelítések a marginalizált terek értelmezésben  Virág Tünde MTA KRTK RKI</dc:title>
  <dc:creator>Tunde</dc:creator>
  <cp:lastModifiedBy>Kenéz Anikó</cp:lastModifiedBy>
  <cp:revision>21</cp:revision>
  <dcterms:created xsi:type="dcterms:W3CDTF">2017-10-23T13:23:20Z</dcterms:created>
  <dcterms:modified xsi:type="dcterms:W3CDTF">2017-11-10T07:40:44Z</dcterms:modified>
</cp:coreProperties>
</file>